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4"/>
  </p:notesMasterIdLst>
  <p:sldIdLst>
    <p:sldId id="259" r:id="rId2"/>
    <p:sldId id="369" r:id="rId3"/>
    <p:sldId id="306" r:id="rId4"/>
    <p:sldId id="307" r:id="rId5"/>
    <p:sldId id="308" r:id="rId6"/>
    <p:sldId id="370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0"/>
    <a:srgbClr val="E99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73C4259-E5C8-4765-9020-0986C23425CA}">
  <a:tblStyle styleId="{573C4259-E5C8-4765-9020-0986C23425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60"/>
  </p:normalViewPr>
  <p:slideViewPr>
    <p:cSldViewPr>
      <p:cViewPr>
        <p:scale>
          <a:sx n="80" d="100"/>
          <a:sy n="80" d="100"/>
        </p:scale>
        <p:origin x="-957" y="-20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7932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C12F72E-397E-47FF-A150-A455F1B7E106}" type="slidenum">
              <a:rPr lang="en-US" altLang="hu-HU" smtClean="0"/>
              <a:pPr/>
              <a:t>29</a:t>
            </a:fld>
            <a:endParaRPr lang="en-US" altLang="hu-H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92150"/>
            <a:ext cx="6070600" cy="34163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3" y="4573588"/>
            <a:ext cx="5765800" cy="3994150"/>
          </a:xfrm>
          <a:noFill/>
        </p:spPr>
        <p:txBody>
          <a:bodyPr/>
          <a:lstStyle/>
          <a:p>
            <a:endParaRPr lang="hu-HU" altLang="hu-H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DA10AD5-75DF-4C4C-8EBD-3146F775BF71}" type="slidenum">
              <a:rPr lang="en-US" altLang="hu-HU" smtClean="0"/>
              <a:pPr/>
              <a:t>31</a:t>
            </a:fld>
            <a:endParaRPr lang="en-US" altLang="hu-H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92150"/>
            <a:ext cx="6070600" cy="34163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3" y="4573588"/>
            <a:ext cx="5765800" cy="3994150"/>
          </a:xfrm>
          <a:noFill/>
        </p:spPr>
        <p:txBody>
          <a:bodyPr/>
          <a:lstStyle/>
          <a:p>
            <a:endParaRPr lang="hu-HU" altLang="hu-H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241225" y="1203598"/>
            <a:ext cx="6509100" cy="160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 hasCustomPrompt="1"/>
          </p:nvPr>
        </p:nvSpPr>
        <p:spPr>
          <a:xfrm>
            <a:off x="2935400" y="127979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hu-HU" dirty="0" smtClean="0"/>
              <a:t>Előadás címe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 hasCustomPrompt="1"/>
          </p:nvPr>
        </p:nvSpPr>
        <p:spPr>
          <a:xfrm>
            <a:off x="2935400" y="203822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rgbClr val="FF7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rPr lang="hu-HU" dirty="0" smtClean="0"/>
              <a:t>Előadó neve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8" y="4083918"/>
            <a:ext cx="3013702" cy="1018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blipFill dpi="0" rotWithShape="1">
          <a:blip r:embed="rId2">
            <a:alphaModFix amt="79000"/>
            <a:lum/>
          </a:blip>
          <a:srcRect/>
          <a:tile tx="-241300" ty="0" sx="60000" sy="60000" flip="none" algn="br"/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r>
              <a:rPr lang="hu-HU" smtClean="0"/>
              <a:t>2019. 09. 24.</a:t>
            </a:r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mtClean="0"/>
              <a:t>Hálózati technológiák és alkalmazások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76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blipFill dpi="0" rotWithShape="1">
          <a:blip r:embed="rId2">
            <a:lum/>
          </a:blip>
          <a:srcRect/>
          <a:stretch>
            <a:fillRect l="-23000" t="-8000" b="-8000"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r>
              <a:rPr lang="hu-HU" smtClean="0"/>
              <a:t>2019. 09. 24.</a:t>
            </a:r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mtClean="0"/>
              <a:t>Hálózati technológiák és alkalmazások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32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576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20538"/>
            <a:ext cx="8262339" cy="5163962"/>
          </a:xfrm>
          <a:prstGeom prst="rect">
            <a:avLst/>
          </a:prstGeom>
        </p:spPr>
      </p:pic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993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20538"/>
            <a:ext cx="8784976" cy="5167633"/>
          </a:xfrm>
          <a:prstGeom prst="rect">
            <a:avLst/>
          </a:prstGeom>
        </p:spPr>
      </p:pic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7280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7" y="-20538"/>
            <a:ext cx="6495061" cy="5167633"/>
          </a:xfrm>
          <a:prstGeom prst="rect">
            <a:avLst/>
          </a:prstGeom>
        </p:spPr>
      </p:pic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2157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34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image">
  <p:cSld name="BLANK_1_1">
    <p:bg>
      <p:bgPr>
        <a:blipFill dpi="0" rotWithShape="1">
          <a:blip r:embed="rId2">
            <a:lum/>
          </a:blip>
          <a:srcRect/>
          <a:stretch>
            <a:fillRect l="-6000" t="-9000" b="-9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" name="Kép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" y="4401767"/>
            <a:ext cx="2374348" cy="802429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2019. 09. 24.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Hálózati technológiák és alkalmazások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61F4-5EB3-48DA-A576-00C255A94283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églalap 6"/>
          <p:cNvSpPr/>
          <p:nvPr userDrawn="1"/>
        </p:nvSpPr>
        <p:spPr>
          <a:xfrm>
            <a:off x="603539" y="811474"/>
            <a:ext cx="8064896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903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1864" y="72629"/>
            <a:ext cx="7158037" cy="105965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49325" y="1485900"/>
            <a:ext cx="3754438" cy="30861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856164" y="1485900"/>
            <a:ext cx="3754437" cy="30861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2019. 09. 24.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Hálózati technológiák és alkalmazások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B191-1678-4E03-ACD6-36EBC2C0C006}" type="slidenum">
              <a:rPr lang="hu-HU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3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1_Sub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241225" y="1203598"/>
            <a:ext cx="6509100" cy="160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 hasCustomPrompt="1"/>
          </p:nvPr>
        </p:nvSpPr>
        <p:spPr>
          <a:xfrm>
            <a:off x="2935400" y="127979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hu-HU" dirty="0" smtClean="0"/>
              <a:t>Előadás címe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 hasCustomPrompt="1"/>
          </p:nvPr>
        </p:nvSpPr>
        <p:spPr>
          <a:xfrm>
            <a:off x="2935400" y="203822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rgbClr val="FF7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rPr lang="hu-HU" dirty="0" smtClean="0"/>
              <a:t>Előadó neve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8" y="4083918"/>
            <a:ext cx="3013702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92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2019. 09. 24.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Hálózati technológiák és alkalmazások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361F4-5EB3-48DA-A576-00C255A942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621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1864" y="72629"/>
            <a:ext cx="7158037" cy="105965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49325" y="1485900"/>
            <a:ext cx="3754438" cy="30861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856164" y="1485900"/>
            <a:ext cx="3754437" cy="14859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856164" y="3086100"/>
            <a:ext cx="3754437" cy="14859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2019. 09. 24.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Hálózati technológiák és alkalmazások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CF43E-F610-4986-AD7F-09516578237C}" type="slidenum">
              <a:rPr lang="hu-HU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62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931864" y="72629"/>
            <a:ext cx="7158037" cy="105965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949325" y="1485900"/>
            <a:ext cx="3754438" cy="14859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856164" y="1485900"/>
            <a:ext cx="3754437" cy="14859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949325" y="3086100"/>
            <a:ext cx="3754438" cy="14859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856164" y="3086100"/>
            <a:ext cx="3754437" cy="14859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2019. 09. 24.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Hálózati technológiák és alkalmazások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7BD4-30A6-4E60-9155-63A4FD431D0E}" type="slidenum">
              <a:rPr lang="hu-HU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0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1_Subtitl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241225" y="1203598"/>
            <a:ext cx="6509100" cy="160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 hasCustomPrompt="1"/>
          </p:nvPr>
        </p:nvSpPr>
        <p:spPr>
          <a:xfrm>
            <a:off x="2935400" y="127979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hu-HU" dirty="0" smtClean="0"/>
              <a:t>Előadás címe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 hasCustomPrompt="1"/>
          </p:nvPr>
        </p:nvSpPr>
        <p:spPr>
          <a:xfrm>
            <a:off x="2935400" y="203822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rgbClr val="FF7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rPr lang="hu-HU" dirty="0" smtClean="0"/>
              <a:t>Előadó neve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8" y="4083918"/>
            <a:ext cx="3013702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1_Subtitl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18" y="-660"/>
            <a:ext cx="3829050" cy="5143500"/>
          </a:xfrm>
          <a:prstGeom prst="rect">
            <a:avLst/>
          </a:prstGeom>
        </p:spPr>
      </p:pic>
      <p:sp>
        <p:nvSpPr>
          <p:cNvPr id="14" name="Shape 1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241225" y="1203598"/>
            <a:ext cx="6509100" cy="160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 hasCustomPrompt="1"/>
          </p:nvPr>
        </p:nvSpPr>
        <p:spPr>
          <a:xfrm>
            <a:off x="2935400" y="127979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hu-HU" dirty="0" smtClean="0"/>
              <a:t>Előadás címe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 hasCustomPrompt="1"/>
          </p:nvPr>
        </p:nvSpPr>
        <p:spPr>
          <a:xfrm>
            <a:off x="2935400" y="203822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rgbClr val="FF7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rPr lang="hu-HU" dirty="0" smtClean="0"/>
              <a:t>Előadó neve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8" y="4083918"/>
            <a:ext cx="3013702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04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006" y="0"/>
            <a:ext cx="3279838" cy="5143500"/>
          </a:xfrm>
          <a:prstGeom prst="rect">
            <a:avLst/>
          </a:prstGeom>
        </p:spPr>
      </p:pic>
      <p:sp>
        <p:nvSpPr>
          <p:cNvPr id="19" name="Shape 19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2645075" y="393425"/>
            <a:ext cx="806700" cy="8067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731575" y="393525"/>
            <a:ext cx="4713000" cy="4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Char char="▪"/>
              <a:defRPr sz="3600" b="1"/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1"/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8pPr>
            <a:lvl9pPr marL="4114800" lvl="8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9pPr>
          </a:lstStyle>
          <a:p>
            <a:endParaRPr dirty="0"/>
          </a:p>
        </p:txBody>
      </p:sp>
      <p:sp>
        <p:nvSpPr>
          <p:cNvPr id="23" name="Shape 23"/>
          <p:cNvSpPr txBox="1"/>
          <p:nvPr/>
        </p:nvSpPr>
        <p:spPr>
          <a:xfrm>
            <a:off x="2654717" y="337850"/>
            <a:ext cx="78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</a:rPr>
              <a:t>“</a:t>
            </a:r>
            <a:endParaRPr sz="7200" b="1">
              <a:solidFill>
                <a:srgbClr val="FFFFFF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9942"/>
            <a:ext cx="2508373" cy="847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72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r>
              <a:rPr lang="hu-HU" smtClean="0"/>
              <a:t>2019. 09. 24.</a:t>
            </a:r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mtClean="0"/>
              <a:t>Hálózati technológiák és alkalmazások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46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blipFill dpi="0" rotWithShape="1">
          <a:blip r:embed="rId2">
            <a:lum/>
          </a:blip>
          <a:srcRect/>
          <a:stretch>
            <a:fillRect l="-38000" t="-6000" b="-6000"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r>
              <a:rPr lang="hu-HU" smtClean="0"/>
              <a:t>2019. 09. 24.</a:t>
            </a:r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mtClean="0"/>
              <a:t>Hálózati technológiák és alkalmazások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17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r>
              <a:rPr lang="hu-HU" smtClean="0"/>
              <a:t>2019. 09. 24.</a:t>
            </a:r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mtClean="0"/>
              <a:t>Hálózati technológiák és alkalmazások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90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blipFill dpi="0" rotWithShape="1">
          <a:blip r:embed="rId2">
            <a:alphaModFix amt="50000"/>
            <a:lum/>
          </a:blip>
          <a:srcRect/>
          <a:tile tx="-241300" ty="0" sx="60000" sy="60000" flip="none" algn="br"/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 userDrawn="1"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r>
              <a:rPr lang="hu-HU" smtClean="0"/>
              <a:t>2019. 09. 24.</a:t>
            </a:r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smtClean="0"/>
              <a:t>Hálózati technológiák és alkalmazások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48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2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Dátum helye 1"/>
          <p:cNvSpPr>
            <a:spLocks noGrp="1"/>
          </p:cNvSpPr>
          <p:nvPr>
            <p:ph type="dt" sz="half" idx="2"/>
          </p:nvPr>
        </p:nvSpPr>
        <p:spPr>
          <a:xfrm>
            <a:off x="1763688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2019. 09. 24.</a:t>
            </a: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4427984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Hálózati technológiák és alkalmazások</a:t>
            </a:r>
            <a:endParaRPr lang="hu-H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77" r:id="rId4"/>
    <p:sldLayoutId id="2147483678" r:id="rId5"/>
    <p:sldLayoutId id="2147483664" r:id="rId6"/>
    <p:sldLayoutId id="2147483684" r:id="rId7"/>
    <p:sldLayoutId id="2147483675" r:id="rId8"/>
    <p:sldLayoutId id="2147483665" r:id="rId9"/>
    <p:sldLayoutId id="2147483670" r:id="rId10"/>
    <p:sldLayoutId id="2147483666" r:id="rId11"/>
    <p:sldLayoutId id="2147483673" r:id="rId12"/>
    <p:sldLayoutId id="2147483676" r:id="rId13"/>
    <p:sldLayoutId id="2147483685" r:id="rId14"/>
    <p:sldLayoutId id="2147483686" r:id="rId15"/>
    <p:sldLayoutId id="2147483674" r:id="rId16"/>
    <p:sldLayoutId id="2147483659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ctrTitle"/>
          </p:nvPr>
        </p:nvSpPr>
        <p:spPr>
          <a:xfrm>
            <a:off x="2699792" y="1131590"/>
            <a:ext cx="6336704" cy="910800"/>
          </a:xfrm>
        </p:spPr>
        <p:txBody>
          <a:bodyPr/>
          <a:lstStyle/>
          <a:p>
            <a:pPr lvl="0"/>
            <a:r>
              <a:rPr lang="hu-HU" sz="2400" dirty="0">
                <a:solidFill>
                  <a:srgbClr val="FF7F00"/>
                </a:solidFill>
              </a:rPr>
              <a:t>H</a:t>
            </a:r>
            <a:r>
              <a:rPr lang="hu-HU" sz="2400" dirty="0"/>
              <a:t>álózati </a:t>
            </a:r>
            <a:r>
              <a:rPr lang="hu-HU" sz="2400" dirty="0" smtClean="0">
                <a:solidFill>
                  <a:srgbClr val="FF7F00"/>
                </a:solidFill>
              </a:rPr>
              <a:t>T</a:t>
            </a:r>
            <a:r>
              <a:rPr lang="hu-HU" sz="2400" dirty="0" smtClean="0"/>
              <a:t>echnológiák </a:t>
            </a:r>
            <a:r>
              <a:rPr lang="hu-HU" sz="2400" dirty="0"/>
              <a:t>és </a:t>
            </a:r>
            <a:r>
              <a:rPr lang="hu-HU" sz="2400" dirty="0">
                <a:solidFill>
                  <a:srgbClr val="FF7F00"/>
                </a:solidFill>
              </a:rPr>
              <a:t>A</a:t>
            </a:r>
            <a:r>
              <a:rPr lang="hu-HU" sz="2400" dirty="0"/>
              <a:t>lkalmazások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subTitle" idx="1"/>
          </p:nvPr>
        </p:nvSpPr>
        <p:spPr>
          <a:xfrm>
            <a:off x="2627784" y="1707654"/>
            <a:ext cx="6122516" cy="451800"/>
          </a:xfrm>
        </p:spPr>
        <p:txBody>
          <a:bodyPr/>
          <a:lstStyle/>
          <a:p>
            <a:pPr lvl="0"/>
            <a:endParaRPr lang="hu-HU" dirty="0" smtClean="0"/>
          </a:p>
          <a:p>
            <a:pPr lvl="0"/>
            <a:r>
              <a:rPr lang="hu-HU" dirty="0" smtClean="0"/>
              <a:t>Vida Rolland, BME TMIT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2019. </a:t>
            </a:r>
            <a:r>
              <a:rPr lang="hu-HU" smtClean="0">
                <a:solidFill>
                  <a:schemeClr val="bg1"/>
                </a:solidFill>
              </a:rPr>
              <a:t>szepte</a:t>
            </a:r>
            <a:r>
              <a:rPr lang="hu-HU" smtClean="0">
                <a:solidFill>
                  <a:schemeClr val="bg1"/>
                </a:solidFill>
              </a:rPr>
              <a:t>mber</a:t>
            </a:r>
            <a:r>
              <a:rPr lang="hu-HU" smtClean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24.</a:t>
            </a:r>
            <a:endParaRPr lang="hu-HU" dirty="0">
              <a:solidFill>
                <a:schemeClr val="bg1"/>
              </a:solidFill>
            </a:endParaRPr>
          </a:p>
          <a:p>
            <a:pPr lvl="0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bg1"/>
                </a:solidFill>
              </a:rPr>
              <a:t>PCM</a:t>
            </a:r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0" y="1203598"/>
            <a:ext cx="7587669" cy="2938500"/>
          </a:xfrm>
        </p:spPr>
        <p:txBody>
          <a:bodyPr/>
          <a:lstStyle/>
          <a:p>
            <a:pPr eaLnBrk="1" hangingPunct="1"/>
            <a:r>
              <a:rPr lang="hu-HU" altLang="hu-HU" sz="2000" dirty="0" err="1" smtClean="0"/>
              <a:t>Pulse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Code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Modulation</a:t>
            </a:r>
            <a:endParaRPr lang="hu-HU" altLang="hu-HU" sz="2000" dirty="0" smtClean="0"/>
          </a:p>
          <a:p>
            <a:pPr lvl="1" eaLnBrk="1" hangingPunct="1"/>
            <a:r>
              <a:rPr lang="hu-HU" altLang="hu-HU" sz="1800" dirty="0" smtClean="0"/>
              <a:t>Az analóg jelek digitalizálására</a:t>
            </a:r>
          </a:p>
          <a:p>
            <a:pPr eaLnBrk="1" hangingPunct="1"/>
            <a:r>
              <a:rPr lang="hu-HU" altLang="hu-HU" sz="2000" dirty="0" err="1" smtClean="0"/>
              <a:t>Nyquist</a:t>
            </a:r>
            <a:r>
              <a:rPr lang="hu-HU" altLang="hu-HU" sz="2000" dirty="0" smtClean="0"/>
              <a:t> tétel alapján 4kHz-es jelhez 8kHz-es mintavételezés</a:t>
            </a:r>
          </a:p>
          <a:p>
            <a:pPr lvl="1" eaLnBrk="1" hangingPunct="1"/>
            <a:r>
              <a:rPr lang="hu-HU" altLang="hu-HU" sz="1800" dirty="0" smtClean="0"/>
              <a:t>256 jelszintre </a:t>
            </a:r>
            <a:r>
              <a:rPr lang="hu-HU" altLang="hu-HU" sz="1800" dirty="0" err="1" smtClean="0"/>
              <a:t>kvantálva</a:t>
            </a:r>
            <a:endParaRPr lang="hu-HU" altLang="hu-HU" sz="1800" dirty="0" smtClean="0"/>
          </a:p>
          <a:p>
            <a:pPr lvl="2" eaLnBrk="1" hangingPunct="1"/>
            <a:r>
              <a:rPr lang="hu-HU" altLang="hu-HU" sz="1600" dirty="0" smtClean="0"/>
              <a:t>8 biten kódolva</a:t>
            </a:r>
          </a:p>
          <a:p>
            <a:pPr lvl="2" eaLnBrk="1" hangingPunct="1"/>
            <a:endParaRPr lang="hu-HU" altLang="hu-HU" sz="1600" dirty="0" smtClean="0"/>
          </a:p>
          <a:p>
            <a:pPr lvl="2" eaLnBrk="1" hangingPunct="1"/>
            <a:endParaRPr lang="hu-HU" altLang="hu-HU" sz="1600" dirty="0"/>
          </a:p>
          <a:p>
            <a:pPr lvl="2" eaLnBrk="1" hangingPunct="1"/>
            <a:endParaRPr lang="hu-HU" altLang="hu-HU" sz="1100" dirty="0" smtClean="0"/>
          </a:p>
          <a:p>
            <a:pPr lvl="2" eaLnBrk="1" hangingPunct="1"/>
            <a:endParaRPr lang="hu-HU" altLang="hu-HU" sz="1100" dirty="0"/>
          </a:p>
          <a:p>
            <a:pPr lvl="2" eaLnBrk="1" hangingPunct="1"/>
            <a:endParaRPr lang="hu-HU" altLang="hu-HU" sz="1600" dirty="0" smtClean="0"/>
          </a:p>
          <a:p>
            <a:pPr lvl="1" eaLnBrk="1" hangingPunct="1"/>
            <a:r>
              <a:rPr lang="hu-HU" altLang="hu-HU" sz="1800" dirty="0" smtClean="0"/>
              <a:t>Átviteli sebesség: 8bit x 8kHz = 64 </a:t>
            </a:r>
            <a:r>
              <a:rPr lang="hu-HU" altLang="hu-HU" sz="1800" dirty="0" err="1" smtClean="0"/>
              <a:t>kbit</a:t>
            </a:r>
            <a:r>
              <a:rPr lang="hu-HU" altLang="hu-HU" sz="1800" dirty="0" smtClean="0"/>
              <a:t>/s</a:t>
            </a:r>
            <a:r>
              <a:rPr lang="hu-HU" altLang="hu-HU" sz="2000" dirty="0" smtClean="0"/>
              <a:t> </a:t>
            </a:r>
            <a:endParaRPr lang="en-US" altLang="hu-HU" sz="2000" dirty="0" smtClean="0"/>
          </a:p>
        </p:txBody>
      </p:sp>
      <p:sp>
        <p:nvSpPr>
          <p:cNvPr id="16387" name="Dia számának helye 6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422220D-B514-45FA-9E1D-BE05E9BE9124}" type="slidenum">
              <a:rPr lang="hu-HU" altLang="hu-HU" smtClean="0">
                <a:solidFill>
                  <a:schemeClr val="bg1"/>
                </a:solidFill>
              </a:rPr>
              <a:pPr/>
              <a:t>10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6386" name="Dátum helye 4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6391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aphicFrame>
        <p:nvGraphicFramePr>
          <p:cNvPr id="16390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08840909"/>
              </p:ext>
            </p:extLst>
          </p:nvPr>
        </p:nvGraphicFramePr>
        <p:xfrm>
          <a:off x="1331640" y="2931790"/>
          <a:ext cx="7776864" cy="838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3" imgW="13168254" imgH="1815873" progId="Photoshop.Image.6">
                  <p:embed/>
                </p:oleObj>
              </mc:Choice>
              <mc:Fallback>
                <p:oleObj name="Image" r:id="rId3" imgW="13168254" imgH="181587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931790"/>
                        <a:ext cx="7776864" cy="838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KapcsolÃ³dÃ³ kÃ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3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hu-HU" altLang="hu-HU" dirty="0" smtClean="0">
                <a:solidFill>
                  <a:schemeClr val="bg1"/>
                </a:solidFill>
              </a:rPr>
              <a:t>Digitális hangátvitel </a:t>
            </a:r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7411" name="Dia számának helye 6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19A45E9-8B98-4793-A00D-DE2EE8AD6D0F}" type="slidenum">
              <a:rPr lang="hu-HU" altLang="hu-HU" smtClean="0">
                <a:solidFill>
                  <a:schemeClr val="bg1"/>
                </a:solidFill>
              </a:rPr>
              <a:pPr/>
              <a:t>11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7410" name="Dátum helye 4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7435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17413" name="Picture 3" descr="MCj03499880000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938" y="2608679"/>
            <a:ext cx="733177" cy="64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4" descr="MCj03499880000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8149" y="2620168"/>
            <a:ext cx="708347" cy="58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Rectangle 5"/>
          <p:cNvSpPr>
            <a:spLocks noChangeArrowheads="1"/>
          </p:cNvSpPr>
          <p:nvPr/>
        </p:nvSpPr>
        <p:spPr bwMode="auto">
          <a:xfrm>
            <a:off x="3132535" y="2400300"/>
            <a:ext cx="533400" cy="971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7416" name="Rectangle 6"/>
          <p:cNvSpPr>
            <a:spLocks noChangeArrowheads="1"/>
          </p:cNvSpPr>
          <p:nvPr/>
        </p:nvSpPr>
        <p:spPr bwMode="auto">
          <a:xfrm>
            <a:off x="6866335" y="2400300"/>
            <a:ext cx="533400" cy="971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7417" name="Line 7"/>
          <p:cNvSpPr>
            <a:spLocks noChangeShapeType="1"/>
          </p:cNvSpPr>
          <p:nvPr/>
        </p:nvSpPr>
        <p:spPr bwMode="auto">
          <a:xfrm>
            <a:off x="2309615" y="2914650"/>
            <a:ext cx="8229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18" name="Line 8"/>
          <p:cNvSpPr>
            <a:spLocks noChangeShapeType="1"/>
          </p:cNvSpPr>
          <p:nvPr/>
        </p:nvSpPr>
        <p:spPr bwMode="auto">
          <a:xfrm flipH="1">
            <a:off x="7399735" y="2914650"/>
            <a:ext cx="886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19" name="AutoShape 9"/>
          <p:cNvSpPr>
            <a:spLocks noChangeArrowheads="1"/>
          </p:cNvSpPr>
          <p:nvPr/>
        </p:nvSpPr>
        <p:spPr bwMode="auto">
          <a:xfrm>
            <a:off x="4199335" y="2400300"/>
            <a:ext cx="2057400" cy="1085850"/>
          </a:xfrm>
          <a:prstGeom prst="cloudCallout">
            <a:avLst>
              <a:gd name="adj1" fmla="val 694"/>
              <a:gd name="adj2" fmla="val 6796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altLang="hu-HU"/>
          </a:p>
        </p:txBody>
      </p:sp>
      <p:sp>
        <p:nvSpPr>
          <p:cNvPr id="17420" name="Line 10"/>
          <p:cNvSpPr>
            <a:spLocks noChangeShapeType="1"/>
          </p:cNvSpPr>
          <p:nvPr/>
        </p:nvSpPr>
        <p:spPr bwMode="auto">
          <a:xfrm>
            <a:off x="3665935" y="29146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1" name="Line 11"/>
          <p:cNvSpPr>
            <a:spLocks noChangeShapeType="1"/>
          </p:cNvSpPr>
          <p:nvPr/>
        </p:nvSpPr>
        <p:spPr bwMode="auto">
          <a:xfrm>
            <a:off x="6256735" y="29146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2" name="Text Box 12"/>
          <p:cNvSpPr txBox="1">
            <a:spLocks noChangeArrowheads="1"/>
          </p:cNvSpPr>
          <p:nvPr/>
        </p:nvSpPr>
        <p:spPr bwMode="auto">
          <a:xfrm>
            <a:off x="2751535" y="354330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Exchange</a:t>
            </a:r>
            <a:endParaRPr lang="en-US" altLang="hu-HU" sz="1600"/>
          </a:p>
        </p:txBody>
      </p:sp>
      <p:sp>
        <p:nvSpPr>
          <p:cNvPr id="17423" name="Text Box 13"/>
          <p:cNvSpPr txBox="1">
            <a:spLocks noChangeArrowheads="1"/>
          </p:cNvSpPr>
          <p:nvPr/>
        </p:nvSpPr>
        <p:spPr bwMode="auto">
          <a:xfrm>
            <a:off x="6561535" y="354330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Exchange</a:t>
            </a:r>
            <a:endParaRPr lang="en-US" altLang="hu-HU" sz="1600"/>
          </a:p>
        </p:txBody>
      </p:sp>
      <p:sp>
        <p:nvSpPr>
          <p:cNvPr id="17424" name="Text Box 14"/>
          <p:cNvSpPr txBox="1">
            <a:spLocks noChangeArrowheads="1"/>
          </p:cNvSpPr>
          <p:nvPr/>
        </p:nvSpPr>
        <p:spPr bwMode="auto">
          <a:xfrm>
            <a:off x="1913335" y="228600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Loop</a:t>
            </a:r>
            <a:endParaRPr lang="en-US" altLang="hu-HU" sz="1600"/>
          </a:p>
        </p:txBody>
      </p:sp>
      <p:sp>
        <p:nvSpPr>
          <p:cNvPr id="17425" name="Text Box 15"/>
          <p:cNvSpPr txBox="1">
            <a:spLocks noChangeArrowheads="1"/>
          </p:cNvSpPr>
          <p:nvPr/>
        </p:nvSpPr>
        <p:spPr bwMode="auto">
          <a:xfrm>
            <a:off x="7475935" y="222885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Loop</a:t>
            </a:r>
            <a:endParaRPr lang="en-US" altLang="hu-HU" sz="1600"/>
          </a:p>
        </p:txBody>
      </p:sp>
      <p:sp>
        <p:nvSpPr>
          <p:cNvPr id="17426" name="Text Box 16"/>
          <p:cNvSpPr txBox="1">
            <a:spLocks noChangeArrowheads="1"/>
          </p:cNvSpPr>
          <p:nvPr/>
        </p:nvSpPr>
        <p:spPr bwMode="auto">
          <a:xfrm>
            <a:off x="4504135" y="2800350"/>
            <a:ext cx="1447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Gerinchálózat</a:t>
            </a:r>
            <a:endParaRPr lang="en-US" altLang="hu-HU" sz="1600"/>
          </a:p>
        </p:txBody>
      </p:sp>
      <p:sp>
        <p:nvSpPr>
          <p:cNvPr id="17427" name="Text Box 17"/>
          <p:cNvSpPr txBox="1">
            <a:spLocks noChangeArrowheads="1"/>
          </p:cNvSpPr>
          <p:nvPr/>
        </p:nvSpPr>
        <p:spPr bwMode="auto">
          <a:xfrm>
            <a:off x="2141935" y="29718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7428" name="Text Box 18"/>
          <p:cNvSpPr txBox="1">
            <a:spLocks noChangeArrowheads="1"/>
          </p:cNvSpPr>
          <p:nvPr/>
        </p:nvSpPr>
        <p:spPr bwMode="auto">
          <a:xfrm>
            <a:off x="3589735" y="29146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D</a:t>
            </a:r>
            <a:endParaRPr lang="en-US" altLang="hu-HU" sz="1600"/>
          </a:p>
        </p:txBody>
      </p:sp>
      <p:sp>
        <p:nvSpPr>
          <p:cNvPr id="17429" name="Text Box 19"/>
          <p:cNvSpPr txBox="1">
            <a:spLocks noChangeArrowheads="1"/>
          </p:cNvSpPr>
          <p:nvPr/>
        </p:nvSpPr>
        <p:spPr bwMode="auto">
          <a:xfrm>
            <a:off x="6180535" y="29146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D</a:t>
            </a:r>
            <a:endParaRPr lang="en-US" altLang="hu-HU" sz="1600"/>
          </a:p>
        </p:txBody>
      </p:sp>
      <p:sp>
        <p:nvSpPr>
          <p:cNvPr id="17430" name="Text Box 20"/>
          <p:cNvSpPr txBox="1">
            <a:spLocks noChangeArrowheads="1"/>
          </p:cNvSpPr>
          <p:nvPr/>
        </p:nvSpPr>
        <p:spPr bwMode="auto">
          <a:xfrm>
            <a:off x="7704535" y="29718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7431" name="Rectangle 21"/>
          <p:cNvSpPr>
            <a:spLocks noChangeArrowheads="1"/>
          </p:cNvSpPr>
          <p:nvPr/>
        </p:nvSpPr>
        <p:spPr bwMode="auto">
          <a:xfrm>
            <a:off x="3132535" y="2686050"/>
            <a:ext cx="3048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200"/>
              <a:t>P</a:t>
            </a:r>
          </a:p>
          <a:p>
            <a:pPr algn="ctr"/>
            <a:r>
              <a:rPr lang="hu-HU" altLang="hu-HU" sz="1200"/>
              <a:t>C</a:t>
            </a:r>
          </a:p>
          <a:p>
            <a:pPr algn="ctr"/>
            <a:r>
              <a:rPr lang="hu-HU" altLang="hu-HU" sz="1200"/>
              <a:t>M</a:t>
            </a:r>
            <a:endParaRPr lang="en-US" altLang="hu-HU" sz="1200"/>
          </a:p>
        </p:txBody>
      </p:sp>
      <p:sp>
        <p:nvSpPr>
          <p:cNvPr id="17432" name="Rectangle 22"/>
          <p:cNvSpPr>
            <a:spLocks noChangeArrowheads="1"/>
          </p:cNvSpPr>
          <p:nvPr/>
        </p:nvSpPr>
        <p:spPr bwMode="auto">
          <a:xfrm>
            <a:off x="7094935" y="2686050"/>
            <a:ext cx="3048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200"/>
              <a:t>P</a:t>
            </a:r>
          </a:p>
          <a:p>
            <a:pPr algn="ctr"/>
            <a:r>
              <a:rPr lang="hu-HU" altLang="hu-HU" sz="1200"/>
              <a:t>C</a:t>
            </a:r>
          </a:p>
          <a:p>
            <a:pPr algn="ctr"/>
            <a:r>
              <a:rPr lang="hu-HU" altLang="hu-HU" sz="1200"/>
              <a:t>M</a:t>
            </a:r>
            <a:endParaRPr lang="en-US" altLang="hu-HU" sz="1200"/>
          </a:p>
        </p:txBody>
      </p:sp>
      <p:sp>
        <p:nvSpPr>
          <p:cNvPr id="17433" name="Text Box 23"/>
          <p:cNvSpPr txBox="1">
            <a:spLocks noChangeArrowheads="1"/>
          </p:cNvSpPr>
          <p:nvPr/>
        </p:nvSpPr>
        <p:spPr bwMode="auto">
          <a:xfrm>
            <a:off x="3056335" y="21145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A/D</a:t>
            </a:r>
            <a:endParaRPr lang="en-US" altLang="hu-HU" sz="1600"/>
          </a:p>
        </p:txBody>
      </p:sp>
      <p:sp>
        <p:nvSpPr>
          <p:cNvPr id="17434" name="Text Box 24"/>
          <p:cNvSpPr txBox="1">
            <a:spLocks noChangeArrowheads="1"/>
          </p:cNvSpPr>
          <p:nvPr/>
        </p:nvSpPr>
        <p:spPr bwMode="auto">
          <a:xfrm>
            <a:off x="6790135" y="21145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D/A</a:t>
            </a:r>
            <a:endParaRPr lang="en-US" altLang="hu-HU" sz="1600"/>
          </a:p>
        </p:txBody>
      </p:sp>
      <p:pic>
        <p:nvPicPr>
          <p:cNvPr id="29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hu-HU" altLang="hu-HU" sz="2800" dirty="0" smtClean="0">
                <a:solidFill>
                  <a:schemeClr val="bg1"/>
                </a:solidFill>
              </a:rPr>
              <a:t>Dial-up Access</a:t>
            </a:r>
            <a:endParaRPr lang="en-US" altLang="hu-HU" sz="2800" dirty="0" smtClean="0">
              <a:solidFill>
                <a:schemeClr val="bg1"/>
              </a:solidFill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0" y="1349141"/>
            <a:ext cx="7480165" cy="2938500"/>
          </a:xfrm>
        </p:spPr>
        <p:txBody>
          <a:bodyPr/>
          <a:lstStyle/>
          <a:p>
            <a:pPr eaLnBrk="1" hangingPunct="1"/>
            <a:r>
              <a:rPr lang="hu-HU" altLang="hu-HU" dirty="0" smtClean="0"/>
              <a:t>„</a:t>
            </a:r>
            <a:r>
              <a:rPr lang="hu-HU" altLang="hu-HU" sz="2000" dirty="0" smtClean="0"/>
              <a:t>Betárcsázós internet”</a:t>
            </a:r>
          </a:p>
          <a:p>
            <a:pPr eaLnBrk="1" hangingPunct="1"/>
            <a:r>
              <a:rPr lang="hu-HU" altLang="hu-HU" sz="2000" dirty="0" smtClean="0"/>
              <a:t>A computerek digitális információi analóg jellé alakíthatóak, és átvihetőek a hagyományos telefonhálózaton</a:t>
            </a:r>
          </a:p>
          <a:p>
            <a:pPr lvl="1" eaLnBrk="1" hangingPunct="1"/>
            <a:r>
              <a:rPr lang="hu-HU" altLang="hu-HU" sz="1800" dirty="0" smtClean="0"/>
              <a:t>„Modem” – </a:t>
            </a:r>
            <a:r>
              <a:rPr lang="hu-HU" altLang="hu-HU" sz="1800" dirty="0" err="1" smtClean="0">
                <a:solidFill>
                  <a:srgbClr val="FF7F00"/>
                </a:solidFill>
              </a:rPr>
              <a:t>mo</a:t>
            </a:r>
            <a:r>
              <a:rPr lang="hu-HU" altLang="hu-HU" sz="1800" dirty="0" err="1" smtClean="0"/>
              <a:t>dulator-</a:t>
            </a:r>
            <a:r>
              <a:rPr lang="hu-HU" altLang="hu-HU" sz="1800" dirty="0" err="1" smtClean="0">
                <a:solidFill>
                  <a:srgbClr val="FF7F00"/>
                </a:solidFill>
              </a:rPr>
              <a:t>dem</a:t>
            </a:r>
            <a:r>
              <a:rPr lang="hu-HU" altLang="hu-HU" sz="1800" dirty="0" err="1" smtClean="0"/>
              <a:t>odulator</a:t>
            </a:r>
            <a:endParaRPr lang="hu-HU" altLang="hu-HU" sz="1800" dirty="0" smtClean="0"/>
          </a:p>
          <a:p>
            <a:pPr eaLnBrk="1" hangingPunct="1"/>
            <a:endParaRPr lang="hu-HU" altLang="hu-HU" dirty="0" smtClean="0"/>
          </a:p>
          <a:p>
            <a:pPr eaLnBrk="1" hangingPunct="1"/>
            <a:endParaRPr lang="hu-HU" altLang="hu-HU" dirty="0" smtClean="0"/>
          </a:p>
          <a:p>
            <a:pPr eaLnBrk="1" hangingPunct="1"/>
            <a:endParaRPr lang="en-US" altLang="hu-HU" dirty="0" smtClean="0"/>
          </a:p>
        </p:txBody>
      </p:sp>
      <p:sp>
        <p:nvSpPr>
          <p:cNvPr id="18435" name="Dia számának helye 7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305631-958C-4DE5-9B2D-A747FF8FA50A}" type="slidenum">
              <a:rPr lang="hu-HU" altLang="hu-HU" smtClean="0"/>
              <a:pPr/>
              <a:t>12</a:t>
            </a:fld>
            <a:endParaRPr lang="en-US" altLang="hu-HU" dirty="0" smtClean="0"/>
          </a:p>
        </p:txBody>
      </p:sp>
      <p:sp>
        <p:nvSpPr>
          <p:cNvPr id="18434" name="Dátum helye 5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8440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18439" name="Picture 5" descr="mod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9822"/>
            <a:ext cx="4953000" cy="136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hu-HU" altLang="hu-HU" dirty="0" smtClean="0">
                <a:solidFill>
                  <a:schemeClr val="bg1"/>
                </a:solidFill>
              </a:rPr>
              <a:t>Dial-up modem</a:t>
            </a:r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9459" name="Dia számának helye 8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3870EFA-2194-4766-9A5B-2DDEC46ECE85}" type="slidenum">
              <a:rPr lang="hu-HU" altLang="hu-HU" smtClean="0">
                <a:solidFill>
                  <a:schemeClr val="bg1"/>
                </a:solidFill>
              </a:rPr>
              <a:pPr/>
              <a:t>13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9458" name="Dátum helye 6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9501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19461" name="Picture 3" descr="MCj0349988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1783" y="1941040"/>
            <a:ext cx="805185" cy="64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4" descr="MCj0349988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5405" y="1943100"/>
            <a:ext cx="680963" cy="63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81" name="Picture 33" descr="MCBD06740_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1019" y="3271347"/>
            <a:ext cx="925512" cy="347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3436168" y="1771650"/>
            <a:ext cx="533400" cy="971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6377880" y="1771650"/>
            <a:ext cx="533400" cy="971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9465" name="Line 7"/>
          <p:cNvSpPr>
            <a:spLocks noChangeShapeType="1"/>
          </p:cNvSpPr>
          <p:nvPr/>
        </p:nvSpPr>
        <p:spPr bwMode="auto">
          <a:xfrm>
            <a:off x="2216968" y="2286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6" name="Line 8"/>
          <p:cNvSpPr>
            <a:spLocks noChangeShapeType="1"/>
          </p:cNvSpPr>
          <p:nvPr/>
        </p:nvSpPr>
        <p:spPr bwMode="auto">
          <a:xfrm flipH="1">
            <a:off x="6911280" y="2286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7" name="AutoShape 9"/>
          <p:cNvSpPr>
            <a:spLocks noChangeArrowheads="1"/>
          </p:cNvSpPr>
          <p:nvPr/>
        </p:nvSpPr>
        <p:spPr bwMode="auto">
          <a:xfrm>
            <a:off x="4358952" y="1771650"/>
            <a:ext cx="1638672" cy="1085850"/>
          </a:xfrm>
          <a:prstGeom prst="cloudCallout">
            <a:avLst>
              <a:gd name="adj1" fmla="val -773"/>
              <a:gd name="adj2" fmla="val 1513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altLang="hu-HU"/>
          </a:p>
        </p:txBody>
      </p:sp>
      <p:sp>
        <p:nvSpPr>
          <p:cNvPr id="19468" name="Line 10"/>
          <p:cNvSpPr>
            <a:spLocks noChangeShapeType="1"/>
          </p:cNvSpPr>
          <p:nvPr/>
        </p:nvSpPr>
        <p:spPr bwMode="auto">
          <a:xfrm>
            <a:off x="3969568" y="2286000"/>
            <a:ext cx="3718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9" name="Line 11"/>
          <p:cNvSpPr>
            <a:spLocks noChangeShapeType="1"/>
          </p:cNvSpPr>
          <p:nvPr/>
        </p:nvSpPr>
        <p:spPr bwMode="auto">
          <a:xfrm>
            <a:off x="5997624" y="2286000"/>
            <a:ext cx="3802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70" name="Text Box 12"/>
          <p:cNvSpPr txBox="1">
            <a:spLocks noChangeArrowheads="1"/>
          </p:cNvSpPr>
          <p:nvPr/>
        </p:nvSpPr>
        <p:spPr bwMode="auto">
          <a:xfrm>
            <a:off x="3131368" y="271576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Local Exchange</a:t>
            </a:r>
            <a:endParaRPr lang="en-US" altLang="hu-HU" sz="1600" dirty="0"/>
          </a:p>
        </p:txBody>
      </p:sp>
      <p:sp>
        <p:nvSpPr>
          <p:cNvPr id="19471" name="Text Box 13"/>
          <p:cNvSpPr txBox="1">
            <a:spLocks noChangeArrowheads="1"/>
          </p:cNvSpPr>
          <p:nvPr/>
        </p:nvSpPr>
        <p:spPr bwMode="auto">
          <a:xfrm>
            <a:off x="6073080" y="280035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Exchange</a:t>
            </a:r>
            <a:endParaRPr lang="en-US" altLang="hu-HU" sz="1600"/>
          </a:p>
        </p:txBody>
      </p:sp>
      <p:sp>
        <p:nvSpPr>
          <p:cNvPr id="19472" name="Text Box 14"/>
          <p:cNvSpPr txBox="1">
            <a:spLocks noChangeArrowheads="1"/>
          </p:cNvSpPr>
          <p:nvPr/>
        </p:nvSpPr>
        <p:spPr bwMode="auto">
          <a:xfrm>
            <a:off x="2216968" y="165735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Loop</a:t>
            </a:r>
            <a:endParaRPr lang="en-US" altLang="hu-HU" sz="1600"/>
          </a:p>
        </p:txBody>
      </p:sp>
      <p:sp>
        <p:nvSpPr>
          <p:cNvPr id="19473" name="Text Box 15"/>
          <p:cNvSpPr txBox="1">
            <a:spLocks noChangeArrowheads="1"/>
          </p:cNvSpPr>
          <p:nvPr/>
        </p:nvSpPr>
        <p:spPr bwMode="auto">
          <a:xfrm>
            <a:off x="6987480" y="160020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Loop</a:t>
            </a:r>
            <a:endParaRPr lang="en-US" altLang="hu-HU" sz="1600"/>
          </a:p>
        </p:txBody>
      </p:sp>
      <p:sp>
        <p:nvSpPr>
          <p:cNvPr id="19474" name="Text Box 16"/>
          <p:cNvSpPr txBox="1">
            <a:spLocks noChangeArrowheads="1"/>
          </p:cNvSpPr>
          <p:nvPr/>
        </p:nvSpPr>
        <p:spPr bwMode="auto">
          <a:xfrm>
            <a:off x="4413448" y="2171700"/>
            <a:ext cx="1447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Gerinchálózat</a:t>
            </a:r>
            <a:endParaRPr lang="en-US" altLang="hu-HU" sz="1600" dirty="0"/>
          </a:p>
        </p:txBody>
      </p:sp>
      <p:sp>
        <p:nvSpPr>
          <p:cNvPr id="19475" name="Text Box 17"/>
          <p:cNvSpPr txBox="1">
            <a:spLocks noChangeArrowheads="1"/>
          </p:cNvSpPr>
          <p:nvPr/>
        </p:nvSpPr>
        <p:spPr bwMode="auto">
          <a:xfrm>
            <a:off x="2597968" y="23431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9476" name="Text Box 18"/>
          <p:cNvSpPr txBox="1">
            <a:spLocks noChangeArrowheads="1"/>
          </p:cNvSpPr>
          <p:nvPr/>
        </p:nvSpPr>
        <p:spPr bwMode="auto">
          <a:xfrm>
            <a:off x="3893368" y="22860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D</a:t>
            </a:r>
            <a:endParaRPr lang="en-US" altLang="hu-HU" sz="1600"/>
          </a:p>
        </p:txBody>
      </p:sp>
      <p:sp>
        <p:nvSpPr>
          <p:cNvPr id="19477" name="Text Box 19"/>
          <p:cNvSpPr txBox="1">
            <a:spLocks noChangeArrowheads="1"/>
          </p:cNvSpPr>
          <p:nvPr/>
        </p:nvSpPr>
        <p:spPr bwMode="auto">
          <a:xfrm>
            <a:off x="5796136" y="22860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D</a:t>
            </a:r>
            <a:endParaRPr lang="en-US" altLang="hu-HU" sz="1600" dirty="0"/>
          </a:p>
        </p:txBody>
      </p:sp>
      <p:sp>
        <p:nvSpPr>
          <p:cNvPr id="19478" name="Text Box 20"/>
          <p:cNvSpPr txBox="1">
            <a:spLocks noChangeArrowheads="1"/>
          </p:cNvSpPr>
          <p:nvPr/>
        </p:nvSpPr>
        <p:spPr bwMode="auto">
          <a:xfrm>
            <a:off x="7126560" y="2296251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9479" name="Rectangle 21"/>
          <p:cNvSpPr>
            <a:spLocks noChangeArrowheads="1"/>
          </p:cNvSpPr>
          <p:nvPr/>
        </p:nvSpPr>
        <p:spPr bwMode="auto">
          <a:xfrm>
            <a:off x="3436168" y="2057400"/>
            <a:ext cx="3048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200"/>
              <a:t>P</a:t>
            </a:r>
          </a:p>
          <a:p>
            <a:pPr algn="ctr"/>
            <a:r>
              <a:rPr lang="hu-HU" altLang="hu-HU" sz="1200"/>
              <a:t>C</a:t>
            </a:r>
          </a:p>
          <a:p>
            <a:pPr algn="ctr"/>
            <a:r>
              <a:rPr lang="hu-HU" altLang="hu-HU" sz="1200"/>
              <a:t>M</a:t>
            </a:r>
            <a:endParaRPr lang="en-US" altLang="hu-HU" sz="1200"/>
          </a:p>
        </p:txBody>
      </p:sp>
      <p:sp>
        <p:nvSpPr>
          <p:cNvPr id="19480" name="Rectangle 22"/>
          <p:cNvSpPr>
            <a:spLocks noChangeArrowheads="1"/>
          </p:cNvSpPr>
          <p:nvPr/>
        </p:nvSpPr>
        <p:spPr bwMode="auto">
          <a:xfrm>
            <a:off x="6606480" y="2057400"/>
            <a:ext cx="3048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200"/>
              <a:t>P</a:t>
            </a:r>
          </a:p>
          <a:p>
            <a:pPr algn="ctr"/>
            <a:r>
              <a:rPr lang="hu-HU" altLang="hu-HU" sz="1200"/>
              <a:t>C</a:t>
            </a:r>
          </a:p>
          <a:p>
            <a:pPr algn="ctr"/>
            <a:r>
              <a:rPr lang="hu-HU" altLang="hu-HU" sz="1200"/>
              <a:t>M</a:t>
            </a:r>
            <a:endParaRPr lang="en-US" altLang="hu-HU" sz="1200"/>
          </a:p>
        </p:txBody>
      </p:sp>
      <p:pic>
        <p:nvPicPr>
          <p:cNvPr id="19482" name="Picture 34" descr="MCj0322357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68" y="3829050"/>
            <a:ext cx="9588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3" name="Text Box 36"/>
          <p:cNvSpPr txBox="1">
            <a:spLocks noChangeArrowheads="1"/>
          </p:cNvSpPr>
          <p:nvPr/>
        </p:nvSpPr>
        <p:spPr bwMode="auto">
          <a:xfrm>
            <a:off x="7581900" y="4523239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PC</a:t>
            </a:r>
            <a:endParaRPr lang="en-US" altLang="hu-HU" sz="1600" dirty="0"/>
          </a:p>
        </p:txBody>
      </p:sp>
      <p:sp>
        <p:nvSpPr>
          <p:cNvPr id="19484" name="Text Box 37"/>
          <p:cNvSpPr txBox="1">
            <a:spLocks noChangeArrowheads="1"/>
          </p:cNvSpPr>
          <p:nvPr/>
        </p:nvSpPr>
        <p:spPr bwMode="auto">
          <a:xfrm>
            <a:off x="8050088" y="3257550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200" dirty="0"/>
              <a:t>Modem A/D</a:t>
            </a:r>
            <a:endParaRPr lang="en-US" altLang="hu-HU" sz="1200" dirty="0"/>
          </a:p>
        </p:txBody>
      </p:sp>
      <p:sp>
        <p:nvSpPr>
          <p:cNvPr id="19485" name="Line 38"/>
          <p:cNvSpPr>
            <a:spLocks noChangeShapeType="1"/>
          </p:cNvSpPr>
          <p:nvPr/>
        </p:nvSpPr>
        <p:spPr bwMode="auto">
          <a:xfrm flipV="1">
            <a:off x="7597080" y="3429000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86" name="Line 39"/>
          <p:cNvSpPr>
            <a:spLocks noChangeShapeType="1"/>
          </p:cNvSpPr>
          <p:nvPr/>
        </p:nvSpPr>
        <p:spPr bwMode="auto">
          <a:xfrm flipV="1">
            <a:off x="7597080" y="2286000"/>
            <a:ext cx="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87" name="Text Box 40"/>
          <p:cNvSpPr txBox="1">
            <a:spLocks noChangeArrowheads="1"/>
          </p:cNvSpPr>
          <p:nvPr/>
        </p:nvSpPr>
        <p:spPr bwMode="auto">
          <a:xfrm>
            <a:off x="7673280" y="22860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9488" name="Text Box 41"/>
          <p:cNvSpPr txBox="1">
            <a:spLocks noChangeArrowheads="1"/>
          </p:cNvSpPr>
          <p:nvPr/>
        </p:nvSpPr>
        <p:spPr bwMode="auto">
          <a:xfrm>
            <a:off x="7368480" y="29718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9489" name="Text Box 42"/>
          <p:cNvSpPr txBox="1">
            <a:spLocks noChangeArrowheads="1"/>
          </p:cNvSpPr>
          <p:nvPr/>
        </p:nvSpPr>
        <p:spPr bwMode="auto">
          <a:xfrm>
            <a:off x="7430293" y="3549938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D</a:t>
            </a:r>
            <a:endParaRPr lang="en-US" altLang="hu-HU" sz="1600" dirty="0"/>
          </a:p>
        </p:txBody>
      </p:sp>
      <p:sp>
        <p:nvSpPr>
          <p:cNvPr id="19490" name="Text Box 43"/>
          <p:cNvSpPr txBox="1">
            <a:spLocks noChangeArrowheads="1"/>
          </p:cNvSpPr>
          <p:nvPr/>
        </p:nvSpPr>
        <p:spPr bwMode="auto">
          <a:xfrm>
            <a:off x="3359968" y="14859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A/D</a:t>
            </a:r>
            <a:endParaRPr lang="en-US" altLang="hu-HU" sz="1600"/>
          </a:p>
        </p:txBody>
      </p:sp>
      <p:sp>
        <p:nvSpPr>
          <p:cNvPr id="19491" name="Text Box 44"/>
          <p:cNvSpPr txBox="1">
            <a:spLocks noChangeArrowheads="1"/>
          </p:cNvSpPr>
          <p:nvPr/>
        </p:nvSpPr>
        <p:spPr bwMode="auto">
          <a:xfrm>
            <a:off x="6301680" y="14859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D/A</a:t>
            </a:r>
            <a:endParaRPr lang="en-US" altLang="hu-HU" sz="1600"/>
          </a:p>
        </p:txBody>
      </p:sp>
      <p:pic>
        <p:nvPicPr>
          <p:cNvPr id="19492" name="Picture 45" descr="MCBD0674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69" y="3257550"/>
            <a:ext cx="92551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3" name="Picture 46" descr="MCj0322357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68" y="3829050"/>
            <a:ext cx="9588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4" name="Text Box 47"/>
          <p:cNvSpPr txBox="1">
            <a:spLocks noChangeArrowheads="1"/>
          </p:cNvSpPr>
          <p:nvPr/>
        </p:nvSpPr>
        <p:spPr bwMode="auto">
          <a:xfrm>
            <a:off x="3055168" y="3257550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200" dirty="0"/>
              <a:t>Modem D/A</a:t>
            </a:r>
            <a:endParaRPr lang="en-US" altLang="hu-HU" sz="1200" dirty="0"/>
          </a:p>
        </p:txBody>
      </p:sp>
      <p:sp>
        <p:nvSpPr>
          <p:cNvPr id="19495" name="Line 48"/>
          <p:cNvSpPr>
            <a:spLocks noChangeShapeType="1"/>
          </p:cNvSpPr>
          <p:nvPr/>
        </p:nvSpPr>
        <p:spPr bwMode="auto">
          <a:xfrm flipV="1">
            <a:off x="2674168" y="2286000"/>
            <a:ext cx="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96" name="Text Box 49"/>
          <p:cNvSpPr txBox="1">
            <a:spLocks noChangeArrowheads="1"/>
          </p:cNvSpPr>
          <p:nvPr/>
        </p:nvSpPr>
        <p:spPr bwMode="auto">
          <a:xfrm>
            <a:off x="2445568" y="29718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9497" name="Text Box 50"/>
          <p:cNvSpPr txBox="1">
            <a:spLocks noChangeArrowheads="1"/>
          </p:cNvSpPr>
          <p:nvPr/>
        </p:nvSpPr>
        <p:spPr bwMode="auto">
          <a:xfrm>
            <a:off x="2505893" y="3549938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D</a:t>
            </a:r>
            <a:endParaRPr lang="en-US" altLang="hu-HU" sz="1600" dirty="0"/>
          </a:p>
        </p:txBody>
      </p:sp>
      <p:sp>
        <p:nvSpPr>
          <p:cNvPr id="19498" name="Line 51"/>
          <p:cNvSpPr>
            <a:spLocks noChangeShapeType="1"/>
          </p:cNvSpPr>
          <p:nvPr/>
        </p:nvSpPr>
        <p:spPr bwMode="auto">
          <a:xfrm flipV="1">
            <a:off x="2674168" y="3429000"/>
            <a:ext cx="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99" name="Text Box 52"/>
          <p:cNvSpPr txBox="1">
            <a:spLocks noChangeArrowheads="1"/>
          </p:cNvSpPr>
          <p:nvPr/>
        </p:nvSpPr>
        <p:spPr bwMode="auto">
          <a:xfrm>
            <a:off x="1988368" y="23431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19500" name="Text Box 53"/>
          <p:cNvSpPr txBox="1">
            <a:spLocks noChangeArrowheads="1"/>
          </p:cNvSpPr>
          <p:nvPr/>
        </p:nvSpPr>
        <p:spPr bwMode="auto">
          <a:xfrm>
            <a:off x="2875782" y="4522616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PC</a:t>
            </a:r>
            <a:endParaRPr lang="en-US" altLang="hu-HU" sz="1600" dirty="0"/>
          </a:p>
        </p:txBody>
      </p:sp>
      <p:pic>
        <p:nvPicPr>
          <p:cNvPr id="47" name="Picture 2" descr="KapcsolÃ³dÃ³ kÃ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bg1"/>
                </a:solidFill>
              </a:rPr>
              <a:t>Kihalófélben a dial-up</a:t>
            </a:r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6147" name="Dia számának helye 6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8580B1A-151A-4937-93AB-24AF2F43EB78}" type="slidenum">
              <a:rPr lang="hu-HU" altLang="hu-HU" smtClean="0">
                <a:solidFill>
                  <a:schemeClr val="bg1"/>
                </a:solidFill>
              </a:rPr>
              <a:pPr/>
              <a:t>14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6146" name="Dátum helye 4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6151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6149" name="Picture 7" descr="dialup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563638"/>
            <a:ext cx="3625552" cy="300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150" name="Object 8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28272313"/>
              </p:ext>
            </p:extLst>
          </p:nvPr>
        </p:nvGraphicFramePr>
        <p:xfrm>
          <a:off x="5292080" y="1885950"/>
          <a:ext cx="3754437" cy="217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Image" r:id="rId4" imgW="5511111" imgH="4266667" progId="Photoshop.Image.6">
                  <p:embed/>
                </p:oleObj>
              </mc:Choice>
              <mc:Fallback>
                <p:oleObj name="Image" r:id="rId4" imgW="5511111" imgH="426666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885950"/>
                        <a:ext cx="3754437" cy="217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KapcsolÃ³dÃ³ kÃ©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0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Miért DSL?</a:t>
            </a:r>
            <a:endParaRPr lang="en-US" altLang="hu-HU" smtClean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0" y="1349140"/>
            <a:ext cx="7480165" cy="323883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hu-HU" altLang="hu-HU" sz="2000" dirty="0" smtClean="0"/>
              <a:t>Telefon ipar (</a:t>
            </a:r>
            <a:r>
              <a:rPr lang="hu-HU" altLang="hu-HU" sz="2000" dirty="0" err="1" smtClean="0"/>
              <a:t>dial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up</a:t>
            </a:r>
            <a:r>
              <a:rPr lang="hu-HU" altLang="hu-HU" sz="2000" dirty="0" smtClean="0"/>
              <a:t>) – 56 </a:t>
            </a:r>
            <a:r>
              <a:rPr lang="hu-HU" altLang="hu-HU" sz="2000" dirty="0" err="1" smtClean="0"/>
              <a:t>Kbps</a:t>
            </a:r>
            <a:endParaRPr lang="hu-HU" altLang="hu-HU" sz="2000" dirty="0" smtClean="0"/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Más technológiák, más szolgáltatók – jóval nagyobb sebességek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Lépni kellett az internetezők megtartása érdekében</a:t>
            </a:r>
          </a:p>
          <a:p>
            <a:pPr eaLnBrk="1" hangingPunct="1">
              <a:lnSpc>
                <a:spcPct val="110000"/>
              </a:lnSpc>
            </a:pPr>
            <a:r>
              <a:rPr lang="hu-HU" altLang="hu-HU" sz="2000" dirty="0" smtClean="0"/>
              <a:t>Megjelenik a </a:t>
            </a:r>
            <a:r>
              <a:rPr lang="hu-HU" altLang="hu-HU" sz="2000" dirty="0" smtClean="0">
                <a:solidFill>
                  <a:srgbClr val="FF7F00"/>
                </a:solidFill>
              </a:rPr>
              <a:t>„szélessávú” (</a:t>
            </a:r>
            <a:r>
              <a:rPr lang="hu-HU" altLang="hu-HU" sz="2000" dirty="0" err="1" smtClean="0">
                <a:solidFill>
                  <a:srgbClr val="FF7F00"/>
                </a:solidFill>
              </a:rPr>
              <a:t>broadband</a:t>
            </a:r>
            <a:r>
              <a:rPr lang="hu-HU" altLang="hu-HU" sz="2000" dirty="0" smtClean="0">
                <a:solidFill>
                  <a:srgbClr val="FF7F00"/>
                </a:solidFill>
              </a:rPr>
              <a:t>) </a:t>
            </a:r>
            <a:r>
              <a:rPr lang="hu-HU" altLang="hu-HU" sz="2000" dirty="0" smtClean="0"/>
              <a:t>hozzáférés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Inkább reklám mint technológiai tartalom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Nem egyértelmű mit értünk </a:t>
            </a:r>
            <a:r>
              <a:rPr lang="hu-HU" altLang="hu-HU" sz="1800" dirty="0" err="1" smtClean="0">
                <a:solidFill>
                  <a:srgbClr val="FF7F00"/>
                </a:solidFill>
              </a:rPr>
              <a:t>szélessávon</a:t>
            </a:r>
            <a:endParaRPr lang="hu-HU" altLang="hu-HU" sz="1800" dirty="0" smtClean="0">
              <a:solidFill>
                <a:srgbClr val="FF7F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hu-HU" altLang="hu-HU" sz="2000" dirty="0" err="1" smtClean="0">
                <a:solidFill>
                  <a:srgbClr val="FF7F00"/>
                </a:solidFill>
              </a:rPr>
              <a:t>xDSL</a:t>
            </a:r>
            <a:r>
              <a:rPr lang="hu-HU" altLang="hu-HU" sz="2000" dirty="0" smtClean="0">
                <a:solidFill>
                  <a:srgbClr val="A50021"/>
                </a:solidFill>
              </a:rPr>
              <a:t> </a:t>
            </a:r>
            <a:r>
              <a:rPr lang="hu-HU" altLang="hu-HU" sz="2000" dirty="0" smtClean="0"/>
              <a:t>– különféle DSL változatok</a:t>
            </a:r>
          </a:p>
          <a:p>
            <a:pPr lvl="1">
              <a:lnSpc>
                <a:spcPct val="110000"/>
              </a:lnSpc>
            </a:pPr>
            <a:r>
              <a:rPr lang="hu-HU" altLang="hu-HU" sz="1800" dirty="0" smtClean="0"/>
              <a:t>Digital </a:t>
            </a:r>
            <a:r>
              <a:rPr lang="hu-HU" altLang="hu-HU" sz="1800" dirty="0" err="1" smtClean="0"/>
              <a:t>Subscriber</a:t>
            </a:r>
            <a:r>
              <a:rPr lang="hu-HU" altLang="hu-HU" sz="1800" dirty="0" smtClean="0"/>
              <a:t> Line</a:t>
            </a:r>
            <a:endParaRPr lang="en-US" altLang="hu-HU" sz="1800" dirty="0" smtClean="0"/>
          </a:p>
        </p:txBody>
      </p:sp>
      <p:sp>
        <p:nvSpPr>
          <p:cNvPr id="7171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EDC3452-07F0-43A6-B7E2-C314738CCE13}" type="slidenum">
              <a:rPr lang="hu-HU" altLang="hu-HU" smtClean="0">
                <a:solidFill>
                  <a:schemeClr val="bg1"/>
                </a:solidFill>
              </a:rPr>
              <a:pPr/>
              <a:t>15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7170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7174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8" name="Shape 591"/>
          <p:cNvGrpSpPr/>
          <p:nvPr/>
        </p:nvGrpSpPr>
        <p:grpSpPr>
          <a:xfrm>
            <a:off x="8172400" y="627534"/>
            <a:ext cx="354108" cy="354128"/>
            <a:chOff x="570875" y="4322250"/>
            <a:chExt cx="443300" cy="443325"/>
          </a:xfrm>
          <a:solidFill>
            <a:srgbClr val="FF7F00"/>
          </a:solidFill>
        </p:grpSpPr>
        <p:sp>
          <p:nvSpPr>
            <p:cNvPr id="9" name="Shape 59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9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9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9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76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Mitől gyors a DSL?</a:t>
            </a:r>
            <a:endParaRPr lang="en-US" altLang="hu-HU" smtClean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349140"/>
            <a:ext cx="7776864" cy="3382849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hu-HU" altLang="hu-HU" sz="2000" b="1" dirty="0" smtClean="0">
                <a:solidFill>
                  <a:srgbClr val="FF7F00"/>
                </a:solidFill>
              </a:rPr>
              <a:t>Miért lassú a dial-up?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800" dirty="0" smtClean="0"/>
              <a:t>A telefonhálózatot beszédátvitelre optimalizálták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600" dirty="0" smtClean="0"/>
              <a:t>A helyi központban egy sávszűrő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600" dirty="0" smtClean="0"/>
              <a:t>Csak a 4 KHz-es beszédsáv marad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800" dirty="0" smtClean="0"/>
              <a:t>Az adatok is ezt a sávot használhatják csak</a:t>
            </a:r>
          </a:p>
          <a:p>
            <a:pPr eaLnBrk="1" hangingPunct="1">
              <a:lnSpc>
                <a:spcPct val="120000"/>
              </a:lnSpc>
            </a:pPr>
            <a:r>
              <a:rPr lang="hu-HU" altLang="hu-HU" sz="2000" dirty="0" smtClean="0"/>
              <a:t>Az </a:t>
            </a:r>
            <a:r>
              <a:rPr lang="hu-HU" altLang="hu-HU" sz="2000" b="1" dirty="0" err="1" smtClean="0">
                <a:solidFill>
                  <a:srgbClr val="FF7F00"/>
                </a:solidFill>
              </a:rPr>
              <a:t>xDSL</a:t>
            </a:r>
            <a:r>
              <a:rPr lang="hu-HU" altLang="hu-HU" sz="2000" dirty="0" smtClean="0"/>
              <a:t> előfizető vonalát egy olyan kapcsolóra kötik át, amelyen </a:t>
            </a:r>
            <a:r>
              <a:rPr lang="hu-HU" altLang="hu-HU" sz="2000" b="1" dirty="0" smtClean="0">
                <a:solidFill>
                  <a:srgbClr val="FF7F00"/>
                </a:solidFill>
              </a:rPr>
              <a:t>nincs szűrő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800" dirty="0" smtClean="0"/>
              <a:t>Kihasználhatóvá válik az előfizetői hurok teljes kapacitása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600" dirty="0" smtClean="0"/>
              <a:t>Függ a hurok hosszától, a kábelköteg vastagságától, és a minőségétől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600" dirty="0" smtClean="0"/>
              <a:t>Optimális viszonyok: új vezetékek, vékony kötegek, rövid hurok</a:t>
            </a:r>
          </a:p>
          <a:p>
            <a:pPr eaLnBrk="1" hangingPunct="1">
              <a:lnSpc>
                <a:spcPct val="120000"/>
              </a:lnSpc>
            </a:pPr>
            <a:r>
              <a:rPr lang="hu-HU" altLang="hu-HU" sz="2000" dirty="0" smtClean="0"/>
              <a:t>Ha nagy sebességet akarunk, sok helyi központot kell telepíteni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800" dirty="0" smtClean="0"/>
              <a:t>Ha valaki túl messze lakik, költözzön közelebb?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600" dirty="0" smtClean="0"/>
              <a:t>Minél alacsonyabb a sebesség, annál nagyobb a hatótávolság – több lehetséges előfizető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600" dirty="0" smtClean="0"/>
              <a:t>Minél alacsonyabb a sebesség, annál kevesebb érdeklődő</a:t>
            </a:r>
          </a:p>
        </p:txBody>
      </p:sp>
      <p:sp>
        <p:nvSpPr>
          <p:cNvPr id="8195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5444B0F-D093-4DC8-B108-A7F5E19260C9}" type="slidenum">
              <a:rPr lang="hu-HU" altLang="hu-HU" smtClean="0">
                <a:solidFill>
                  <a:schemeClr val="bg1"/>
                </a:solidFill>
              </a:rPr>
              <a:pPr/>
              <a:t>16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8194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8198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591"/>
          <p:cNvGrpSpPr/>
          <p:nvPr/>
        </p:nvGrpSpPr>
        <p:grpSpPr>
          <a:xfrm>
            <a:off x="8172400" y="627534"/>
            <a:ext cx="354108" cy="354128"/>
            <a:chOff x="570875" y="4322250"/>
            <a:chExt cx="443300" cy="443325"/>
          </a:xfrm>
          <a:solidFill>
            <a:srgbClr val="FF7F00"/>
          </a:solidFill>
        </p:grpSpPr>
        <p:sp>
          <p:nvSpPr>
            <p:cNvPr id="8" name="Shape 59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59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9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9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35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ADSL</a:t>
            </a:r>
            <a:endParaRPr lang="en-US" altLang="hu-HU" smtClean="0"/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1" y="1275606"/>
            <a:ext cx="7085700" cy="35268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hu-HU" altLang="hu-HU" sz="2200" b="1" dirty="0" smtClean="0">
                <a:solidFill>
                  <a:srgbClr val="FF7F00"/>
                </a:solidFill>
              </a:rPr>
              <a:t>DMT - </a:t>
            </a:r>
            <a:r>
              <a:rPr lang="hu-HU" altLang="hu-HU" sz="2200" b="1" dirty="0" err="1" smtClean="0">
                <a:solidFill>
                  <a:srgbClr val="FF7F00"/>
                </a:solidFill>
              </a:rPr>
              <a:t>Discrete</a:t>
            </a:r>
            <a:r>
              <a:rPr lang="hu-HU" altLang="hu-HU" sz="2200" b="1" dirty="0" smtClean="0">
                <a:solidFill>
                  <a:srgbClr val="FF7F00"/>
                </a:solidFill>
              </a:rPr>
              <a:t> </a:t>
            </a:r>
            <a:r>
              <a:rPr lang="hu-HU" altLang="hu-HU" sz="2200" b="1" dirty="0" err="1">
                <a:solidFill>
                  <a:srgbClr val="FF7F00"/>
                </a:solidFill>
              </a:rPr>
              <a:t>Multitone</a:t>
            </a:r>
            <a:r>
              <a:rPr lang="hu-HU" altLang="hu-HU" sz="2200" b="1" dirty="0">
                <a:solidFill>
                  <a:srgbClr val="FF7F00"/>
                </a:solidFill>
              </a:rPr>
              <a:t> </a:t>
            </a:r>
            <a:r>
              <a:rPr lang="hu-HU" altLang="hu-HU" sz="2200" b="1" dirty="0" err="1">
                <a:solidFill>
                  <a:srgbClr val="FF7F00"/>
                </a:solidFill>
              </a:rPr>
              <a:t>Modulation</a:t>
            </a:r>
            <a:endParaRPr lang="hu-HU" altLang="hu-HU" sz="2200" b="1" dirty="0" smtClean="0">
              <a:solidFill>
                <a:srgbClr val="FF7F00"/>
              </a:solidFill>
            </a:endParaRPr>
          </a:p>
          <a:p>
            <a:pPr lvl="1" eaLnBrk="1" hangingPunct="1">
              <a:lnSpc>
                <a:spcPct val="120000"/>
              </a:lnSpc>
            </a:pPr>
            <a:r>
              <a:rPr lang="hu-HU" altLang="hu-HU" sz="1900" dirty="0" smtClean="0"/>
              <a:t>1.1 MHz-es frekvenciatartomány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900" dirty="0" smtClean="0"/>
              <a:t>256 csatorna, egyenként 4.3125kHz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700" dirty="0" smtClean="0"/>
              <a:t>0 csatorna – POTS (hang)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700" dirty="0" smtClean="0"/>
              <a:t>1-5 csatorna – biztonsági sáv (üres)</a:t>
            </a:r>
          </a:p>
          <a:p>
            <a:pPr marL="1341438" lvl="3" indent="-268288" eaLnBrk="1" hangingPunct="1">
              <a:lnSpc>
                <a:spcPct val="120000"/>
              </a:lnSpc>
            </a:pPr>
            <a:r>
              <a:rPr lang="hu-HU" altLang="hu-HU" sz="1700" dirty="0" smtClean="0"/>
              <a:t>A hang és adatátvitel közötti interferenciák elkerülésére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700" dirty="0" smtClean="0"/>
              <a:t>a maradék 250 csatornából 1 az </a:t>
            </a:r>
            <a:r>
              <a:rPr lang="hu-HU" altLang="hu-HU" sz="1700" dirty="0" err="1" smtClean="0"/>
              <a:t>upstream</a:t>
            </a:r>
            <a:r>
              <a:rPr lang="hu-HU" altLang="hu-HU" sz="1700" dirty="0" smtClean="0"/>
              <a:t>, 1 a </a:t>
            </a:r>
            <a:r>
              <a:rPr lang="hu-HU" altLang="hu-HU" sz="1700" dirty="0" err="1" smtClean="0"/>
              <a:t>downstream</a:t>
            </a:r>
            <a:r>
              <a:rPr lang="hu-HU" altLang="hu-HU" sz="1700" dirty="0" smtClean="0"/>
              <a:t> jelzése</a:t>
            </a:r>
          </a:p>
          <a:p>
            <a:pPr lvl="2" eaLnBrk="1" hangingPunct="1">
              <a:lnSpc>
                <a:spcPct val="120000"/>
              </a:lnSpc>
            </a:pPr>
            <a:r>
              <a:rPr lang="hu-HU" altLang="hu-HU" sz="1700" dirty="0" smtClean="0"/>
              <a:t>a többi a felhasználói forgalomé</a:t>
            </a:r>
          </a:p>
          <a:p>
            <a:pPr eaLnBrk="1" hangingPunct="1">
              <a:lnSpc>
                <a:spcPct val="120000"/>
              </a:lnSpc>
            </a:pPr>
            <a:r>
              <a:rPr lang="hu-HU" altLang="hu-HU" sz="2200" dirty="0" smtClean="0"/>
              <a:t>Frekvenciák felosztása ADSL-nél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900" dirty="0" smtClean="0"/>
              <a:t>0-4 kHz – hang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900" dirty="0" smtClean="0"/>
              <a:t>4-25 kHz – biztonsági sáv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900" dirty="0" smtClean="0"/>
              <a:t>25-160 kHz – </a:t>
            </a:r>
            <a:r>
              <a:rPr lang="hu-HU" altLang="hu-HU" sz="1900" dirty="0" err="1" smtClean="0"/>
              <a:t>upstream</a:t>
            </a:r>
            <a:r>
              <a:rPr lang="hu-HU" altLang="hu-HU" sz="1900" dirty="0" smtClean="0"/>
              <a:t> sáv</a:t>
            </a:r>
          </a:p>
          <a:p>
            <a:pPr lvl="1" eaLnBrk="1" hangingPunct="1">
              <a:lnSpc>
                <a:spcPct val="120000"/>
              </a:lnSpc>
            </a:pPr>
            <a:r>
              <a:rPr lang="hu-HU" altLang="hu-HU" sz="1900" dirty="0" smtClean="0"/>
              <a:t>200 kHz - 1.1 MHz – </a:t>
            </a:r>
            <a:r>
              <a:rPr lang="hu-HU" altLang="hu-HU" sz="1900" dirty="0" err="1" smtClean="0"/>
              <a:t>downstream</a:t>
            </a:r>
            <a:r>
              <a:rPr lang="hu-HU" altLang="hu-HU" sz="1900" dirty="0" smtClean="0"/>
              <a:t> sáv  </a:t>
            </a:r>
          </a:p>
          <a:p>
            <a:pPr lvl="1" eaLnBrk="1" hangingPunct="1">
              <a:lnSpc>
                <a:spcPct val="80000"/>
              </a:lnSpc>
            </a:pPr>
            <a:endParaRPr lang="hu-HU" altLang="hu-HU" sz="1600" dirty="0" smtClean="0"/>
          </a:p>
        </p:txBody>
      </p:sp>
      <p:sp>
        <p:nvSpPr>
          <p:cNvPr id="9220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8836721-8D4F-4F4F-A38C-68FD2DA9E2F2}" type="slidenum">
              <a:rPr lang="hu-HU" altLang="hu-HU" smtClean="0"/>
              <a:pPr/>
              <a:t>17</a:t>
            </a:fld>
            <a:endParaRPr lang="en-US" altLang="hu-HU" smtClean="0"/>
          </a:p>
        </p:txBody>
      </p:sp>
      <p:sp>
        <p:nvSpPr>
          <p:cNvPr id="9218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9219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591"/>
          <p:cNvGrpSpPr/>
          <p:nvPr/>
        </p:nvGrpSpPr>
        <p:grpSpPr>
          <a:xfrm>
            <a:off x="8172400" y="627534"/>
            <a:ext cx="354108" cy="354128"/>
            <a:chOff x="570875" y="4322250"/>
            <a:chExt cx="443300" cy="443325"/>
          </a:xfrm>
          <a:solidFill>
            <a:srgbClr val="FF7F00"/>
          </a:solidFill>
        </p:grpSpPr>
        <p:sp>
          <p:nvSpPr>
            <p:cNvPr id="8" name="Shape 59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59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9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9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99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239435"/>
              </p:ext>
            </p:extLst>
          </p:nvPr>
        </p:nvGraphicFramePr>
        <p:xfrm>
          <a:off x="6732240" y="1347614"/>
          <a:ext cx="2401052" cy="168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Image" r:id="rId3" imgW="6996825" imgH="5244444" progId="Photoshop.Image.6">
                  <p:embed/>
                </p:oleObj>
              </mc:Choice>
              <mc:Fallback>
                <p:oleObj name="Image" r:id="rId3" imgW="6996825" imgH="524444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347614"/>
                        <a:ext cx="2401052" cy="168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ADSL DMT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type="body" idx="1"/>
          </p:nvPr>
        </p:nvSpPr>
        <p:spPr>
          <a:xfrm>
            <a:off x="1331640" y="1349140"/>
            <a:ext cx="5247917" cy="331084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hu-HU" sz="2400" dirty="0" smtClean="0"/>
              <a:t>Átvitel minden csatornán, párhuzamosan, az átviteli paraméterek függvényében</a:t>
            </a:r>
          </a:p>
          <a:p>
            <a:pPr lvl="1">
              <a:lnSpc>
                <a:spcPct val="120000"/>
              </a:lnSpc>
            </a:pPr>
            <a:r>
              <a:rPr lang="hu-HU" sz="2000" dirty="0" smtClean="0"/>
              <a:t>Csillapítás a magasabb frekvenciákon</a:t>
            </a:r>
          </a:p>
          <a:p>
            <a:pPr lvl="1">
              <a:lnSpc>
                <a:spcPct val="120000"/>
              </a:lnSpc>
            </a:pPr>
            <a:r>
              <a:rPr lang="hu-HU" sz="2000" dirty="0" smtClean="0"/>
              <a:t>Interferenciák</a:t>
            </a:r>
          </a:p>
          <a:p>
            <a:pPr lvl="1">
              <a:lnSpc>
                <a:spcPct val="120000"/>
              </a:lnSpc>
            </a:pPr>
            <a:r>
              <a:rPr lang="hu-HU" sz="2000" dirty="0" smtClean="0"/>
              <a:t>Áthallás (</a:t>
            </a:r>
            <a:r>
              <a:rPr lang="hu-HU" sz="2000" dirty="0" err="1" smtClean="0"/>
              <a:t>crosstalk</a:t>
            </a:r>
            <a:r>
              <a:rPr lang="hu-HU" sz="2000" dirty="0" smtClean="0"/>
              <a:t>) a kábelkötegben</a:t>
            </a:r>
          </a:p>
          <a:p>
            <a:pPr>
              <a:lnSpc>
                <a:spcPct val="120000"/>
              </a:lnSpc>
            </a:pPr>
            <a:r>
              <a:rPr lang="hu-HU" sz="2400" b="1" dirty="0" smtClean="0"/>
              <a:t>A kapcsolat felépítésénél tesztel minden csatornát</a:t>
            </a:r>
          </a:p>
          <a:p>
            <a:pPr lvl="1">
              <a:lnSpc>
                <a:spcPct val="120000"/>
              </a:lnSpc>
            </a:pPr>
            <a:r>
              <a:rPr lang="hu-HU" sz="2000" dirty="0" smtClean="0"/>
              <a:t>A jel/zaj viszony alapján több/kevesebb bit/csatorna</a:t>
            </a:r>
          </a:p>
          <a:p>
            <a:pPr lvl="1">
              <a:lnSpc>
                <a:spcPct val="120000"/>
              </a:lnSpc>
            </a:pPr>
            <a:r>
              <a:rPr lang="hu-HU" sz="2000" dirty="0" smtClean="0"/>
              <a:t>Esetleg más moduláció (</a:t>
            </a:r>
            <a:r>
              <a:rPr lang="hu-HU" sz="2000" dirty="0" err="1" smtClean="0"/>
              <a:t>x-QAM</a:t>
            </a:r>
            <a:r>
              <a:rPr lang="hu-HU" sz="20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hu-HU" sz="2000" dirty="0" smtClean="0"/>
              <a:t>Ha túl zajos a csatorna, nem küldünk rajta     </a:t>
            </a:r>
            <a:endParaRPr lang="hu-HU" sz="20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CD361F4-5EB3-48DA-A576-00C255A94283}" type="slidenum">
              <a:rPr lang="hu-HU" smtClean="0"/>
              <a:t>18</a:t>
            </a:fld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2019. 09. 24.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987824" y="4731990"/>
            <a:ext cx="2895600" cy="274637"/>
          </a:xfrm>
        </p:spPr>
        <p:txBody>
          <a:bodyPr/>
          <a:lstStyle/>
          <a:p>
            <a:r>
              <a:rPr lang="hu-HU" dirty="0" smtClean="0"/>
              <a:t>Hálózati technológiák és alkalmazások</a:t>
            </a:r>
            <a:endParaRPr lang="hu-HU" dirty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81" y="3219822"/>
            <a:ext cx="333383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hape 409"/>
          <p:cNvGrpSpPr/>
          <p:nvPr/>
        </p:nvGrpSpPr>
        <p:grpSpPr>
          <a:xfrm>
            <a:off x="8192278" y="599679"/>
            <a:ext cx="320958" cy="379470"/>
            <a:chOff x="4636075" y="261925"/>
            <a:chExt cx="401800" cy="475050"/>
          </a:xfrm>
          <a:solidFill>
            <a:srgbClr val="FF7F00"/>
          </a:solidFill>
        </p:grpSpPr>
        <p:sp>
          <p:nvSpPr>
            <p:cNvPr id="10" name="Shape 410"/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0" t="0" r="0" b="0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411"/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0" t="0" r="0" b="0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412"/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0" t="0" r="0" b="0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413"/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0" t="0" r="0" b="0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62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369563" y="1491630"/>
            <a:ext cx="2774437" cy="1440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altLang="hu-HU" dirty="0" smtClean="0">
                <a:solidFill>
                  <a:schemeClr val="bg1"/>
                </a:solidFill>
              </a:rPr>
              <a:t>ADSL architektúra</a:t>
            </a:r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131590"/>
            <a:ext cx="6624736" cy="3454858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hu-HU" altLang="hu-HU" sz="1600" dirty="0" smtClean="0">
                <a:solidFill>
                  <a:srgbClr val="FF7F00"/>
                </a:solidFill>
              </a:rPr>
              <a:t>A szolgáltatónál</a:t>
            </a:r>
          </a:p>
          <a:p>
            <a:pPr>
              <a:lnSpc>
                <a:spcPct val="120000"/>
              </a:lnSpc>
            </a:pPr>
            <a:r>
              <a:rPr lang="hu-HU" altLang="hu-HU" sz="1400" b="1" dirty="0" smtClean="0">
                <a:solidFill>
                  <a:srgbClr val="0070C0"/>
                </a:solidFill>
              </a:rPr>
              <a:t>POTS </a:t>
            </a:r>
            <a:r>
              <a:rPr lang="hu-HU" altLang="hu-HU" sz="1400" b="1" dirty="0" err="1" smtClean="0">
                <a:solidFill>
                  <a:srgbClr val="0070C0"/>
                </a:solidFill>
              </a:rPr>
              <a:t>Splitter</a:t>
            </a:r>
            <a:endParaRPr lang="hu-HU" altLang="hu-HU" sz="1400" b="1" dirty="0" smtClean="0">
              <a:solidFill>
                <a:srgbClr val="0070C0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altLang="hu-HU" sz="1400" dirty="0" smtClean="0"/>
              <a:t>Frekvenciaosztó a beszédjel és az adatok</a:t>
            </a:r>
          </a:p>
          <a:p>
            <a:pPr marL="231775" lvl="1" indent="0">
              <a:lnSpc>
                <a:spcPct val="120000"/>
              </a:lnSpc>
              <a:buNone/>
            </a:pPr>
            <a:r>
              <a:rPr lang="hu-HU" altLang="hu-HU" sz="1400" dirty="0"/>
              <a:t> </a:t>
            </a:r>
            <a:r>
              <a:rPr lang="hu-HU" altLang="hu-HU" sz="1400" dirty="0" smtClean="0"/>
              <a:t>       szétválasztására</a:t>
            </a:r>
          </a:p>
          <a:p>
            <a:pPr lvl="2">
              <a:lnSpc>
                <a:spcPct val="120000"/>
              </a:lnSpc>
            </a:pPr>
            <a:r>
              <a:rPr lang="hu-HU" altLang="hu-HU" sz="1400" dirty="0" smtClean="0"/>
              <a:t>A beszéd a hagyományos POTS </a:t>
            </a:r>
            <a:r>
              <a:rPr lang="hu-HU" altLang="hu-HU" sz="1400" dirty="0" err="1" smtClean="0"/>
              <a:t>switch-hez</a:t>
            </a:r>
            <a:r>
              <a:rPr lang="hu-HU" altLang="hu-HU" sz="1400" dirty="0" smtClean="0"/>
              <a:t> irányítva</a:t>
            </a:r>
          </a:p>
          <a:p>
            <a:pPr lvl="2">
              <a:lnSpc>
                <a:spcPct val="120000"/>
              </a:lnSpc>
            </a:pPr>
            <a:r>
              <a:rPr lang="hu-HU" altLang="hu-HU" sz="1400" dirty="0" smtClean="0"/>
              <a:t>A 25 KHz feletti rész a </a:t>
            </a:r>
            <a:r>
              <a:rPr lang="hu-HU" altLang="hu-HU" sz="1400" dirty="0" err="1" smtClean="0"/>
              <a:t>DSLAM-hoz</a:t>
            </a:r>
            <a:endParaRPr lang="hu-HU" altLang="hu-HU" sz="1400" dirty="0" smtClean="0"/>
          </a:p>
          <a:p>
            <a:pPr>
              <a:lnSpc>
                <a:spcPct val="120000"/>
              </a:lnSpc>
            </a:pPr>
            <a:r>
              <a:rPr lang="hu-HU" altLang="hu-HU" sz="1400" b="1" dirty="0" smtClean="0">
                <a:solidFill>
                  <a:srgbClr val="0070C0"/>
                </a:solidFill>
              </a:rPr>
              <a:t>DSLAM – DSL Access Multiplexer </a:t>
            </a:r>
          </a:p>
          <a:p>
            <a:pPr lvl="1">
              <a:lnSpc>
                <a:spcPct val="120000"/>
              </a:lnSpc>
            </a:pPr>
            <a:r>
              <a:rPr lang="hu-HU" altLang="hu-HU" sz="1400" dirty="0" smtClean="0"/>
              <a:t>AD / DA átalakító</a:t>
            </a:r>
          </a:p>
          <a:p>
            <a:pPr lvl="1">
              <a:lnSpc>
                <a:spcPct val="120000"/>
              </a:lnSpc>
            </a:pPr>
            <a:r>
              <a:rPr lang="hu-HU" altLang="hu-HU" sz="1400" dirty="0" smtClean="0"/>
              <a:t>Több előfizető adatforgalmát </a:t>
            </a:r>
            <a:r>
              <a:rPr lang="hu-HU" altLang="hu-HU" sz="1400" dirty="0" err="1" smtClean="0"/>
              <a:t>multiplexeli</a:t>
            </a:r>
            <a:r>
              <a:rPr lang="hu-HU" altLang="hu-HU" sz="1400" dirty="0" smtClean="0"/>
              <a:t> egy közös nagysebességű digitális kommunikációs csatornára </a:t>
            </a:r>
          </a:p>
          <a:p>
            <a:pPr>
              <a:lnSpc>
                <a:spcPct val="120000"/>
              </a:lnSpc>
            </a:pPr>
            <a:r>
              <a:rPr lang="hu-HU" altLang="hu-HU" sz="1600" b="1" dirty="0" smtClean="0">
                <a:solidFill>
                  <a:srgbClr val="0070C0"/>
                </a:solidFill>
              </a:rPr>
              <a:t>BRAS – </a:t>
            </a:r>
            <a:r>
              <a:rPr lang="hu-HU" altLang="hu-HU" sz="1600" b="1" dirty="0" err="1" smtClean="0">
                <a:solidFill>
                  <a:srgbClr val="0070C0"/>
                </a:solidFill>
              </a:rPr>
              <a:t>Broadband</a:t>
            </a:r>
            <a:r>
              <a:rPr lang="hu-HU" altLang="hu-HU" sz="1600" b="1" dirty="0" smtClean="0">
                <a:solidFill>
                  <a:srgbClr val="0070C0"/>
                </a:solidFill>
              </a:rPr>
              <a:t> </a:t>
            </a:r>
            <a:r>
              <a:rPr lang="hu-HU" altLang="hu-HU" sz="1600" b="1" dirty="0" err="1" smtClean="0">
                <a:solidFill>
                  <a:srgbClr val="0070C0"/>
                </a:solidFill>
              </a:rPr>
              <a:t>Remote</a:t>
            </a:r>
            <a:r>
              <a:rPr lang="hu-HU" altLang="hu-HU" sz="1600" b="1" dirty="0" smtClean="0">
                <a:solidFill>
                  <a:srgbClr val="0070C0"/>
                </a:solidFill>
              </a:rPr>
              <a:t> Access Server</a:t>
            </a:r>
          </a:p>
          <a:p>
            <a:pPr lvl="1">
              <a:lnSpc>
                <a:spcPct val="120000"/>
              </a:lnSpc>
            </a:pPr>
            <a:r>
              <a:rPr lang="hu-HU" altLang="hu-HU" sz="1400" dirty="0" smtClean="0"/>
              <a:t>Csatlakoztatja a </a:t>
            </a:r>
            <a:r>
              <a:rPr lang="hu-HU" altLang="hu-HU" sz="1400" dirty="0" err="1" smtClean="0"/>
              <a:t>DSLAM-okat</a:t>
            </a:r>
            <a:r>
              <a:rPr lang="hu-HU" altLang="hu-HU" sz="1400" dirty="0" smtClean="0"/>
              <a:t> egy internetszolgáltató hálózatához</a:t>
            </a:r>
          </a:p>
        </p:txBody>
      </p:sp>
      <p:sp>
        <p:nvSpPr>
          <p:cNvPr id="10243" name="Dia számának helye 6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EA234E-4197-43DC-8C50-D7F569DCB8F5}" type="slidenum">
              <a:rPr lang="hu-HU" altLang="hu-HU" smtClean="0">
                <a:solidFill>
                  <a:schemeClr val="bg1"/>
                </a:solidFill>
              </a:rPr>
              <a:pPr/>
              <a:t>19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0242" name="Dátum helye 4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0246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369563" y="1563638"/>
            <a:ext cx="2810949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hu-HU" altLang="hu-HU" sz="1600" dirty="0" smtClean="0">
                <a:solidFill>
                  <a:srgbClr val="FF7F00"/>
                </a:solidFill>
              </a:rPr>
              <a:t>Az előfizetőnél</a:t>
            </a:r>
          </a:p>
          <a:p>
            <a:pPr>
              <a:lnSpc>
                <a:spcPct val="90000"/>
              </a:lnSpc>
            </a:pPr>
            <a:r>
              <a:rPr lang="hu-HU" altLang="hu-HU" sz="1400" dirty="0" smtClean="0"/>
              <a:t>POTS </a:t>
            </a:r>
            <a:r>
              <a:rPr lang="hu-HU" altLang="hu-HU" sz="1400" dirty="0" err="1" smtClean="0"/>
              <a:t>Splitter</a:t>
            </a:r>
            <a:endParaRPr lang="hu-HU" altLang="hu-HU" sz="1400" dirty="0" smtClean="0"/>
          </a:p>
          <a:p>
            <a:pPr>
              <a:lnSpc>
                <a:spcPct val="90000"/>
              </a:lnSpc>
            </a:pPr>
            <a:r>
              <a:rPr lang="hu-HU" altLang="hu-HU" sz="1400" b="1" dirty="0" smtClean="0">
                <a:solidFill>
                  <a:srgbClr val="0070C0"/>
                </a:solidFill>
              </a:rPr>
              <a:t>ADSL modem</a:t>
            </a:r>
          </a:p>
          <a:p>
            <a:pPr lvl="1">
              <a:lnSpc>
                <a:spcPct val="90000"/>
              </a:lnSpc>
            </a:pPr>
            <a:r>
              <a:rPr lang="hu-HU" altLang="hu-HU" sz="1200" dirty="0" smtClean="0"/>
              <a:t>Digitális jelfeldolgozó (DSP)</a:t>
            </a:r>
          </a:p>
          <a:p>
            <a:pPr>
              <a:lnSpc>
                <a:spcPct val="90000"/>
              </a:lnSpc>
            </a:pPr>
            <a:r>
              <a:rPr lang="hu-HU" altLang="hu-HU" sz="1400" dirty="0" smtClean="0"/>
              <a:t>Nagysebességű (Ethernet) összeköttetés a </a:t>
            </a:r>
            <a:r>
              <a:rPr lang="hu-HU" altLang="hu-HU" sz="1400" dirty="0" err="1" smtClean="0"/>
              <a:t>PC-vel</a:t>
            </a:r>
            <a:endParaRPr lang="hu-HU" altLang="hu-HU" sz="1400" dirty="0" smtClean="0"/>
          </a:p>
        </p:txBody>
      </p:sp>
      <p:grpSp>
        <p:nvGrpSpPr>
          <p:cNvPr id="10" name="Shape 544"/>
          <p:cNvGrpSpPr/>
          <p:nvPr/>
        </p:nvGrpSpPr>
        <p:grpSpPr>
          <a:xfrm>
            <a:off x="8172400" y="657351"/>
            <a:ext cx="408746" cy="302406"/>
            <a:chOff x="5255200" y="3006475"/>
            <a:chExt cx="511700" cy="378575"/>
          </a:xfrm>
          <a:solidFill>
            <a:srgbClr val="FF7F00"/>
          </a:solidFill>
        </p:grpSpPr>
        <p:sp>
          <p:nvSpPr>
            <p:cNvPr id="11" name="Shape 54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4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01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8" name="Szöveg helye 7"/>
          <p:cNvSpPr>
            <a:spLocks noGrp="1"/>
          </p:cNvSpPr>
          <p:nvPr>
            <p:ph type="body" idx="4294967295"/>
          </p:nvPr>
        </p:nvSpPr>
        <p:spPr>
          <a:xfrm>
            <a:off x="5367338" y="1349375"/>
            <a:ext cx="3776662" cy="2938463"/>
          </a:xfrm>
        </p:spPr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big</a:t>
            </a:r>
            <a:r>
              <a:rPr lang="hu-HU" dirty="0" smtClean="0"/>
              <a:t> </a:t>
            </a:r>
            <a:r>
              <a:rPr lang="hu-HU" dirty="0" err="1" smtClean="0"/>
              <a:t>picture</a:t>
            </a:r>
            <a:r>
              <a:rPr lang="hu-HU" dirty="0" smtClean="0"/>
              <a:t> …</a:t>
            </a:r>
            <a:endParaRPr lang="hu-HU" dirty="0"/>
          </a:p>
        </p:txBody>
      </p:sp>
      <p:sp>
        <p:nvSpPr>
          <p:cNvPr id="13" name="Shape 196"/>
          <p:cNvSpPr/>
          <p:nvPr/>
        </p:nvSpPr>
        <p:spPr>
          <a:xfrm>
            <a:off x="6393300" y="1393200"/>
            <a:ext cx="2427172" cy="23571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hu-HU" sz="2800" b="1" dirty="0" smtClean="0">
                <a:solidFill>
                  <a:schemeClr val="bg1"/>
                </a:solidFill>
              </a:rPr>
              <a:t>Hozzáférési hálózatok</a:t>
            </a:r>
            <a:endParaRPr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ADSL architektúra</a:t>
            </a:r>
            <a:endParaRPr lang="en-US" altLang="hu-HU" smtClean="0"/>
          </a:p>
        </p:txBody>
      </p:sp>
      <p:sp>
        <p:nvSpPr>
          <p:cNvPr id="11267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0C98268-2D4A-4AA5-90A8-BDFBBBE62630}" type="slidenum">
              <a:rPr lang="hu-HU" altLang="hu-HU" smtClean="0">
                <a:solidFill>
                  <a:schemeClr val="bg1"/>
                </a:solidFill>
              </a:rPr>
              <a:pPr/>
              <a:t>20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1266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1270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aphicFrame>
        <p:nvGraphicFramePr>
          <p:cNvPr id="11269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57500150"/>
              </p:ext>
            </p:extLst>
          </p:nvPr>
        </p:nvGraphicFramePr>
        <p:xfrm>
          <a:off x="1619672" y="1347614"/>
          <a:ext cx="6992621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Image" r:id="rId3" imgW="11479365" imgH="7250794" progId="Photoshop.Image.6">
                  <p:embed/>
                </p:oleObj>
              </mc:Choice>
              <mc:Fallback>
                <p:oleObj name="Image" r:id="rId3" imgW="11479365" imgH="725079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347614"/>
                        <a:ext cx="6992621" cy="3312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Shape 544"/>
          <p:cNvGrpSpPr/>
          <p:nvPr/>
        </p:nvGrpSpPr>
        <p:grpSpPr>
          <a:xfrm>
            <a:off x="8162461" y="685168"/>
            <a:ext cx="408746" cy="302406"/>
            <a:chOff x="5255200" y="3006475"/>
            <a:chExt cx="511700" cy="378575"/>
          </a:xfrm>
          <a:solidFill>
            <a:srgbClr val="FF7F00"/>
          </a:solidFill>
        </p:grpSpPr>
        <p:sp>
          <p:nvSpPr>
            <p:cNvPr id="9" name="Shape 54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4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37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ADSL architektúra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CD361F4-5EB3-48DA-A576-00C255A94283}" type="slidenum">
              <a:rPr lang="hu-HU" smtClean="0"/>
              <a:t>21</a:t>
            </a:fld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2019. 09. 24.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 smtClean="0"/>
              <a:t>Hálózati technológiák és alkalmazások</a:t>
            </a:r>
            <a:endParaRPr lang="hu-HU"/>
          </a:p>
        </p:txBody>
      </p:sp>
      <p:pic>
        <p:nvPicPr>
          <p:cNvPr id="30722" name="Picture 2" descr="https://upload.wikimedia.org/wikipedia/commons/thumb/d/d5/XDSL_Connectivity_Diagram_en.svg/440px-XDSL_Connectivity_Diagram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91630"/>
            <a:ext cx="76413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hape 544"/>
          <p:cNvGrpSpPr/>
          <p:nvPr/>
        </p:nvGrpSpPr>
        <p:grpSpPr>
          <a:xfrm>
            <a:off x="8162461" y="685168"/>
            <a:ext cx="408746" cy="302406"/>
            <a:chOff x="5255200" y="3006475"/>
            <a:chExt cx="511700" cy="378575"/>
          </a:xfrm>
          <a:solidFill>
            <a:srgbClr val="FF7F00"/>
          </a:solidFill>
        </p:grpSpPr>
        <p:sp>
          <p:nvSpPr>
            <p:cNvPr id="9" name="Shape 54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4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372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ADSL G.dmt</a:t>
            </a:r>
            <a:endParaRPr lang="en-US" altLang="hu-HU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1" y="1349140"/>
            <a:ext cx="7085700" cy="331084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</a:pPr>
            <a:r>
              <a:rPr lang="hu-HU" altLang="hu-HU" sz="2000" dirty="0" smtClean="0"/>
              <a:t>ITU-T G.992.1 szabvány (1999)</a:t>
            </a:r>
          </a:p>
          <a:p>
            <a:pPr eaLnBrk="1" hangingPunct="1">
              <a:lnSpc>
                <a:spcPct val="110000"/>
              </a:lnSpc>
            </a:pPr>
            <a:r>
              <a:rPr lang="hu-HU" altLang="hu-HU" sz="2000" dirty="0" smtClean="0"/>
              <a:t>Lényegesen nagyobb a letöltésre elkülönített sávszélesség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a webes böngészés igényeire szabott technológia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maximális letöltési sebesség 8 </a:t>
            </a:r>
            <a:r>
              <a:rPr lang="hu-HU" altLang="hu-HU" sz="1800" dirty="0" err="1" smtClean="0"/>
              <a:t>Mbit</a:t>
            </a:r>
            <a:r>
              <a:rPr lang="hu-HU" altLang="hu-HU" sz="1800" dirty="0" smtClean="0"/>
              <a:t>/s</a:t>
            </a:r>
          </a:p>
          <a:p>
            <a:pPr lvl="2" eaLnBrk="1" hangingPunct="1">
              <a:lnSpc>
                <a:spcPct val="110000"/>
              </a:lnSpc>
            </a:pPr>
            <a:r>
              <a:rPr lang="hu-HU" altLang="hu-HU" sz="1600" dirty="0" smtClean="0"/>
              <a:t>általában 512 </a:t>
            </a:r>
            <a:r>
              <a:rPr lang="hu-HU" altLang="hu-HU" sz="1600" dirty="0" err="1" smtClean="0"/>
              <a:t>Kbit</a:t>
            </a:r>
            <a:r>
              <a:rPr lang="hu-HU" altLang="hu-HU" sz="1600" dirty="0" smtClean="0"/>
              <a:t>/s – 1 </a:t>
            </a:r>
            <a:r>
              <a:rPr lang="hu-HU" altLang="hu-HU" sz="1600" dirty="0" err="1" smtClean="0"/>
              <a:t>Mbit</a:t>
            </a:r>
            <a:r>
              <a:rPr lang="hu-HU" altLang="hu-HU" sz="1600" dirty="0" smtClean="0"/>
              <a:t>/s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maximális feltöltési sebesség 1 </a:t>
            </a:r>
            <a:r>
              <a:rPr lang="hu-HU" altLang="hu-HU" sz="1800" dirty="0" err="1" smtClean="0"/>
              <a:t>Mbit</a:t>
            </a:r>
            <a:r>
              <a:rPr lang="hu-HU" altLang="hu-HU" sz="1800" dirty="0" smtClean="0"/>
              <a:t>/s</a:t>
            </a:r>
          </a:p>
          <a:p>
            <a:pPr lvl="2" eaLnBrk="1" hangingPunct="1">
              <a:lnSpc>
                <a:spcPct val="110000"/>
              </a:lnSpc>
            </a:pPr>
            <a:r>
              <a:rPr lang="hu-HU" altLang="hu-HU" sz="1600" dirty="0" smtClean="0"/>
              <a:t>általában 64 </a:t>
            </a:r>
            <a:r>
              <a:rPr lang="hu-HU" altLang="hu-HU" sz="1600" dirty="0" err="1" smtClean="0"/>
              <a:t>Kbit</a:t>
            </a:r>
            <a:r>
              <a:rPr lang="hu-HU" altLang="hu-HU" sz="1600" dirty="0" smtClean="0"/>
              <a:t>/s – 256 </a:t>
            </a:r>
            <a:r>
              <a:rPr lang="hu-HU" altLang="hu-HU" sz="1600" dirty="0" err="1" smtClean="0"/>
              <a:t>Kbit</a:t>
            </a:r>
            <a:r>
              <a:rPr lang="hu-HU" altLang="hu-HU" sz="1600" dirty="0" smtClean="0"/>
              <a:t>/s</a:t>
            </a:r>
          </a:p>
          <a:p>
            <a:pPr eaLnBrk="1" hangingPunct="1">
              <a:lnSpc>
                <a:spcPct val="110000"/>
              </a:lnSpc>
            </a:pPr>
            <a:r>
              <a:rPr lang="hu-HU" altLang="hu-HU" sz="2000" dirty="0" smtClean="0"/>
              <a:t>A helyi központtól </a:t>
            </a:r>
            <a:r>
              <a:rPr lang="hu-HU" altLang="hu-HU" sz="2000" dirty="0" err="1" smtClean="0"/>
              <a:t>max</a:t>
            </a:r>
            <a:r>
              <a:rPr lang="hu-HU" altLang="hu-HU" sz="2000" dirty="0" smtClean="0"/>
              <a:t>. 3 km-es távolságig </a:t>
            </a:r>
          </a:p>
          <a:p>
            <a:pPr eaLnBrk="1" hangingPunct="1">
              <a:lnSpc>
                <a:spcPct val="110000"/>
              </a:lnSpc>
            </a:pPr>
            <a:r>
              <a:rPr lang="hu-HU" altLang="hu-HU" sz="2000" dirty="0" smtClean="0"/>
              <a:t>Ideális technológia lakossági felhasználásra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a hagyományos hangátvitellel közösen osztozik a már meglévő csavart érpáras vezetéken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1800" dirty="0" smtClean="0"/>
              <a:t>a felhasználók egy időben telefonálhatnak és internetezhetnek ugyanazon a vezetéken keresztül</a:t>
            </a:r>
          </a:p>
        </p:txBody>
      </p:sp>
      <p:sp>
        <p:nvSpPr>
          <p:cNvPr id="13315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143B04B-18FA-428E-8703-C2676025F284}" type="slidenum">
              <a:rPr lang="hu-HU" altLang="hu-HU" smtClean="0">
                <a:solidFill>
                  <a:schemeClr val="bg1"/>
                </a:solidFill>
              </a:rPr>
              <a:pPr/>
              <a:t>22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3314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3318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439"/>
          <p:cNvGrpSpPr/>
          <p:nvPr/>
        </p:nvGrpSpPr>
        <p:grpSpPr>
          <a:xfrm>
            <a:off x="8172400" y="618701"/>
            <a:ext cx="331662" cy="401417"/>
            <a:chOff x="584925" y="922575"/>
            <a:chExt cx="415200" cy="502525"/>
          </a:xfrm>
          <a:solidFill>
            <a:srgbClr val="FF7F00"/>
          </a:solidFill>
        </p:grpSpPr>
        <p:sp>
          <p:nvSpPr>
            <p:cNvPr id="8" name="Shape 440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441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42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79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ADSL2</a:t>
            </a:r>
            <a:endParaRPr lang="en-US" altLang="hu-HU" dirty="0" smtClean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0" y="1275606"/>
            <a:ext cx="7552173" cy="34563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hu-HU" altLang="hu-HU" sz="2400" dirty="0" smtClean="0"/>
              <a:t>ITU-T G.992.3 szabvány (2002)</a:t>
            </a:r>
          </a:p>
          <a:p>
            <a:pPr>
              <a:lnSpc>
                <a:spcPct val="120000"/>
              </a:lnSpc>
            </a:pPr>
            <a:r>
              <a:rPr lang="hu-HU" altLang="hu-HU" sz="2400" dirty="0" smtClean="0"/>
              <a:t>A hagyományos ADSL technológiát bővíti ki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smtClean="0"/>
              <a:t>A maximális adatátviteli sebesség 12 </a:t>
            </a:r>
            <a:r>
              <a:rPr lang="hu-HU" altLang="hu-HU" sz="2000" dirty="0" err="1" smtClean="0"/>
              <a:t>Mbit</a:t>
            </a:r>
            <a:r>
              <a:rPr lang="hu-HU" altLang="hu-HU" sz="2000" dirty="0" smtClean="0"/>
              <a:t>/</a:t>
            </a:r>
            <a:r>
              <a:rPr lang="hu-HU" altLang="hu-HU" sz="2000" dirty="0" err="1" smtClean="0"/>
              <a:t>s-ra</a:t>
            </a:r>
            <a:r>
              <a:rPr lang="hu-HU" altLang="hu-HU" sz="2000" dirty="0" smtClean="0"/>
              <a:t> nő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smtClean="0"/>
              <a:t>Az elérhetőségi távolság kb. 500 méterrel bővül</a:t>
            </a:r>
          </a:p>
          <a:p>
            <a:pPr lvl="2">
              <a:lnSpc>
                <a:spcPct val="120000"/>
              </a:lnSpc>
            </a:pPr>
            <a:r>
              <a:rPr lang="hu-HU" altLang="hu-HU" sz="1800" dirty="0" smtClean="0"/>
              <a:t>A hosszú vezetékeken tapasztalható interferenciák kiszűrésével</a:t>
            </a:r>
          </a:p>
          <a:p>
            <a:pPr>
              <a:lnSpc>
                <a:spcPct val="120000"/>
              </a:lnSpc>
            </a:pPr>
            <a:r>
              <a:rPr lang="hu-HU" altLang="hu-HU" sz="2400" dirty="0" smtClean="0"/>
              <a:t>Az ADSL2 átmenetileg átválthat „teljes digitális” módba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smtClean="0"/>
              <a:t>átadja a hangátvitelre elkülönített csatornákat is az adatátvitel számára</a:t>
            </a:r>
          </a:p>
          <a:p>
            <a:pPr>
              <a:lnSpc>
                <a:spcPct val="120000"/>
              </a:lnSpc>
            </a:pPr>
            <a:r>
              <a:rPr lang="hu-HU" altLang="hu-HU" sz="2400" dirty="0"/>
              <a:t>Automatikus átviteli sebesség adaptáció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err="1">
                <a:solidFill>
                  <a:srgbClr val="FF7F00"/>
                </a:solidFill>
              </a:rPr>
              <a:t>Seamless</a:t>
            </a:r>
            <a:r>
              <a:rPr lang="hu-HU" altLang="hu-HU" sz="2000" dirty="0">
                <a:solidFill>
                  <a:srgbClr val="FF7F00"/>
                </a:solidFill>
              </a:rPr>
              <a:t> </a:t>
            </a:r>
            <a:r>
              <a:rPr lang="hu-HU" altLang="hu-HU" sz="2000" dirty="0" err="1">
                <a:solidFill>
                  <a:srgbClr val="FF7F00"/>
                </a:solidFill>
              </a:rPr>
              <a:t>Rate</a:t>
            </a:r>
            <a:r>
              <a:rPr lang="hu-HU" altLang="hu-HU" sz="2000" dirty="0">
                <a:solidFill>
                  <a:srgbClr val="FF7F00"/>
                </a:solidFill>
              </a:rPr>
              <a:t> </a:t>
            </a:r>
            <a:r>
              <a:rPr lang="hu-HU" altLang="hu-HU" sz="2000" dirty="0" err="1">
                <a:solidFill>
                  <a:srgbClr val="FF7F00"/>
                </a:solidFill>
              </a:rPr>
              <a:t>Adaptation</a:t>
            </a:r>
            <a:r>
              <a:rPr lang="hu-HU" altLang="hu-HU" sz="2000" dirty="0">
                <a:solidFill>
                  <a:srgbClr val="FF7F00"/>
                </a:solidFill>
              </a:rPr>
              <a:t> (SRA</a:t>
            </a:r>
            <a:r>
              <a:rPr lang="hu-HU" altLang="hu-HU" sz="2000" dirty="0" smtClean="0">
                <a:solidFill>
                  <a:srgbClr val="FF7F00"/>
                </a:solidFill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smtClean="0"/>
              <a:t>Menet közben tud változtatni a csatornákon, kiiktatja a zajosakat</a:t>
            </a:r>
          </a:p>
          <a:p>
            <a:pPr lvl="2">
              <a:lnSpc>
                <a:spcPct val="120000"/>
              </a:lnSpc>
            </a:pPr>
            <a:r>
              <a:rPr lang="hu-HU" altLang="hu-HU" dirty="0" smtClean="0"/>
              <a:t>Az ADSL-nél ez csak a kapcsolat megszakításával működött</a:t>
            </a:r>
            <a:endParaRPr lang="hu-HU" altLang="hu-HU" dirty="0"/>
          </a:p>
          <a:p>
            <a:pPr lvl="1">
              <a:lnSpc>
                <a:spcPct val="90000"/>
              </a:lnSpc>
            </a:pPr>
            <a:endParaRPr lang="en-US" altLang="hu-HU" sz="2000" dirty="0" smtClean="0"/>
          </a:p>
        </p:txBody>
      </p:sp>
      <p:sp>
        <p:nvSpPr>
          <p:cNvPr id="14339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368C0D6-EAD2-40A2-81A8-BBF6D4E0B204}" type="slidenum">
              <a:rPr lang="hu-HU" altLang="hu-HU" smtClean="0">
                <a:solidFill>
                  <a:schemeClr val="bg1"/>
                </a:solidFill>
              </a:rPr>
              <a:pPr/>
              <a:t>23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4338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4342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439"/>
          <p:cNvGrpSpPr/>
          <p:nvPr/>
        </p:nvGrpSpPr>
        <p:grpSpPr>
          <a:xfrm>
            <a:off x="8172400" y="618701"/>
            <a:ext cx="331662" cy="401417"/>
            <a:chOff x="584925" y="922575"/>
            <a:chExt cx="415200" cy="502525"/>
          </a:xfrm>
          <a:solidFill>
            <a:srgbClr val="FF7F00"/>
          </a:solidFill>
        </p:grpSpPr>
        <p:sp>
          <p:nvSpPr>
            <p:cNvPr id="8" name="Shape 440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0" t="0" r="0" b="0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441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0" t="0" r="0" b="0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42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0" t="0" r="0" b="0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330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altLang="hu-HU" dirty="0" smtClean="0">
                <a:solidFill>
                  <a:schemeClr val="bg1"/>
                </a:solidFill>
              </a:rPr>
              <a:t>ADSL 2+</a:t>
            </a:r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349141"/>
            <a:ext cx="7740351" cy="2938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1800" dirty="0" smtClean="0"/>
              <a:t>ITU-T G.992.5 szabvány (2003)</a:t>
            </a:r>
          </a:p>
          <a:p>
            <a:pPr>
              <a:lnSpc>
                <a:spcPct val="90000"/>
              </a:lnSpc>
            </a:pPr>
            <a:r>
              <a:rPr lang="hu-HU" altLang="hu-HU" sz="1800" dirty="0" smtClean="0"/>
              <a:t>Növeli a sávszélességet a használható frekvenciatartomány bővítésével</a:t>
            </a:r>
          </a:p>
          <a:p>
            <a:pPr lvl="1">
              <a:lnSpc>
                <a:spcPct val="90000"/>
              </a:lnSpc>
            </a:pPr>
            <a:r>
              <a:rPr lang="hu-HU" altLang="hu-HU" sz="1600" dirty="0" smtClean="0"/>
              <a:t>a hangátvitelre, illetve az adatfeltöltésre használt frekvenciák nem változnak</a:t>
            </a:r>
          </a:p>
          <a:p>
            <a:pPr lvl="1">
              <a:lnSpc>
                <a:spcPct val="90000"/>
              </a:lnSpc>
            </a:pPr>
            <a:r>
              <a:rPr lang="hu-HU" altLang="hu-HU" sz="1600" dirty="0" smtClean="0"/>
              <a:t>a letöltési csatorna maximális frekvenciája 1.1 MHz-ről 2.2 MHz-re bővül. </a:t>
            </a:r>
          </a:p>
          <a:p>
            <a:pPr lvl="2">
              <a:lnSpc>
                <a:spcPct val="90000"/>
              </a:lnSpc>
            </a:pPr>
            <a:r>
              <a:rPr lang="hu-HU" altLang="hu-HU" sz="1400" dirty="0" smtClean="0"/>
              <a:t>A maximális letöltési sávszélesség 8Mbit/</a:t>
            </a:r>
            <a:r>
              <a:rPr lang="hu-HU" altLang="hu-HU" sz="1400" dirty="0" err="1" smtClean="0"/>
              <a:t>s-ról</a:t>
            </a:r>
            <a:r>
              <a:rPr lang="hu-HU" altLang="hu-HU" sz="1400" dirty="0" smtClean="0"/>
              <a:t> 16 </a:t>
            </a:r>
            <a:r>
              <a:rPr lang="hu-HU" altLang="hu-HU" sz="1400" dirty="0" err="1" smtClean="0"/>
              <a:t>Mbit</a:t>
            </a:r>
            <a:r>
              <a:rPr lang="hu-HU" altLang="hu-HU" sz="1400" dirty="0" smtClean="0"/>
              <a:t>/</a:t>
            </a:r>
            <a:r>
              <a:rPr lang="hu-HU" altLang="hu-HU" sz="1400" dirty="0" err="1" smtClean="0"/>
              <a:t>s-ra</a:t>
            </a:r>
            <a:r>
              <a:rPr lang="hu-HU" altLang="hu-HU" sz="1400" dirty="0" smtClean="0"/>
              <a:t> nő</a:t>
            </a:r>
          </a:p>
          <a:p>
            <a:pPr lvl="3">
              <a:lnSpc>
                <a:spcPct val="90000"/>
              </a:lnSpc>
            </a:pPr>
            <a:r>
              <a:rPr lang="hu-HU" altLang="hu-HU" sz="1400" dirty="0" smtClean="0"/>
              <a:t>1.5 km-es távolságon belül. </a:t>
            </a:r>
            <a:endParaRPr lang="en-US" altLang="hu-HU" sz="1400" dirty="0" smtClean="0"/>
          </a:p>
        </p:txBody>
      </p:sp>
      <p:sp>
        <p:nvSpPr>
          <p:cNvPr id="16387" name="Dia számának helye 6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7EF18B-17DA-4FC0-8716-9CFF8074C5FB}" type="slidenum">
              <a:rPr lang="hu-HU" altLang="hu-HU" smtClean="0">
                <a:solidFill>
                  <a:schemeClr val="bg1"/>
                </a:solidFill>
              </a:rPr>
              <a:pPr/>
              <a:t>24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6386" name="Dátum helye 4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6391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aphicFrame>
        <p:nvGraphicFramePr>
          <p:cNvPr id="16390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26758058"/>
              </p:ext>
            </p:extLst>
          </p:nvPr>
        </p:nvGraphicFramePr>
        <p:xfrm>
          <a:off x="2915817" y="3291831"/>
          <a:ext cx="4615236" cy="1851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Image" r:id="rId3" imgW="8000000" imgH="4279365" progId="Photoshop.Image.6">
                  <p:embed/>
                </p:oleObj>
              </mc:Choice>
              <mc:Fallback>
                <p:oleObj name="Image" r:id="rId3" imgW="8000000" imgH="427936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7" y="3291831"/>
                        <a:ext cx="4615236" cy="1851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Shape 591"/>
          <p:cNvGrpSpPr/>
          <p:nvPr/>
        </p:nvGrpSpPr>
        <p:grpSpPr>
          <a:xfrm>
            <a:off x="8172400" y="627534"/>
            <a:ext cx="354108" cy="354128"/>
            <a:chOff x="570875" y="4322250"/>
            <a:chExt cx="443300" cy="443325"/>
          </a:xfrm>
          <a:solidFill>
            <a:srgbClr val="FF7F00"/>
          </a:solidFill>
        </p:grpSpPr>
        <p:sp>
          <p:nvSpPr>
            <p:cNvPr id="9" name="Shape 59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9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9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9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79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G.SHDSL</a:t>
            </a:r>
            <a:endParaRPr lang="en-US" altLang="hu-HU" smtClean="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hu-HU" altLang="hu-HU" sz="2400" b="1" dirty="0" err="1" smtClean="0">
                <a:solidFill>
                  <a:srgbClr val="FF7F00"/>
                </a:solidFill>
              </a:rPr>
              <a:t>Symmetric</a:t>
            </a:r>
            <a:r>
              <a:rPr lang="hu-HU" altLang="hu-HU" sz="2400" b="1" dirty="0" smtClean="0">
                <a:solidFill>
                  <a:srgbClr val="FF7F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7F00"/>
                </a:solidFill>
              </a:rPr>
              <a:t>High-speed</a:t>
            </a:r>
            <a:r>
              <a:rPr lang="hu-HU" altLang="hu-HU" sz="2400" b="1" dirty="0" smtClean="0">
                <a:solidFill>
                  <a:srgbClr val="FF7F00"/>
                </a:solidFill>
              </a:rPr>
              <a:t> DSL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smtClean="0"/>
              <a:t>ITU-T G.991.2</a:t>
            </a:r>
            <a:r>
              <a:rPr lang="en-US" altLang="hu-HU" sz="2000" dirty="0" smtClean="0"/>
              <a:t> </a:t>
            </a:r>
            <a:r>
              <a:rPr lang="hu-HU" altLang="hu-HU" sz="2000" dirty="0" smtClean="0"/>
              <a:t>(2001)</a:t>
            </a:r>
          </a:p>
          <a:p>
            <a:pPr lvl="1">
              <a:lnSpc>
                <a:spcPct val="120000"/>
              </a:lnSpc>
            </a:pPr>
            <a:endParaRPr lang="hu-HU" altLang="hu-HU" sz="2000" dirty="0" smtClean="0"/>
          </a:p>
          <a:p>
            <a:pPr>
              <a:lnSpc>
                <a:spcPct val="120000"/>
              </a:lnSpc>
            </a:pPr>
            <a:r>
              <a:rPr lang="hu-HU" altLang="hu-HU" sz="2400" dirty="0" smtClean="0"/>
              <a:t>2.3 </a:t>
            </a:r>
            <a:r>
              <a:rPr lang="hu-HU" altLang="hu-HU" sz="2400" dirty="0" err="1" smtClean="0"/>
              <a:t>Mbit</a:t>
            </a:r>
            <a:r>
              <a:rPr lang="hu-HU" altLang="hu-HU" sz="2400" dirty="0" smtClean="0"/>
              <a:t>/s maximális átviteli sebesség mindkét irányban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smtClean="0"/>
              <a:t>egy második sodrott érpár hozzáadásával a kétirányú sebesség 4.6 </a:t>
            </a:r>
            <a:r>
              <a:rPr lang="hu-HU" altLang="hu-HU" sz="2000" dirty="0" err="1" smtClean="0"/>
              <a:t>Mbit</a:t>
            </a:r>
            <a:r>
              <a:rPr lang="hu-HU" altLang="hu-HU" sz="2000" dirty="0" smtClean="0"/>
              <a:t>/</a:t>
            </a:r>
            <a:r>
              <a:rPr lang="hu-HU" altLang="hu-HU" sz="2000" dirty="0" err="1" smtClean="0"/>
              <a:t>s-ra</a:t>
            </a:r>
            <a:r>
              <a:rPr lang="hu-HU" altLang="hu-HU" sz="2000" dirty="0" smtClean="0"/>
              <a:t> növelhető</a:t>
            </a:r>
          </a:p>
          <a:p>
            <a:pPr lvl="1">
              <a:lnSpc>
                <a:spcPct val="120000"/>
              </a:lnSpc>
            </a:pPr>
            <a:r>
              <a:rPr lang="hu-HU" altLang="hu-HU" sz="2000" dirty="0" smtClean="0"/>
              <a:t>A sebesség 3 km-es körzetben biztosítható</a:t>
            </a:r>
          </a:p>
          <a:p>
            <a:pPr lvl="2">
              <a:lnSpc>
                <a:spcPct val="120000"/>
              </a:lnSpc>
            </a:pPr>
            <a:r>
              <a:rPr lang="hu-HU" altLang="hu-HU" sz="1800" dirty="0" smtClean="0"/>
              <a:t>e távolságon felül az átviteli paraméterek fokozatosan gyengülnek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000" dirty="0" smtClean="0"/>
              <a:t> </a:t>
            </a:r>
            <a:endParaRPr lang="en-US" altLang="hu-HU" sz="2000" dirty="0" smtClean="0"/>
          </a:p>
        </p:txBody>
      </p:sp>
      <p:sp>
        <p:nvSpPr>
          <p:cNvPr id="17411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0B1DF7E-9DBC-4946-AAA6-2008A1E01163}" type="slidenum">
              <a:rPr lang="hu-HU" altLang="hu-HU" smtClean="0"/>
              <a:pPr/>
              <a:t>25</a:t>
            </a:fld>
            <a:endParaRPr lang="en-US" altLang="hu-HU" smtClean="0"/>
          </a:p>
        </p:txBody>
      </p:sp>
      <p:sp>
        <p:nvSpPr>
          <p:cNvPr id="17410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7414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409"/>
          <p:cNvGrpSpPr/>
          <p:nvPr/>
        </p:nvGrpSpPr>
        <p:grpSpPr>
          <a:xfrm>
            <a:off x="8172400" y="638470"/>
            <a:ext cx="320958" cy="379470"/>
            <a:chOff x="4636075" y="261925"/>
            <a:chExt cx="401800" cy="475050"/>
          </a:xfrm>
          <a:solidFill>
            <a:srgbClr val="FF7F00"/>
          </a:solidFill>
        </p:grpSpPr>
        <p:sp>
          <p:nvSpPr>
            <p:cNvPr id="8" name="Shape 410"/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0" t="0" r="0" b="0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411"/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0" t="0" r="0" b="0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12"/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0" t="0" r="0" b="0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413"/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0" t="0" r="0" b="0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18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Üzleti SHDSL alkalmazások</a:t>
            </a:r>
            <a:endParaRPr lang="en-US" altLang="hu-HU" smtClean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275606"/>
            <a:ext cx="7848872" cy="3600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hu-HU" sz="2100" b="1" dirty="0" smtClean="0">
                <a:solidFill>
                  <a:srgbClr val="FF7F00"/>
                </a:solidFill>
              </a:rPr>
              <a:t>Web hosting</a:t>
            </a:r>
            <a:endParaRPr lang="hu-HU" altLang="hu-HU" sz="2100" dirty="0" smtClean="0">
              <a:solidFill>
                <a:srgbClr val="FF7F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Olyan alkalmazások ahol a felhasználó egy web szerver-t üzemeltet egy DSL kapcsolaton keresztül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Nagy </a:t>
            </a:r>
            <a:r>
              <a:rPr lang="hu-HU" altLang="hu-HU" sz="1800" dirty="0" err="1" smtClean="0"/>
              <a:t>upstream</a:t>
            </a:r>
            <a:r>
              <a:rPr lang="hu-HU" altLang="hu-HU" sz="1800" dirty="0" smtClean="0"/>
              <a:t> sávszélességet igényel</a:t>
            </a:r>
          </a:p>
          <a:p>
            <a:pPr>
              <a:lnSpc>
                <a:spcPct val="120000"/>
              </a:lnSpc>
            </a:pPr>
            <a:r>
              <a:rPr lang="en-US" altLang="hu-HU" sz="2100" b="1" dirty="0" smtClean="0">
                <a:solidFill>
                  <a:srgbClr val="FF7F00"/>
                </a:solidFill>
              </a:rPr>
              <a:t>Video</a:t>
            </a:r>
            <a:r>
              <a:rPr lang="hu-HU" altLang="hu-HU" sz="2100" b="1" dirty="0" smtClean="0">
                <a:solidFill>
                  <a:srgbClr val="FF7F00"/>
                </a:solidFill>
              </a:rPr>
              <a:t>k</a:t>
            </a:r>
            <a:r>
              <a:rPr lang="en-US" altLang="hu-HU" sz="2100" b="1" dirty="0" err="1" smtClean="0">
                <a:solidFill>
                  <a:srgbClr val="FF7F00"/>
                </a:solidFill>
              </a:rPr>
              <a:t>onferenci</a:t>
            </a:r>
            <a:r>
              <a:rPr lang="hu-HU" altLang="hu-HU" sz="2100" b="1" dirty="0" smtClean="0">
                <a:solidFill>
                  <a:srgbClr val="FF7F00"/>
                </a:solidFill>
              </a:rPr>
              <a:t>a</a:t>
            </a:r>
            <a:endParaRPr lang="en-US" altLang="hu-HU" sz="2100" b="1" dirty="0" smtClean="0">
              <a:solidFill>
                <a:srgbClr val="FF7F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Egy videokonferencia szolgáltatás adat, text, hang és videó csomagok átvitelére épül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Mivel egy kétirányú szolgáltatás, egy szimmetrikus DSL kapcsolat (SHDSL) jobban megfelel </a:t>
            </a:r>
          </a:p>
          <a:p>
            <a:pPr>
              <a:lnSpc>
                <a:spcPct val="120000"/>
              </a:lnSpc>
            </a:pPr>
            <a:r>
              <a:rPr lang="en-US" altLang="hu-HU" sz="2100" b="1" dirty="0" smtClean="0">
                <a:solidFill>
                  <a:srgbClr val="FF7F00"/>
                </a:solidFill>
              </a:rPr>
              <a:t>VPN </a:t>
            </a:r>
            <a:r>
              <a:rPr lang="hu-HU" altLang="hu-HU" sz="2100" b="1" dirty="0" smtClean="0">
                <a:solidFill>
                  <a:srgbClr val="FF7F00"/>
                </a:solidFill>
              </a:rPr>
              <a:t>(V</a:t>
            </a:r>
            <a:r>
              <a:rPr lang="en-US" altLang="hu-HU" sz="2100" b="1" dirty="0" err="1" smtClean="0">
                <a:solidFill>
                  <a:srgbClr val="FF7F00"/>
                </a:solidFill>
              </a:rPr>
              <a:t>irtual</a:t>
            </a:r>
            <a:r>
              <a:rPr lang="en-US" altLang="hu-HU" sz="2100" b="1" dirty="0" smtClean="0">
                <a:solidFill>
                  <a:srgbClr val="FF7F00"/>
                </a:solidFill>
              </a:rPr>
              <a:t> </a:t>
            </a:r>
            <a:r>
              <a:rPr lang="hu-HU" altLang="hu-HU" sz="2100" b="1" dirty="0" smtClean="0">
                <a:solidFill>
                  <a:srgbClr val="FF7F00"/>
                </a:solidFill>
              </a:rPr>
              <a:t>P</a:t>
            </a:r>
            <a:r>
              <a:rPr lang="en-US" altLang="hu-HU" sz="2100" b="1" dirty="0" err="1" smtClean="0">
                <a:solidFill>
                  <a:srgbClr val="FF7F00"/>
                </a:solidFill>
              </a:rPr>
              <a:t>rivate</a:t>
            </a:r>
            <a:r>
              <a:rPr lang="en-US" altLang="hu-HU" sz="2100" b="1" dirty="0" smtClean="0">
                <a:solidFill>
                  <a:srgbClr val="FF7F00"/>
                </a:solidFill>
              </a:rPr>
              <a:t> </a:t>
            </a:r>
            <a:r>
              <a:rPr lang="hu-HU" altLang="hu-HU" sz="2100" b="1" dirty="0" smtClean="0">
                <a:solidFill>
                  <a:srgbClr val="FF7F00"/>
                </a:solidFill>
              </a:rPr>
              <a:t>N</a:t>
            </a:r>
            <a:r>
              <a:rPr lang="en-US" altLang="hu-HU" sz="2100" b="1" dirty="0" err="1" smtClean="0">
                <a:solidFill>
                  <a:srgbClr val="FF7F00"/>
                </a:solidFill>
              </a:rPr>
              <a:t>etwork</a:t>
            </a:r>
            <a:r>
              <a:rPr lang="hu-HU" altLang="hu-HU" sz="2100" b="1" dirty="0" smtClean="0">
                <a:solidFill>
                  <a:srgbClr val="FF7F00"/>
                </a:solidFill>
              </a:rPr>
              <a:t>)</a:t>
            </a:r>
            <a:r>
              <a:rPr lang="en-US" altLang="hu-HU" sz="2100" b="1" dirty="0" smtClean="0">
                <a:solidFill>
                  <a:srgbClr val="FF7F00"/>
                </a:solidFill>
              </a:rPr>
              <a:t> </a:t>
            </a:r>
            <a:r>
              <a:rPr lang="hu-HU" altLang="hu-HU" sz="2100" b="1" dirty="0" smtClean="0">
                <a:solidFill>
                  <a:srgbClr val="FF7F00"/>
                </a:solidFill>
              </a:rPr>
              <a:t>szolgáltatások</a:t>
            </a:r>
            <a:endParaRPr lang="en-US" altLang="hu-HU" sz="2100" b="1" dirty="0" smtClean="0">
              <a:solidFill>
                <a:srgbClr val="FF7F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Magánhálózat a publikus telekommunikációs infrastruktúra felett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Az adatforgalom biztonsága (</a:t>
            </a:r>
            <a:r>
              <a:rPr lang="hu-HU" altLang="hu-HU" sz="1800" dirty="0" err="1" smtClean="0"/>
              <a:t>privacy</a:t>
            </a:r>
            <a:r>
              <a:rPr lang="hu-HU" altLang="hu-HU" sz="1800" dirty="0" smtClean="0"/>
              <a:t>) alagutazással és kódolással garantálva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VPN kapcsolatok SHDSL felett egy cégcsoport irodáinak összekötésére, ott ahol egy optikai kábeles megoldás nem elérhető, vagy túl drága</a:t>
            </a:r>
          </a:p>
          <a:p>
            <a:pPr>
              <a:lnSpc>
                <a:spcPct val="120000"/>
              </a:lnSpc>
            </a:pPr>
            <a:r>
              <a:rPr lang="en-US" altLang="hu-HU" sz="2100" b="1" dirty="0" smtClean="0">
                <a:solidFill>
                  <a:srgbClr val="FF7F00"/>
                </a:solidFill>
              </a:rPr>
              <a:t>Remote LAN Access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Távmunka (</a:t>
            </a:r>
            <a:r>
              <a:rPr lang="hu-HU" altLang="hu-HU" sz="1800" dirty="0" err="1" smtClean="0"/>
              <a:t>teleworking</a:t>
            </a:r>
            <a:r>
              <a:rPr lang="hu-HU" altLang="hu-HU" sz="1800" dirty="0" smtClean="0"/>
              <a:t>) vagy SOHO (</a:t>
            </a:r>
            <a:r>
              <a:rPr lang="hu-HU" altLang="hu-HU" sz="1800" dirty="0" err="1" smtClean="0"/>
              <a:t>Small</a:t>
            </a:r>
            <a:r>
              <a:rPr lang="hu-HU" altLang="hu-HU" sz="1800" dirty="0" smtClean="0"/>
              <a:t> Office Home Office) esetén a vállalati hálózat elérésére</a:t>
            </a:r>
          </a:p>
          <a:p>
            <a:pPr lvl="1">
              <a:lnSpc>
                <a:spcPct val="80000"/>
              </a:lnSpc>
            </a:pPr>
            <a:endParaRPr lang="hu-HU" altLang="hu-HU" sz="1600" dirty="0" smtClean="0"/>
          </a:p>
        </p:txBody>
      </p:sp>
      <p:sp>
        <p:nvSpPr>
          <p:cNvPr id="18435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285C05-E114-405B-A69C-E2205FA84FB0}" type="slidenum">
              <a:rPr lang="hu-HU" altLang="hu-HU" smtClean="0">
                <a:solidFill>
                  <a:schemeClr val="bg1"/>
                </a:solidFill>
              </a:rPr>
              <a:pPr/>
              <a:t>26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8434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8438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572"/>
          <p:cNvGrpSpPr/>
          <p:nvPr/>
        </p:nvGrpSpPr>
        <p:grpSpPr>
          <a:xfrm>
            <a:off x="8172400" y="699542"/>
            <a:ext cx="361896" cy="265341"/>
            <a:chOff x="3936375" y="3703750"/>
            <a:chExt cx="453050" cy="332175"/>
          </a:xfrm>
          <a:solidFill>
            <a:srgbClr val="FF7F00"/>
          </a:solidFill>
        </p:grpSpPr>
        <p:sp>
          <p:nvSpPr>
            <p:cNvPr id="8" name="Shape 573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574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75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76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0" t="0" r="0" b="0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77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0" t="0" r="0" b="0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31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Otthoni SHDSL alkalmazások</a:t>
            </a:r>
            <a:endParaRPr lang="en-US" altLang="hu-HU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1" y="1349140"/>
            <a:ext cx="7085700" cy="331084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hu-HU" sz="2000" b="1" dirty="0" smtClean="0">
                <a:solidFill>
                  <a:srgbClr val="FF7F00"/>
                </a:solidFill>
              </a:rPr>
              <a:t>Internet Gaming</a:t>
            </a:r>
          </a:p>
          <a:p>
            <a:pPr lvl="1">
              <a:lnSpc>
                <a:spcPct val="110000"/>
              </a:lnSpc>
            </a:pPr>
            <a:r>
              <a:rPr lang="hu-HU" altLang="hu-HU" sz="1800" dirty="0" smtClean="0"/>
              <a:t>Egy otthoni felhasználó egy game szerver vagy más otthoni felhasználók ellen játszik</a:t>
            </a:r>
          </a:p>
          <a:p>
            <a:pPr lvl="1">
              <a:lnSpc>
                <a:spcPct val="110000"/>
              </a:lnSpc>
            </a:pPr>
            <a:r>
              <a:rPr lang="hu-HU" altLang="hu-HU" sz="1800" dirty="0" smtClean="0"/>
              <a:t>Nagyon fontos a jó minőségű (</a:t>
            </a:r>
            <a:r>
              <a:rPr lang="hu-HU" altLang="hu-HU" sz="1800" dirty="0" err="1" smtClean="0"/>
              <a:t>upstream</a:t>
            </a:r>
            <a:r>
              <a:rPr lang="hu-HU" altLang="hu-HU" sz="1800" dirty="0" smtClean="0"/>
              <a:t>) kapcsolat</a:t>
            </a:r>
          </a:p>
          <a:p>
            <a:pPr>
              <a:lnSpc>
                <a:spcPct val="110000"/>
              </a:lnSpc>
            </a:pPr>
            <a:r>
              <a:rPr lang="en-US" altLang="hu-HU" sz="2000" b="1" dirty="0" smtClean="0">
                <a:solidFill>
                  <a:srgbClr val="FF7F00"/>
                </a:solidFill>
              </a:rPr>
              <a:t>Residential Gateway Access</a:t>
            </a:r>
          </a:p>
          <a:p>
            <a:pPr lvl="1">
              <a:lnSpc>
                <a:spcPct val="110000"/>
              </a:lnSpc>
            </a:pPr>
            <a:r>
              <a:rPr lang="hu-HU" altLang="hu-HU" sz="1800" dirty="0" smtClean="0"/>
              <a:t>Egy olyan CPE (</a:t>
            </a:r>
            <a:r>
              <a:rPr lang="en-US" altLang="hu-HU" sz="1800" dirty="0" smtClean="0"/>
              <a:t>Customer Premises Equipment</a:t>
            </a:r>
            <a:r>
              <a:rPr lang="hu-HU" altLang="hu-HU" sz="1800" dirty="0" smtClean="0"/>
              <a:t>) melyen keresztül több otthoni szolgáltatás is elérhető (Internet hozzáférés, otthoni </a:t>
            </a:r>
            <a:r>
              <a:rPr lang="hu-HU" altLang="hu-HU" sz="1800" dirty="0" err="1" smtClean="0"/>
              <a:t>videofelügyelet</a:t>
            </a:r>
            <a:r>
              <a:rPr lang="hu-HU" altLang="hu-HU" sz="1800" dirty="0" smtClean="0"/>
              <a:t>, intelligens otthon)</a:t>
            </a:r>
          </a:p>
          <a:p>
            <a:pPr>
              <a:lnSpc>
                <a:spcPct val="110000"/>
              </a:lnSpc>
            </a:pPr>
            <a:r>
              <a:rPr lang="hu-HU" altLang="hu-HU" sz="2000" b="1" dirty="0" err="1" smtClean="0">
                <a:solidFill>
                  <a:srgbClr val="FF7F00"/>
                </a:solidFill>
              </a:rPr>
              <a:t>Peer-to-peer</a:t>
            </a:r>
            <a:r>
              <a:rPr lang="hu-HU" altLang="hu-HU" sz="2000" b="1" dirty="0" smtClean="0">
                <a:solidFill>
                  <a:srgbClr val="FF7F00"/>
                </a:solidFill>
              </a:rPr>
              <a:t> alkalmazások</a:t>
            </a:r>
          </a:p>
          <a:p>
            <a:pPr lvl="1">
              <a:lnSpc>
                <a:spcPct val="110000"/>
              </a:lnSpc>
            </a:pPr>
            <a:r>
              <a:rPr lang="hu-HU" altLang="hu-HU" sz="1800" dirty="0" smtClean="0"/>
              <a:t>Fájlcsere, alkalmazás rétegbeli </a:t>
            </a:r>
            <a:r>
              <a:rPr lang="hu-HU" altLang="hu-HU" sz="1800" dirty="0" err="1" smtClean="0"/>
              <a:t>multicast</a:t>
            </a:r>
            <a:endParaRPr lang="hu-HU" altLang="hu-HU" sz="1800" dirty="0" smtClean="0"/>
          </a:p>
          <a:p>
            <a:pPr lvl="1">
              <a:lnSpc>
                <a:spcPct val="110000"/>
              </a:lnSpc>
            </a:pPr>
            <a:r>
              <a:rPr lang="hu-HU" altLang="hu-HU" sz="1800" dirty="0" smtClean="0"/>
              <a:t>Szimmetrikus kapcsolat előnyt jelent a letöltési sebességnél</a:t>
            </a:r>
          </a:p>
          <a:p>
            <a:pPr lvl="2">
              <a:lnSpc>
                <a:spcPct val="110000"/>
              </a:lnSpc>
            </a:pPr>
            <a:r>
              <a:rPr lang="hu-HU" altLang="hu-HU" sz="1400" dirty="0" smtClean="0"/>
              <a:t>Ha te is tudsz feltölteni másoknak, hasznos </a:t>
            </a:r>
            <a:r>
              <a:rPr lang="hu-HU" altLang="hu-HU" sz="1400" dirty="0" err="1" smtClean="0"/>
              <a:t>peer</a:t>
            </a:r>
            <a:r>
              <a:rPr lang="hu-HU" altLang="hu-HU" sz="1400" dirty="0" smtClean="0"/>
              <a:t> leszel, jobb lesz a letöltésed</a:t>
            </a:r>
            <a:endParaRPr lang="en-US" altLang="hu-HU" sz="1400" dirty="0" smtClean="0"/>
          </a:p>
        </p:txBody>
      </p:sp>
      <p:sp>
        <p:nvSpPr>
          <p:cNvPr id="19459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A1D31FE-798B-4A6E-8C2B-99F3EA2F2B76}" type="slidenum">
              <a:rPr lang="hu-HU" altLang="hu-HU" smtClean="0"/>
              <a:pPr/>
              <a:t>27</a:t>
            </a:fld>
            <a:endParaRPr lang="en-US" altLang="hu-HU" smtClean="0"/>
          </a:p>
        </p:txBody>
      </p:sp>
      <p:sp>
        <p:nvSpPr>
          <p:cNvPr id="19458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9462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572"/>
          <p:cNvGrpSpPr/>
          <p:nvPr/>
        </p:nvGrpSpPr>
        <p:grpSpPr>
          <a:xfrm>
            <a:off x="8172400" y="699542"/>
            <a:ext cx="361896" cy="265341"/>
            <a:chOff x="3936375" y="3703750"/>
            <a:chExt cx="453050" cy="332175"/>
          </a:xfrm>
          <a:solidFill>
            <a:srgbClr val="FF7F00"/>
          </a:solidFill>
        </p:grpSpPr>
        <p:sp>
          <p:nvSpPr>
            <p:cNvPr id="8" name="Shape 573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574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575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576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0" t="0" r="0" b="0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577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0" t="0" r="0" b="0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25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VDSL</a:t>
            </a:r>
            <a:endParaRPr lang="en-US" altLang="hu-HU" smtClean="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1" y="1349140"/>
            <a:ext cx="7085700" cy="331084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hu-HU" altLang="hu-HU" sz="2000" dirty="0" smtClean="0">
                <a:solidFill>
                  <a:srgbClr val="A50021"/>
                </a:solidFill>
              </a:rPr>
              <a:t>HDSL (</a:t>
            </a:r>
            <a:r>
              <a:rPr lang="hu-HU" altLang="hu-HU" sz="2000" i="1" dirty="0" err="1" smtClean="0">
                <a:solidFill>
                  <a:srgbClr val="A50021"/>
                </a:solidFill>
              </a:rPr>
              <a:t>High</a:t>
            </a:r>
            <a:r>
              <a:rPr lang="hu-HU" altLang="hu-HU" sz="2000" i="1" dirty="0" smtClean="0">
                <a:solidFill>
                  <a:srgbClr val="A50021"/>
                </a:solidFill>
              </a:rPr>
              <a:t> </a:t>
            </a:r>
            <a:r>
              <a:rPr lang="hu-HU" altLang="hu-HU" sz="2000" i="1" dirty="0" err="1" smtClean="0">
                <a:solidFill>
                  <a:srgbClr val="A50021"/>
                </a:solidFill>
              </a:rPr>
              <a:t>bit-rate</a:t>
            </a:r>
            <a:r>
              <a:rPr lang="hu-HU" altLang="hu-HU" sz="2000" i="1" dirty="0" smtClean="0">
                <a:solidFill>
                  <a:srgbClr val="A50021"/>
                </a:solidFill>
              </a:rPr>
              <a:t> DSL</a:t>
            </a:r>
            <a:r>
              <a:rPr lang="hu-HU" altLang="hu-HU" sz="2000" dirty="0" smtClean="0">
                <a:solidFill>
                  <a:srgbClr val="A50021"/>
                </a:solidFill>
              </a:rPr>
              <a:t>)</a:t>
            </a:r>
            <a:r>
              <a:rPr lang="hu-HU" altLang="hu-HU" sz="2000" dirty="0" smtClean="0"/>
              <a:t> – ITU-T G.991.1 (1998)</a:t>
            </a:r>
          </a:p>
          <a:p>
            <a:pPr>
              <a:lnSpc>
                <a:spcPct val="120000"/>
              </a:lnSpc>
            </a:pPr>
            <a:r>
              <a:rPr lang="hu-HU" altLang="hu-HU" sz="2000" dirty="0" smtClean="0">
                <a:solidFill>
                  <a:srgbClr val="0000CC"/>
                </a:solidFill>
              </a:rPr>
              <a:t>VDSL (</a:t>
            </a:r>
            <a:r>
              <a:rPr lang="hu-HU" altLang="hu-HU" sz="2000" dirty="0" err="1" smtClean="0">
                <a:solidFill>
                  <a:srgbClr val="0000CC"/>
                </a:solidFill>
              </a:rPr>
              <a:t>Very-high-data-rate</a:t>
            </a:r>
            <a:r>
              <a:rPr lang="hu-HU" altLang="hu-HU" sz="2000" dirty="0" smtClean="0">
                <a:solidFill>
                  <a:srgbClr val="0000CC"/>
                </a:solidFill>
              </a:rPr>
              <a:t> DSL)</a:t>
            </a:r>
            <a:r>
              <a:rPr lang="hu-HU" altLang="hu-HU" sz="2000" dirty="0" smtClean="0"/>
              <a:t> - ITU-T G.993.1</a:t>
            </a:r>
            <a:r>
              <a:rPr lang="en-US" altLang="hu-HU" sz="2000" dirty="0" smtClean="0"/>
              <a:t> </a:t>
            </a:r>
            <a:r>
              <a:rPr lang="hu-HU" altLang="hu-HU" sz="2000" dirty="0" smtClean="0"/>
              <a:t>(2004)</a:t>
            </a:r>
          </a:p>
          <a:p>
            <a:pPr lvl="1">
              <a:lnSpc>
                <a:spcPct val="120000"/>
              </a:lnSpc>
            </a:pPr>
            <a:endParaRPr lang="hu-HU" altLang="hu-HU" sz="1800" dirty="0" smtClean="0"/>
          </a:p>
          <a:p>
            <a:pPr>
              <a:lnSpc>
                <a:spcPct val="120000"/>
              </a:lnSpc>
            </a:pPr>
            <a:r>
              <a:rPr lang="hu-HU" altLang="hu-HU" sz="2000" dirty="0" smtClean="0"/>
              <a:t>Lényegesen nagyobb sebességű adatátvitel kis távolságokon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52 </a:t>
            </a:r>
            <a:r>
              <a:rPr lang="hu-HU" altLang="hu-HU" sz="1800" dirty="0" err="1" smtClean="0"/>
              <a:t>Mbit</a:t>
            </a:r>
            <a:r>
              <a:rPr lang="hu-HU" altLang="hu-HU" sz="1800" dirty="0" smtClean="0"/>
              <a:t>/s </a:t>
            </a:r>
            <a:r>
              <a:rPr lang="hu-HU" altLang="hu-HU" sz="1800" dirty="0" err="1" smtClean="0"/>
              <a:t>downstream</a:t>
            </a:r>
            <a:r>
              <a:rPr lang="hu-HU" altLang="hu-HU" sz="1800" dirty="0" smtClean="0"/>
              <a:t>,16 </a:t>
            </a:r>
            <a:r>
              <a:rPr lang="hu-HU" altLang="hu-HU" sz="1800" dirty="0" err="1" smtClean="0"/>
              <a:t>Mbit</a:t>
            </a:r>
            <a:r>
              <a:rPr lang="hu-HU" altLang="hu-HU" sz="1800" dirty="0" smtClean="0"/>
              <a:t>/s </a:t>
            </a:r>
            <a:r>
              <a:rPr lang="hu-HU" altLang="hu-HU" sz="1800" dirty="0" err="1" smtClean="0"/>
              <a:t>upstream</a:t>
            </a:r>
            <a:endParaRPr lang="hu-HU" altLang="hu-HU" sz="1800" dirty="0" smtClean="0"/>
          </a:p>
          <a:p>
            <a:pPr lvl="2">
              <a:lnSpc>
                <a:spcPct val="120000"/>
              </a:lnSpc>
            </a:pPr>
            <a:r>
              <a:rPr lang="hu-HU" altLang="hu-HU" sz="1600" dirty="0" smtClean="0"/>
              <a:t>Lehet szimmetrikus is (26-26 </a:t>
            </a:r>
            <a:r>
              <a:rPr lang="hu-HU" altLang="hu-HU" sz="1600" dirty="0" err="1" smtClean="0"/>
              <a:t>Mbit</a:t>
            </a:r>
            <a:r>
              <a:rPr lang="hu-HU" altLang="hu-HU" sz="1600" dirty="0" smtClean="0"/>
              <a:t>/s) 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12 MHz sávszélesség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Max. 1 km hatótávolság</a:t>
            </a:r>
          </a:p>
          <a:p>
            <a:pPr lvl="2">
              <a:lnSpc>
                <a:spcPct val="120000"/>
              </a:lnSpc>
            </a:pPr>
            <a:r>
              <a:rPr lang="hu-HU" altLang="hu-HU" sz="1600" dirty="0" smtClean="0"/>
              <a:t>Inkább 300 méter</a:t>
            </a:r>
          </a:p>
          <a:p>
            <a:pPr>
              <a:lnSpc>
                <a:spcPct val="120000"/>
              </a:lnSpc>
            </a:pPr>
            <a:r>
              <a:rPr lang="hu-HU" altLang="hu-HU" sz="2000" dirty="0" smtClean="0"/>
              <a:t>Leginkább optikai hálózatok épületeken belüli kiterjesztésére javasolják, mintsem vidéki szétszórt felhasználócsoportok szélessávú bekötésére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Az optikai kábelek épületeken belüli telepítése a számos hajlítás szükségessége miatt nem ajánlott</a:t>
            </a:r>
          </a:p>
          <a:p>
            <a:pPr lvl="1">
              <a:lnSpc>
                <a:spcPct val="120000"/>
              </a:lnSpc>
            </a:pPr>
            <a:r>
              <a:rPr lang="hu-HU" altLang="hu-HU" sz="1800" dirty="0" smtClean="0"/>
              <a:t>A sodrott érpárt használó VDSL vonalak jó kiegészítést jelentenek </a:t>
            </a:r>
            <a:endParaRPr lang="en-US" altLang="hu-HU" sz="1800" dirty="0" smtClean="0"/>
          </a:p>
        </p:txBody>
      </p:sp>
      <p:sp>
        <p:nvSpPr>
          <p:cNvPr id="20483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F26B30A-D62F-4D9D-9FE3-A780C0DC64A5}" type="slidenum">
              <a:rPr lang="hu-HU" altLang="hu-HU" smtClean="0"/>
              <a:pPr/>
              <a:t>28</a:t>
            </a:fld>
            <a:endParaRPr lang="en-US" altLang="hu-HU" smtClean="0"/>
          </a:p>
        </p:txBody>
      </p:sp>
      <p:sp>
        <p:nvSpPr>
          <p:cNvPr id="20482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20486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12448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865188"/>
            <a:r>
              <a:rPr lang="hu-HU" altLang="hu-HU" dirty="0" smtClean="0">
                <a:solidFill>
                  <a:schemeClr val="tx2"/>
                </a:solidFill>
              </a:rPr>
              <a:t>VDSL2</a:t>
            </a:r>
            <a:endParaRPr lang="en-US" altLang="hu-HU" dirty="0" smtClean="0">
              <a:solidFill>
                <a:schemeClr val="tx2"/>
              </a:solidFill>
            </a:endParaRPr>
          </a:p>
        </p:txBody>
      </p:sp>
      <p:sp>
        <p:nvSpPr>
          <p:cNvPr id="21507" name="Dia számának helye 4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0757BF9-E363-4A68-893A-6CF7FC9F223B}" type="slidenum">
              <a:rPr lang="hu-HU" altLang="hu-HU" smtClean="0"/>
              <a:pPr/>
              <a:t>29</a:t>
            </a:fld>
            <a:endParaRPr lang="en-US" altLang="hu-HU" smtClean="0"/>
          </a:p>
        </p:txBody>
      </p:sp>
      <p:sp>
        <p:nvSpPr>
          <p:cNvPr id="21506" name="Dátum helye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21548" name="Élőláb helye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1350965" y="4213623"/>
            <a:ext cx="7181476" cy="41552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77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SzPct val="80000"/>
              <a:buFont typeface="Wingdings" pitchFamily="2" charset="2"/>
              <a:buChar char="n"/>
            </a:pPr>
            <a:endParaRPr lang="hu-HU" altLang="hu-HU" sz="1200">
              <a:solidFill>
                <a:srgbClr val="FAD468"/>
              </a:solidFill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1766515" y="4229100"/>
            <a:ext cx="67659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3102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2000" b="1" dirty="0">
                <a:solidFill>
                  <a:schemeClr val="bg1"/>
                </a:solidFill>
              </a:rPr>
              <a:t>VDSL2</a:t>
            </a:r>
            <a:r>
              <a:rPr lang="en-US" altLang="hu-HU" sz="2000" dirty="0">
                <a:solidFill>
                  <a:schemeClr val="bg1"/>
                </a:solidFill>
              </a:rPr>
              <a:t> = VDSL </a:t>
            </a:r>
            <a:r>
              <a:rPr lang="hu-HU" altLang="hu-HU" sz="2000" dirty="0">
                <a:solidFill>
                  <a:schemeClr val="bg1"/>
                </a:solidFill>
              </a:rPr>
              <a:t>sebesség </a:t>
            </a:r>
            <a:r>
              <a:rPr lang="en-US" altLang="hu-HU" sz="2000" dirty="0">
                <a:solidFill>
                  <a:schemeClr val="bg1"/>
                </a:solidFill>
              </a:rPr>
              <a:t>ADSL/2+ </a:t>
            </a:r>
            <a:r>
              <a:rPr lang="hu-HU" altLang="hu-HU" sz="2000" dirty="0">
                <a:solidFill>
                  <a:schemeClr val="bg1"/>
                </a:solidFill>
              </a:rPr>
              <a:t>hatótávolsággal</a:t>
            </a:r>
            <a:r>
              <a:rPr lang="en-GB" altLang="hu-HU" sz="2400" dirty="0">
                <a:solidFill>
                  <a:schemeClr val="bg1"/>
                </a:solidFill>
              </a:rPr>
              <a:t> </a:t>
            </a:r>
            <a:endParaRPr lang="en-US" altLang="hu-HU" sz="2400" dirty="0">
              <a:solidFill>
                <a:schemeClr val="bg1"/>
              </a:solidFill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2006600" y="1268016"/>
            <a:ext cx="119380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FFFFFF"/>
              </a:buClr>
              <a:buSzPct val="90000"/>
              <a:buFont typeface="Monotype Sorts"/>
              <a:buNone/>
            </a:pPr>
            <a:r>
              <a:rPr lang="hu-HU" altLang="ja-JP" sz="1200" b="1"/>
              <a:t>Sávszélesség</a:t>
            </a:r>
            <a:endParaRPr lang="en-US" altLang="ja-JP" sz="1200" b="1">
              <a:ea typeface="MS PGothic" pitchFamily="34" charset="-128"/>
            </a:endParaRPr>
          </a:p>
          <a:p>
            <a:pPr>
              <a:buClr>
                <a:srgbClr val="FFFFFF"/>
              </a:buClr>
              <a:buSzPct val="90000"/>
              <a:buFont typeface="Monotype Sorts"/>
              <a:buNone/>
            </a:pPr>
            <a:r>
              <a:rPr lang="en-US" altLang="ja-JP" sz="1200" b="1">
                <a:ea typeface="MS PGothic" pitchFamily="34" charset="-128"/>
              </a:rPr>
              <a:t>[Mbit/s]</a:t>
            </a:r>
          </a:p>
        </p:txBody>
      </p:sp>
      <p:sp>
        <p:nvSpPr>
          <p:cNvPr id="21512" name="Line 6"/>
          <p:cNvSpPr>
            <a:spLocks noChangeShapeType="1"/>
          </p:cNvSpPr>
          <p:nvPr/>
        </p:nvSpPr>
        <p:spPr bwMode="auto">
          <a:xfrm>
            <a:off x="5029200" y="3813572"/>
            <a:ext cx="1588" cy="166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3" name="Line 7"/>
          <p:cNvSpPr>
            <a:spLocks noChangeShapeType="1"/>
          </p:cNvSpPr>
          <p:nvPr/>
        </p:nvSpPr>
        <p:spPr bwMode="auto">
          <a:xfrm>
            <a:off x="1725613" y="3214688"/>
            <a:ext cx="201612" cy="1191"/>
          </a:xfrm>
          <a:prstGeom prst="line">
            <a:avLst/>
          </a:prstGeom>
          <a:noFill/>
          <a:ln w="18594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4" name="Line 8"/>
          <p:cNvSpPr>
            <a:spLocks noChangeShapeType="1"/>
          </p:cNvSpPr>
          <p:nvPr/>
        </p:nvSpPr>
        <p:spPr bwMode="auto">
          <a:xfrm>
            <a:off x="1743076" y="3587354"/>
            <a:ext cx="200025" cy="2381"/>
          </a:xfrm>
          <a:prstGeom prst="line">
            <a:avLst/>
          </a:prstGeom>
          <a:noFill/>
          <a:ln w="18594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5" name="Line 9"/>
          <p:cNvSpPr>
            <a:spLocks noChangeShapeType="1"/>
          </p:cNvSpPr>
          <p:nvPr/>
        </p:nvSpPr>
        <p:spPr bwMode="auto">
          <a:xfrm>
            <a:off x="1749426" y="1938338"/>
            <a:ext cx="200025" cy="2381"/>
          </a:xfrm>
          <a:prstGeom prst="line">
            <a:avLst/>
          </a:prstGeom>
          <a:noFill/>
          <a:ln w="18594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6" name="Line 10"/>
          <p:cNvSpPr>
            <a:spLocks noChangeShapeType="1"/>
          </p:cNvSpPr>
          <p:nvPr/>
        </p:nvSpPr>
        <p:spPr bwMode="auto">
          <a:xfrm>
            <a:off x="1738313" y="2640807"/>
            <a:ext cx="201612" cy="2381"/>
          </a:xfrm>
          <a:prstGeom prst="line">
            <a:avLst/>
          </a:prstGeom>
          <a:noFill/>
          <a:ln w="18594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7" name="Line 11"/>
          <p:cNvSpPr>
            <a:spLocks noChangeShapeType="1"/>
          </p:cNvSpPr>
          <p:nvPr/>
        </p:nvSpPr>
        <p:spPr bwMode="auto">
          <a:xfrm flipV="1">
            <a:off x="1725614" y="1423987"/>
            <a:ext cx="134937" cy="5954"/>
          </a:xfrm>
          <a:prstGeom prst="line">
            <a:avLst/>
          </a:prstGeom>
          <a:noFill/>
          <a:ln w="18594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8" name="Text Box 12"/>
          <p:cNvSpPr txBox="1">
            <a:spLocks noChangeArrowheads="1"/>
          </p:cNvSpPr>
          <p:nvPr/>
        </p:nvSpPr>
        <p:spPr bwMode="auto">
          <a:xfrm>
            <a:off x="1500189" y="3526632"/>
            <a:ext cx="136525" cy="17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en-US" sz="1200" b="1">
                <a:ea typeface="MS PGothic" pitchFamily="34" charset="-128"/>
              </a:rPr>
              <a:t>2</a:t>
            </a:r>
          </a:p>
        </p:txBody>
      </p:sp>
      <p:sp>
        <p:nvSpPr>
          <p:cNvPr id="21519" name="Text Box 13"/>
          <p:cNvSpPr txBox="1">
            <a:spLocks noChangeArrowheads="1"/>
          </p:cNvSpPr>
          <p:nvPr/>
        </p:nvSpPr>
        <p:spPr bwMode="auto">
          <a:xfrm>
            <a:off x="1430338" y="3152775"/>
            <a:ext cx="214312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fr-FR" sz="1200" b="1">
                <a:ea typeface="MS PGothic" pitchFamily="34" charset="-128"/>
              </a:rPr>
              <a:t>8</a:t>
            </a:r>
            <a:endParaRPr lang="ja-JP" altLang="en-US" sz="1200" b="1">
              <a:ea typeface="MS PGothic" pitchFamily="34" charset="-128"/>
            </a:endParaRPr>
          </a:p>
        </p:txBody>
      </p:sp>
      <p:sp>
        <p:nvSpPr>
          <p:cNvPr id="21520" name="Text Box 14"/>
          <p:cNvSpPr txBox="1">
            <a:spLocks noChangeArrowheads="1"/>
          </p:cNvSpPr>
          <p:nvPr/>
        </p:nvSpPr>
        <p:spPr bwMode="auto">
          <a:xfrm>
            <a:off x="1089025" y="1257300"/>
            <a:ext cx="5715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fr-FR" sz="1200" b="1">
                <a:ea typeface="MS PGothic" pitchFamily="34" charset="-128"/>
              </a:rPr>
              <a:t>10</a:t>
            </a:r>
            <a:r>
              <a:rPr lang="ja-JP" altLang="en-US" sz="1200" b="1">
                <a:ea typeface="MS PGothic" pitchFamily="34" charset="-128"/>
              </a:rPr>
              <a:t>0</a:t>
            </a:r>
          </a:p>
        </p:txBody>
      </p:sp>
      <p:sp>
        <p:nvSpPr>
          <p:cNvPr id="21521" name="AutoShape 15"/>
          <p:cNvSpPr>
            <a:spLocks noChangeArrowheads="1"/>
          </p:cNvSpPr>
          <p:nvPr/>
        </p:nvSpPr>
        <p:spPr bwMode="auto">
          <a:xfrm>
            <a:off x="1828801" y="1398985"/>
            <a:ext cx="1431925" cy="2461022"/>
          </a:xfrm>
          <a:prstGeom prst="rtTriangl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altLang="hu-HU" sz="1000">
              <a:latin typeface="Arial Narrow" pitchFamily="34" charset="0"/>
            </a:endParaRPr>
          </a:p>
        </p:txBody>
      </p:sp>
      <p:sp>
        <p:nvSpPr>
          <p:cNvPr id="21522" name="Text Box 16"/>
          <p:cNvSpPr txBox="1">
            <a:spLocks noChangeArrowheads="1"/>
          </p:cNvSpPr>
          <p:nvPr/>
        </p:nvSpPr>
        <p:spPr bwMode="auto">
          <a:xfrm rot="3712776">
            <a:off x="1637904" y="2170114"/>
            <a:ext cx="954881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FFFFFF"/>
              </a:buClr>
              <a:buSzPct val="90000"/>
              <a:buFont typeface="Monotype Sorts"/>
              <a:buNone/>
            </a:pPr>
            <a:r>
              <a:rPr lang="fr-FR" altLang="ja-JP" sz="2400" b="1" dirty="0">
                <a:solidFill>
                  <a:schemeClr val="bg1"/>
                </a:solidFill>
                <a:ea typeface="MS PGothic" pitchFamily="34" charset="-128"/>
              </a:rPr>
              <a:t>V</a:t>
            </a:r>
            <a:r>
              <a:rPr lang="en-US" altLang="ja-JP" sz="2400" b="1" dirty="0">
                <a:solidFill>
                  <a:schemeClr val="bg1"/>
                </a:solidFill>
                <a:ea typeface="MS PGothic" pitchFamily="34" charset="-128"/>
              </a:rPr>
              <a:t>DSL</a:t>
            </a:r>
          </a:p>
        </p:txBody>
      </p:sp>
      <p:sp>
        <p:nvSpPr>
          <p:cNvPr id="21523" name="Text Box 17"/>
          <p:cNvSpPr txBox="1">
            <a:spLocks noChangeArrowheads="1"/>
          </p:cNvSpPr>
          <p:nvPr/>
        </p:nvSpPr>
        <p:spPr bwMode="auto">
          <a:xfrm>
            <a:off x="1471613" y="2583656"/>
            <a:ext cx="215900" cy="15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fr-FR" sz="1200" b="1">
                <a:ea typeface="MS PGothic" pitchFamily="34" charset="-128"/>
              </a:rPr>
              <a:t>20</a:t>
            </a:r>
            <a:endParaRPr lang="ja-JP" altLang="en-US" sz="1200" b="1">
              <a:ea typeface="MS PGothic" pitchFamily="34" charset="-128"/>
            </a:endParaRPr>
          </a:p>
        </p:txBody>
      </p:sp>
      <p:sp>
        <p:nvSpPr>
          <p:cNvPr id="21524" name="Text Box 18"/>
          <p:cNvSpPr txBox="1">
            <a:spLocks noChangeArrowheads="1"/>
          </p:cNvSpPr>
          <p:nvPr/>
        </p:nvSpPr>
        <p:spPr bwMode="auto">
          <a:xfrm>
            <a:off x="1454151" y="1862138"/>
            <a:ext cx="214313" cy="1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en-US" sz="1200" b="1">
                <a:ea typeface="MS PGothic" pitchFamily="34" charset="-128"/>
              </a:rPr>
              <a:t>60</a:t>
            </a:r>
          </a:p>
        </p:txBody>
      </p:sp>
      <p:sp>
        <p:nvSpPr>
          <p:cNvPr id="21525" name="Text Box 19"/>
          <p:cNvSpPr txBox="1">
            <a:spLocks noChangeArrowheads="1"/>
          </p:cNvSpPr>
          <p:nvPr/>
        </p:nvSpPr>
        <p:spPr bwMode="auto">
          <a:xfrm>
            <a:off x="6838950" y="3935016"/>
            <a:ext cx="1162050" cy="1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FFFFFF"/>
              </a:buClr>
              <a:buSzPct val="90000"/>
              <a:buFont typeface="Monotype Sorts"/>
              <a:buNone/>
            </a:pPr>
            <a:r>
              <a:rPr lang="hu-HU" altLang="ja-JP" sz="1200" b="1"/>
              <a:t>Távolság</a:t>
            </a:r>
            <a:endParaRPr lang="en-US" altLang="ja-JP" sz="1200" b="1">
              <a:ea typeface="MS PGothic" pitchFamily="34" charset="-128"/>
            </a:endParaRPr>
          </a:p>
        </p:txBody>
      </p:sp>
      <p:sp>
        <p:nvSpPr>
          <p:cNvPr id="21526" name="Text Box 20"/>
          <p:cNvSpPr txBox="1">
            <a:spLocks noChangeArrowheads="1"/>
          </p:cNvSpPr>
          <p:nvPr/>
        </p:nvSpPr>
        <p:spPr bwMode="auto">
          <a:xfrm>
            <a:off x="2209801" y="3931444"/>
            <a:ext cx="619125" cy="20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en-US" sz="1200" b="1">
                <a:ea typeface="MS PGothic" pitchFamily="34" charset="-128"/>
              </a:rPr>
              <a:t>1 </a:t>
            </a:r>
            <a:r>
              <a:rPr lang="en-US" altLang="ja-JP" sz="1200" b="1">
                <a:ea typeface="MS PGothic" pitchFamily="34" charset="-128"/>
              </a:rPr>
              <a:t>km</a:t>
            </a:r>
          </a:p>
        </p:txBody>
      </p:sp>
      <p:sp>
        <p:nvSpPr>
          <p:cNvPr id="21527" name="Text Box 21"/>
          <p:cNvSpPr txBox="1">
            <a:spLocks noChangeArrowheads="1"/>
          </p:cNvSpPr>
          <p:nvPr/>
        </p:nvSpPr>
        <p:spPr bwMode="auto">
          <a:xfrm>
            <a:off x="3019425" y="3940969"/>
            <a:ext cx="635000" cy="18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en-US" sz="1200" b="1">
                <a:ea typeface="MS PGothic" pitchFamily="34" charset="-128"/>
              </a:rPr>
              <a:t>2 </a:t>
            </a:r>
            <a:r>
              <a:rPr lang="en-US" altLang="ja-JP" sz="1200" b="1">
                <a:ea typeface="MS PGothic" pitchFamily="34" charset="-128"/>
              </a:rPr>
              <a:t>km</a:t>
            </a:r>
          </a:p>
        </p:txBody>
      </p:sp>
      <p:sp>
        <p:nvSpPr>
          <p:cNvPr id="21528" name="Text Box 22"/>
          <p:cNvSpPr txBox="1">
            <a:spLocks noChangeArrowheads="1"/>
          </p:cNvSpPr>
          <p:nvPr/>
        </p:nvSpPr>
        <p:spPr bwMode="auto">
          <a:xfrm>
            <a:off x="3873500" y="3951685"/>
            <a:ext cx="579438" cy="16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en-US" sz="1200" b="1">
                <a:ea typeface="MS PGothic" pitchFamily="34" charset="-128"/>
              </a:rPr>
              <a:t>3 </a:t>
            </a:r>
            <a:r>
              <a:rPr lang="en-US" altLang="ja-JP" sz="1200" b="1">
                <a:ea typeface="MS PGothic" pitchFamily="34" charset="-128"/>
              </a:rPr>
              <a:t>km</a:t>
            </a:r>
          </a:p>
        </p:txBody>
      </p:sp>
      <p:sp>
        <p:nvSpPr>
          <p:cNvPr id="21529" name="Text Box 23"/>
          <p:cNvSpPr txBox="1">
            <a:spLocks noChangeArrowheads="1"/>
          </p:cNvSpPr>
          <p:nvPr/>
        </p:nvSpPr>
        <p:spPr bwMode="auto">
          <a:xfrm>
            <a:off x="4772025" y="3951685"/>
            <a:ext cx="546100" cy="16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en-US" sz="1200" b="1">
                <a:ea typeface="MS PGothic" pitchFamily="34" charset="-128"/>
              </a:rPr>
              <a:t>4 </a:t>
            </a:r>
            <a:r>
              <a:rPr lang="en-US" altLang="ja-JP" sz="1200" b="1">
                <a:ea typeface="MS PGothic" pitchFamily="34" charset="-128"/>
              </a:rPr>
              <a:t>km</a:t>
            </a:r>
          </a:p>
        </p:txBody>
      </p:sp>
      <p:sp>
        <p:nvSpPr>
          <p:cNvPr id="21530" name="Text Box 24"/>
          <p:cNvSpPr txBox="1">
            <a:spLocks noChangeArrowheads="1"/>
          </p:cNvSpPr>
          <p:nvPr/>
        </p:nvSpPr>
        <p:spPr bwMode="auto">
          <a:xfrm>
            <a:off x="5602289" y="3951685"/>
            <a:ext cx="581025" cy="16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FFFFFF"/>
              </a:buClr>
              <a:buSzPct val="90000"/>
              <a:buFont typeface="Monotype Sorts"/>
              <a:buNone/>
            </a:pPr>
            <a:r>
              <a:rPr lang="ja-JP" altLang="en-US" sz="1200" b="1">
                <a:ea typeface="MS PGothic" pitchFamily="34" charset="-128"/>
              </a:rPr>
              <a:t>5 </a:t>
            </a:r>
            <a:r>
              <a:rPr lang="en-US" altLang="ja-JP" sz="1200" b="1">
                <a:ea typeface="MS PGothic" pitchFamily="34" charset="-128"/>
              </a:rPr>
              <a:t>km</a:t>
            </a:r>
          </a:p>
        </p:txBody>
      </p:sp>
      <p:sp>
        <p:nvSpPr>
          <p:cNvPr id="21531" name="Line 25"/>
          <p:cNvSpPr>
            <a:spLocks noChangeShapeType="1"/>
          </p:cNvSpPr>
          <p:nvPr/>
        </p:nvSpPr>
        <p:spPr bwMode="auto">
          <a:xfrm flipV="1">
            <a:off x="1839914" y="3860007"/>
            <a:ext cx="5775325" cy="23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32" name="Line 26"/>
          <p:cNvSpPr>
            <a:spLocks noChangeShapeType="1"/>
          </p:cNvSpPr>
          <p:nvPr/>
        </p:nvSpPr>
        <p:spPr bwMode="auto">
          <a:xfrm>
            <a:off x="2525714" y="3810001"/>
            <a:ext cx="1587" cy="1643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33" name="Line 27"/>
          <p:cNvSpPr>
            <a:spLocks noChangeShapeType="1"/>
          </p:cNvSpPr>
          <p:nvPr/>
        </p:nvSpPr>
        <p:spPr bwMode="auto">
          <a:xfrm>
            <a:off x="3348039" y="3810001"/>
            <a:ext cx="1587" cy="1643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34" name="Line 28"/>
          <p:cNvSpPr>
            <a:spLocks noChangeShapeType="1"/>
          </p:cNvSpPr>
          <p:nvPr/>
        </p:nvSpPr>
        <p:spPr bwMode="auto">
          <a:xfrm>
            <a:off x="5865814" y="3810001"/>
            <a:ext cx="1587" cy="1643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35" name="Line 29"/>
          <p:cNvSpPr>
            <a:spLocks noChangeShapeType="1"/>
          </p:cNvSpPr>
          <p:nvPr/>
        </p:nvSpPr>
        <p:spPr bwMode="auto">
          <a:xfrm>
            <a:off x="4168775" y="3813572"/>
            <a:ext cx="0" cy="166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36" name="AutoShape 30"/>
          <p:cNvSpPr>
            <a:spLocks noChangeArrowheads="1"/>
          </p:cNvSpPr>
          <p:nvPr/>
        </p:nvSpPr>
        <p:spPr bwMode="auto">
          <a:xfrm>
            <a:off x="1833564" y="2603898"/>
            <a:ext cx="4016375" cy="1235869"/>
          </a:xfrm>
          <a:prstGeom prst="rtTriangle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altLang="hu-HU" sz="10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1537" name="Text Box 31"/>
          <p:cNvSpPr txBox="1">
            <a:spLocks noChangeArrowheads="1"/>
          </p:cNvSpPr>
          <p:nvPr/>
        </p:nvSpPr>
        <p:spPr bwMode="auto">
          <a:xfrm rot="883166">
            <a:off x="1979614" y="3014396"/>
            <a:ext cx="1724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altLang="hu-HU" sz="2800" b="1"/>
              <a:t>ADSL2+</a:t>
            </a:r>
            <a:endParaRPr lang="en-US" altLang="hu-HU" sz="2800" b="1"/>
          </a:p>
        </p:txBody>
      </p:sp>
      <p:sp>
        <p:nvSpPr>
          <p:cNvPr id="21538" name="AutoShape 32"/>
          <p:cNvSpPr>
            <a:spLocks noChangeArrowheads="1"/>
          </p:cNvSpPr>
          <p:nvPr/>
        </p:nvSpPr>
        <p:spPr bwMode="auto">
          <a:xfrm>
            <a:off x="1839914" y="3390901"/>
            <a:ext cx="5653087" cy="469106"/>
          </a:xfrm>
          <a:prstGeom prst="rtTriangle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altLang="hu-HU" sz="2400">
              <a:solidFill>
                <a:schemeClr val="bg1"/>
              </a:solidFill>
            </a:endParaRPr>
          </a:p>
        </p:txBody>
      </p:sp>
      <p:sp>
        <p:nvSpPr>
          <p:cNvPr id="21539" name="Text Box 33"/>
          <p:cNvSpPr txBox="1">
            <a:spLocks noChangeArrowheads="1"/>
          </p:cNvSpPr>
          <p:nvPr/>
        </p:nvSpPr>
        <p:spPr bwMode="auto">
          <a:xfrm>
            <a:off x="2006600" y="3545681"/>
            <a:ext cx="15748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defTabSz="3698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698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698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69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FFFFFF"/>
              </a:buClr>
              <a:buSzPct val="90000"/>
              <a:buFont typeface="Monotype Sorts"/>
              <a:buNone/>
            </a:pPr>
            <a:r>
              <a:rPr lang="fr-FR" altLang="ja-JP" sz="2800" b="1">
                <a:solidFill>
                  <a:schemeClr val="bg1"/>
                </a:solidFill>
                <a:ea typeface="MS PGothic" pitchFamily="34" charset="-128"/>
              </a:rPr>
              <a:t>SHDSL</a:t>
            </a:r>
            <a:endParaRPr lang="en-US" altLang="ja-JP" sz="2800" b="1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21540" name="Line 34"/>
          <p:cNvSpPr>
            <a:spLocks noChangeShapeType="1"/>
          </p:cNvSpPr>
          <p:nvPr/>
        </p:nvSpPr>
        <p:spPr bwMode="auto">
          <a:xfrm>
            <a:off x="1828800" y="1288256"/>
            <a:ext cx="6350" cy="258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41" name="Text Box 35"/>
          <p:cNvSpPr txBox="1">
            <a:spLocks noChangeArrowheads="1"/>
          </p:cNvSpPr>
          <p:nvPr/>
        </p:nvSpPr>
        <p:spPr bwMode="auto">
          <a:xfrm>
            <a:off x="4095750" y="2640806"/>
            <a:ext cx="4057650" cy="646331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800" dirty="0">
                <a:solidFill>
                  <a:schemeClr val="bg1"/>
                </a:solidFill>
              </a:rPr>
              <a:t>Túl kicsi sávszél </a:t>
            </a:r>
            <a:r>
              <a:rPr lang="en-US" altLang="hu-HU" sz="1800" dirty="0">
                <a:solidFill>
                  <a:schemeClr val="bg1"/>
                </a:solidFill>
              </a:rPr>
              <a:t>Triple–Play </a:t>
            </a:r>
            <a:r>
              <a:rPr lang="hu-HU" altLang="hu-HU" sz="1800" dirty="0">
                <a:solidFill>
                  <a:schemeClr val="bg1"/>
                </a:solidFill>
              </a:rPr>
              <a:t>alkalmazásokhoz</a:t>
            </a:r>
            <a:endParaRPr lang="en-US" altLang="hu-HU" sz="1800" dirty="0">
              <a:solidFill>
                <a:schemeClr val="bg1"/>
              </a:solidFill>
            </a:endParaRPr>
          </a:p>
        </p:txBody>
      </p:sp>
      <p:cxnSp>
        <p:nvCxnSpPr>
          <p:cNvPr id="21542" name="AutoShape 36"/>
          <p:cNvCxnSpPr>
            <a:cxnSpLocks noChangeShapeType="1"/>
            <a:stCxn id="21539" idx="3"/>
            <a:endCxn id="21541" idx="1"/>
          </p:cNvCxnSpPr>
          <p:nvPr/>
        </p:nvCxnSpPr>
        <p:spPr bwMode="auto">
          <a:xfrm flipV="1">
            <a:off x="3581400" y="2963972"/>
            <a:ext cx="514350" cy="693628"/>
          </a:xfrm>
          <a:prstGeom prst="straightConnector1">
            <a:avLst/>
          </a:prstGeom>
          <a:noFill/>
          <a:ln w="2857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43" name="Text Box 37"/>
          <p:cNvSpPr txBox="1">
            <a:spLocks noChangeArrowheads="1"/>
          </p:cNvSpPr>
          <p:nvPr/>
        </p:nvSpPr>
        <p:spPr bwMode="auto">
          <a:xfrm>
            <a:off x="4095750" y="1979090"/>
            <a:ext cx="4057650" cy="646331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800" dirty="0"/>
              <a:t>Túl kicsi sávszél több (3) </a:t>
            </a:r>
            <a:r>
              <a:rPr lang="en-US" altLang="hu-HU" sz="1800" dirty="0"/>
              <a:t>HDTV c</a:t>
            </a:r>
            <a:r>
              <a:rPr lang="hu-HU" altLang="hu-HU" sz="1800" dirty="0" err="1"/>
              <a:t>satornához</a:t>
            </a:r>
            <a:endParaRPr lang="en-US" altLang="hu-HU" sz="1800" dirty="0"/>
          </a:p>
        </p:txBody>
      </p:sp>
      <p:cxnSp>
        <p:nvCxnSpPr>
          <p:cNvPr id="21544" name="AutoShape 38"/>
          <p:cNvCxnSpPr>
            <a:cxnSpLocks noChangeShapeType="1"/>
            <a:stCxn id="21537" idx="0"/>
            <a:endCxn id="21543" idx="1"/>
          </p:cNvCxnSpPr>
          <p:nvPr/>
        </p:nvCxnSpPr>
        <p:spPr bwMode="auto">
          <a:xfrm flipV="1">
            <a:off x="2908098" y="2302256"/>
            <a:ext cx="1187652" cy="720726"/>
          </a:xfrm>
          <a:prstGeom prst="straightConnector1">
            <a:avLst/>
          </a:prstGeom>
          <a:noFill/>
          <a:ln w="2857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45" name="Text Box 39"/>
          <p:cNvSpPr txBox="1">
            <a:spLocks noChangeArrowheads="1"/>
          </p:cNvSpPr>
          <p:nvPr/>
        </p:nvSpPr>
        <p:spPr bwMode="auto">
          <a:xfrm>
            <a:off x="4095750" y="1301353"/>
            <a:ext cx="4057650" cy="646331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800" dirty="0">
                <a:solidFill>
                  <a:schemeClr val="bg1"/>
                </a:solidFill>
              </a:rPr>
              <a:t>Kifejezetten rövid hurkos alkalmazásokra</a:t>
            </a:r>
          </a:p>
        </p:txBody>
      </p:sp>
      <p:cxnSp>
        <p:nvCxnSpPr>
          <p:cNvPr id="21546" name="AutoShape 40"/>
          <p:cNvCxnSpPr>
            <a:cxnSpLocks noChangeShapeType="1"/>
            <a:stCxn id="21522" idx="0"/>
            <a:endCxn id="21545" idx="1"/>
          </p:cNvCxnSpPr>
          <p:nvPr/>
        </p:nvCxnSpPr>
        <p:spPr bwMode="auto">
          <a:xfrm flipV="1">
            <a:off x="2282658" y="1624519"/>
            <a:ext cx="1813092" cy="645888"/>
          </a:xfrm>
          <a:prstGeom prst="straightConnector1">
            <a:avLst/>
          </a:prstGeom>
          <a:noFill/>
          <a:ln w="2857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47" name="AutoShape 41"/>
          <p:cNvSpPr>
            <a:spLocks noChangeArrowheads="1"/>
          </p:cNvSpPr>
          <p:nvPr/>
        </p:nvSpPr>
        <p:spPr bwMode="auto">
          <a:xfrm>
            <a:off x="1411289" y="4055151"/>
            <a:ext cx="245474" cy="733663"/>
          </a:xfrm>
          <a:prstGeom prst="rightArrow">
            <a:avLst>
              <a:gd name="adj1" fmla="val 50000"/>
              <a:gd name="adj2" fmla="val 50191"/>
            </a:avLst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673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/>
              <a:t>Hozzáférési hálózatok</a:t>
            </a:r>
            <a:endParaRPr lang="en-US" altLang="hu-HU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0" y="1217426"/>
            <a:ext cx="7696190" cy="2938500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sz="1800" dirty="0" smtClean="0"/>
              <a:t>(Vezetékes) hálózatok kiépítése nagyon drága lehet</a:t>
            </a:r>
          </a:p>
          <a:p>
            <a:pPr lvl="1" eaLnBrk="1" hangingPunct="1"/>
            <a:r>
              <a:rPr lang="hu-HU" altLang="hu-HU" sz="1600" dirty="0" smtClean="0"/>
              <a:t>Nem a vezeték a drága, hanem a munkálatok</a:t>
            </a:r>
          </a:p>
          <a:p>
            <a:pPr lvl="2" eaLnBrk="1" hangingPunct="1"/>
            <a:r>
              <a:rPr lang="hu-HU" altLang="hu-HU" sz="1400" dirty="0" smtClean="0"/>
              <a:t>Ásás, épületeken belüli munkák</a:t>
            </a:r>
            <a:endParaRPr lang="hu-HU" altLang="hu-HU" sz="1600" dirty="0" smtClean="0"/>
          </a:p>
          <a:p>
            <a:pPr eaLnBrk="1" hangingPunct="1"/>
            <a:r>
              <a:rPr lang="hu-HU" altLang="hu-HU" sz="1800" dirty="0" smtClean="0"/>
              <a:t>Megoldás: </a:t>
            </a:r>
            <a:r>
              <a:rPr lang="hu-HU" altLang="hu-HU" sz="1800" dirty="0" smtClean="0">
                <a:solidFill>
                  <a:srgbClr val="FF7F00"/>
                </a:solidFill>
              </a:rPr>
              <a:t>igénybe kell venni a már meglévő hálózatokat</a:t>
            </a:r>
          </a:p>
          <a:p>
            <a:pPr lvl="1" eaLnBrk="1" hangingPunct="1"/>
            <a:r>
              <a:rPr lang="hu-HU" altLang="hu-HU" sz="1600" dirty="0" smtClean="0"/>
              <a:t>Nyilvános kapcsolt telefonhálózat</a:t>
            </a:r>
          </a:p>
          <a:p>
            <a:pPr lvl="2" eaLnBrk="1" hangingPunct="1"/>
            <a:r>
              <a:rPr lang="hu-HU" altLang="hu-HU" sz="1400" dirty="0" smtClean="0"/>
              <a:t>Public </a:t>
            </a:r>
            <a:r>
              <a:rPr lang="hu-HU" altLang="hu-HU" sz="1400" dirty="0" err="1" smtClean="0"/>
              <a:t>Switched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Telephone</a:t>
            </a:r>
            <a:r>
              <a:rPr lang="hu-HU" altLang="hu-HU" sz="1400" dirty="0" smtClean="0"/>
              <a:t> Network (PSTN)</a:t>
            </a:r>
          </a:p>
          <a:p>
            <a:pPr lvl="1" eaLnBrk="1" hangingPunct="1"/>
            <a:r>
              <a:rPr lang="hu-HU" altLang="hu-HU" sz="1600" dirty="0" smtClean="0"/>
              <a:t>Kábel TV hálózatok</a:t>
            </a:r>
          </a:p>
          <a:p>
            <a:pPr lvl="1" eaLnBrk="1" hangingPunct="1"/>
            <a:r>
              <a:rPr lang="hu-HU" altLang="hu-HU" sz="1600" dirty="0" smtClean="0"/>
              <a:t>Elektromos hálózat</a:t>
            </a:r>
          </a:p>
          <a:p>
            <a:pPr lvl="1" eaLnBrk="1" hangingPunct="1"/>
            <a:r>
              <a:rPr lang="hu-HU" altLang="hu-HU" sz="1600" dirty="0" smtClean="0"/>
              <a:t>Gázvezeték hálózat (?)</a:t>
            </a:r>
          </a:p>
          <a:p>
            <a:pPr lvl="2" eaLnBrk="1" hangingPunct="1"/>
            <a:r>
              <a:rPr lang="hu-HU" altLang="hu-HU" sz="1400" dirty="0" smtClean="0"/>
              <a:t>Ultra </a:t>
            </a:r>
            <a:r>
              <a:rPr lang="hu-HU" altLang="hu-HU" sz="1400" dirty="0" err="1" smtClean="0"/>
              <a:t>Wideband</a:t>
            </a:r>
            <a:r>
              <a:rPr lang="hu-HU" altLang="hu-HU" sz="1400" dirty="0" smtClean="0"/>
              <a:t> rádiós kommunikáció</a:t>
            </a:r>
          </a:p>
          <a:p>
            <a:pPr lvl="1" eaLnBrk="1" hangingPunct="1"/>
            <a:r>
              <a:rPr lang="hu-HU" altLang="hu-HU" sz="1600" dirty="0" smtClean="0"/>
              <a:t>Szennyvízcsatorna hálózat (?)</a:t>
            </a:r>
          </a:p>
          <a:p>
            <a:pPr lvl="2" eaLnBrk="1" hangingPunct="1"/>
            <a:r>
              <a:rPr lang="hu-HU" altLang="hu-HU" sz="1400" dirty="0" smtClean="0"/>
              <a:t>Optikai kábelek</a:t>
            </a:r>
          </a:p>
          <a:p>
            <a:pPr eaLnBrk="1" hangingPunct="1"/>
            <a:r>
              <a:rPr lang="hu-HU" altLang="hu-HU" sz="1800" dirty="0" smtClean="0"/>
              <a:t>De bizonyos esetekben lehet azért újat is építeni…</a:t>
            </a:r>
            <a:endParaRPr lang="en-US" altLang="hu-HU" sz="1800" dirty="0" smtClean="0"/>
          </a:p>
        </p:txBody>
      </p:sp>
      <p:sp>
        <p:nvSpPr>
          <p:cNvPr id="8195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1E83C5B-E414-4A52-A7D7-CA7A6D067CB2}" type="slidenum">
              <a:rPr lang="hu-HU" altLang="hu-HU" smtClean="0">
                <a:solidFill>
                  <a:schemeClr val="bg1"/>
                </a:solidFill>
              </a:rPr>
              <a:pPr/>
              <a:t>3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8194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8198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7" name="Shape 647"/>
          <p:cNvGrpSpPr/>
          <p:nvPr/>
        </p:nvGrpSpPr>
        <p:grpSpPr>
          <a:xfrm>
            <a:off x="8142583" y="595282"/>
            <a:ext cx="431172" cy="413599"/>
            <a:chOff x="5241175" y="4959100"/>
            <a:chExt cx="539775" cy="517775"/>
          </a:xfrm>
          <a:solidFill>
            <a:srgbClr val="FF7F00"/>
          </a:solidFill>
        </p:grpSpPr>
        <p:sp>
          <p:nvSpPr>
            <p:cNvPr id="8" name="Shape 6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64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50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51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5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65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422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VDSL2</a:t>
            </a:r>
            <a:endParaRPr lang="en-US" altLang="hu-HU" smtClean="0"/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1" y="1349140"/>
            <a:ext cx="7085700" cy="331084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hu-HU" altLang="hu-HU" dirty="0" smtClean="0"/>
              <a:t>ITU-T G.993.2</a:t>
            </a:r>
            <a:r>
              <a:rPr lang="en-US" altLang="hu-HU" dirty="0" smtClean="0"/>
              <a:t> </a:t>
            </a:r>
            <a:r>
              <a:rPr lang="hu-HU" altLang="hu-HU" dirty="0" smtClean="0"/>
              <a:t>(2006)</a:t>
            </a:r>
          </a:p>
          <a:p>
            <a:pPr lvl="1">
              <a:lnSpc>
                <a:spcPct val="120000"/>
              </a:lnSpc>
            </a:pPr>
            <a:r>
              <a:rPr lang="hu-HU" altLang="hu-HU" sz="2200" dirty="0" smtClean="0"/>
              <a:t>100 </a:t>
            </a:r>
            <a:r>
              <a:rPr lang="hu-HU" altLang="hu-HU" sz="2200" dirty="0" err="1" smtClean="0"/>
              <a:t>Mbit</a:t>
            </a:r>
            <a:r>
              <a:rPr lang="hu-HU" altLang="hu-HU" sz="2200" dirty="0" smtClean="0"/>
              <a:t>/s </a:t>
            </a:r>
            <a:r>
              <a:rPr lang="hu-HU" altLang="hu-HU" sz="2200" dirty="0" err="1" smtClean="0"/>
              <a:t>downstream</a:t>
            </a:r>
            <a:r>
              <a:rPr lang="hu-HU" altLang="hu-HU" sz="2200" dirty="0" smtClean="0"/>
              <a:t> és </a:t>
            </a:r>
            <a:r>
              <a:rPr lang="hu-HU" altLang="hu-HU" sz="2200" dirty="0" err="1" smtClean="0"/>
              <a:t>upstream</a:t>
            </a:r>
            <a:endParaRPr lang="hu-HU" altLang="hu-HU" sz="2200" dirty="0" smtClean="0"/>
          </a:p>
          <a:p>
            <a:pPr lvl="1">
              <a:lnSpc>
                <a:spcPct val="120000"/>
              </a:lnSpc>
            </a:pPr>
            <a:r>
              <a:rPr lang="hu-HU" altLang="hu-HU" sz="2200" dirty="0" smtClean="0"/>
              <a:t>30 MHz-es frekvenciatartomány</a:t>
            </a:r>
          </a:p>
          <a:p>
            <a:pPr lvl="1">
              <a:lnSpc>
                <a:spcPct val="120000"/>
              </a:lnSpc>
            </a:pPr>
            <a:r>
              <a:rPr lang="hu-HU" altLang="hu-HU" sz="2200" dirty="0" smtClean="0"/>
              <a:t>3 km-es hatótávolság</a:t>
            </a:r>
          </a:p>
          <a:p>
            <a:pPr lvl="2">
              <a:lnSpc>
                <a:spcPct val="120000"/>
              </a:lnSpc>
            </a:pPr>
            <a:r>
              <a:rPr lang="hu-HU" altLang="hu-HU" dirty="0" smtClean="0"/>
              <a:t>A nagy sebesség és a nagy hatótávolság egyszerre nem teljesíthető</a:t>
            </a:r>
          </a:p>
          <a:p>
            <a:pPr>
              <a:lnSpc>
                <a:spcPct val="120000"/>
              </a:lnSpc>
            </a:pPr>
            <a:r>
              <a:rPr lang="hu-HU" altLang="hu-HU" dirty="0" smtClean="0"/>
              <a:t>8 meghatározott profil, különböző szolgáltatási szinteknek</a:t>
            </a:r>
          </a:p>
          <a:p>
            <a:pPr lvl="1">
              <a:lnSpc>
                <a:spcPct val="120000"/>
              </a:lnSpc>
            </a:pPr>
            <a:r>
              <a:rPr lang="hu-HU" altLang="hu-HU" sz="2200" dirty="0" smtClean="0"/>
              <a:t>Más és más sávszélesség igény régiónként</a:t>
            </a:r>
          </a:p>
          <a:p>
            <a:pPr>
              <a:lnSpc>
                <a:spcPct val="120000"/>
              </a:lnSpc>
            </a:pPr>
            <a:r>
              <a:rPr lang="hu-HU" altLang="hu-HU" dirty="0" smtClean="0"/>
              <a:t>ADSL kompatibilis (a VDSL nem az)</a:t>
            </a:r>
          </a:p>
          <a:p>
            <a:pPr lvl="1">
              <a:lnSpc>
                <a:spcPct val="120000"/>
              </a:lnSpc>
            </a:pPr>
            <a:r>
              <a:rPr lang="hu-HU" altLang="hu-HU" sz="2200" dirty="0" smtClean="0"/>
              <a:t>Könnyen telepíthető, vonzó technológia a szolgáltatók részére</a:t>
            </a:r>
          </a:p>
        </p:txBody>
      </p:sp>
      <p:sp>
        <p:nvSpPr>
          <p:cNvPr id="22531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AFDD38C-859C-4CDA-86CF-BC15514D7DE9}" type="slidenum">
              <a:rPr lang="hu-HU" altLang="hu-HU" smtClean="0"/>
              <a:pPr/>
              <a:t>30</a:t>
            </a:fld>
            <a:endParaRPr lang="en-US" altLang="hu-HU" smtClean="0"/>
          </a:p>
        </p:txBody>
      </p:sp>
      <p:sp>
        <p:nvSpPr>
          <p:cNvPr id="22530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22534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10903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65188"/>
            <a:r>
              <a:rPr lang="en-US" altLang="hu-HU" smtClean="0"/>
              <a:t>ADSL </a:t>
            </a:r>
            <a:r>
              <a:rPr lang="hu-HU" altLang="hu-HU" smtClean="0"/>
              <a:t>k</a:t>
            </a:r>
            <a:r>
              <a:rPr lang="en-US" altLang="hu-HU" smtClean="0"/>
              <a:t>ompatibilit</a:t>
            </a:r>
            <a:r>
              <a:rPr lang="hu-HU" altLang="hu-HU" smtClean="0"/>
              <a:t>ás</a:t>
            </a:r>
            <a:r>
              <a:rPr lang="en-US" altLang="hu-HU" smtClean="0"/>
              <a:t>  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3555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42AF57B-8DEB-40C6-AE8F-EE03488B352A}" type="slidenum">
              <a:rPr lang="hu-HU" altLang="hu-HU" smtClean="0"/>
              <a:pPr/>
              <a:t>31</a:t>
            </a:fld>
            <a:endParaRPr lang="en-US" altLang="hu-HU" smtClean="0"/>
          </a:p>
        </p:txBody>
      </p:sp>
      <p:sp>
        <p:nvSpPr>
          <p:cNvPr id="23554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23607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1219200" y="3433763"/>
            <a:ext cx="7620000" cy="1064419"/>
          </a:xfrm>
          <a:prstGeom prst="rect">
            <a:avLst/>
          </a:prstGeom>
          <a:gradFill rotWithShape="0">
            <a:gsLst>
              <a:gs pos="0">
                <a:srgbClr val="BDCBE4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77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SzPct val="80000"/>
              <a:buFont typeface="Wingdings" pitchFamily="2" charset="2"/>
              <a:buNone/>
            </a:pPr>
            <a:endParaRPr lang="hu-HU" altLang="hu-HU" sz="2400">
              <a:latin typeface="Times New Roman" pitchFamily="18" charset="0"/>
            </a:endParaRPr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1219200" y="2319338"/>
            <a:ext cx="7620000" cy="1064419"/>
          </a:xfrm>
          <a:prstGeom prst="rect">
            <a:avLst/>
          </a:prstGeom>
          <a:gradFill rotWithShape="0">
            <a:gsLst>
              <a:gs pos="0">
                <a:srgbClr val="BDCBE4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77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SzPct val="80000"/>
              <a:buFont typeface="Wingdings" pitchFamily="2" charset="2"/>
              <a:buNone/>
            </a:pPr>
            <a:endParaRPr lang="hu-HU" altLang="hu-HU" sz="2400">
              <a:latin typeface="Times New Roman" pitchFamily="18" charset="0"/>
            </a:endParaRP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1219200" y="1200150"/>
            <a:ext cx="7620000" cy="1064419"/>
          </a:xfrm>
          <a:prstGeom prst="rect">
            <a:avLst/>
          </a:prstGeom>
          <a:gradFill rotWithShape="0">
            <a:gsLst>
              <a:gs pos="0">
                <a:srgbClr val="BDCBE4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778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SzPct val="80000"/>
              <a:buFont typeface="Wingdings" pitchFamily="2" charset="2"/>
              <a:buNone/>
            </a:pPr>
            <a:endParaRPr lang="hu-HU" altLang="hu-HU" sz="2400">
              <a:latin typeface="Times New Roman" pitchFamily="18" charset="0"/>
            </a:endParaRPr>
          </a:p>
        </p:txBody>
      </p:sp>
      <p:sp>
        <p:nvSpPr>
          <p:cNvPr id="23559" name="Line 5"/>
          <p:cNvSpPr>
            <a:spLocks noChangeShapeType="1"/>
          </p:cNvSpPr>
          <p:nvPr/>
        </p:nvSpPr>
        <p:spPr bwMode="auto">
          <a:xfrm>
            <a:off x="2195513" y="1802606"/>
            <a:ext cx="3340100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23561" name="Rectangle 7"/>
          <p:cNvSpPr>
            <a:spLocks noChangeArrowheads="1"/>
          </p:cNvSpPr>
          <p:nvPr/>
        </p:nvSpPr>
        <p:spPr bwMode="auto">
          <a:xfrm>
            <a:off x="4981576" y="1473875"/>
            <a:ext cx="1793875" cy="369332"/>
          </a:xfrm>
          <a:prstGeom prst="rect">
            <a:avLst/>
          </a:prstGeom>
          <a:noFill/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1350963" y="1353622"/>
            <a:ext cx="615950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1319213" y="1363266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23564" name="Text Box 10"/>
          <p:cNvSpPr txBox="1">
            <a:spLocks noChangeArrowheads="1"/>
          </p:cNvSpPr>
          <p:nvPr/>
        </p:nvSpPr>
        <p:spPr bwMode="auto">
          <a:xfrm>
            <a:off x="5116514" y="1277541"/>
            <a:ext cx="803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400"/>
              <a:t>DSLAM</a:t>
            </a:r>
          </a:p>
        </p:txBody>
      </p:sp>
      <p:sp>
        <p:nvSpPr>
          <p:cNvPr id="23565" name="Line 11"/>
          <p:cNvSpPr>
            <a:spLocks noChangeShapeType="1"/>
          </p:cNvSpPr>
          <p:nvPr/>
        </p:nvSpPr>
        <p:spPr bwMode="auto">
          <a:xfrm>
            <a:off x="1968500" y="1540669"/>
            <a:ext cx="3341688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118796" name="Rectangle 12"/>
          <p:cNvSpPr>
            <a:spLocks noChangeArrowheads="1"/>
          </p:cNvSpPr>
          <p:nvPr/>
        </p:nvSpPr>
        <p:spPr bwMode="auto">
          <a:xfrm>
            <a:off x="2103438" y="1622703"/>
            <a:ext cx="615950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67" name="Text Box 13"/>
          <p:cNvSpPr txBox="1">
            <a:spLocks noChangeArrowheads="1"/>
          </p:cNvSpPr>
          <p:nvPr/>
        </p:nvSpPr>
        <p:spPr bwMode="auto">
          <a:xfrm>
            <a:off x="2071688" y="1632347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3357563" y="1706047"/>
            <a:ext cx="615950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69" name="Text Box 15"/>
          <p:cNvSpPr txBox="1">
            <a:spLocks noChangeArrowheads="1"/>
          </p:cNvSpPr>
          <p:nvPr/>
        </p:nvSpPr>
        <p:spPr bwMode="auto">
          <a:xfrm>
            <a:off x="3325813" y="1715691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23570" name="Line 16"/>
          <p:cNvSpPr>
            <a:spLocks noChangeShapeType="1"/>
          </p:cNvSpPr>
          <p:nvPr/>
        </p:nvSpPr>
        <p:spPr bwMode="auto">
          <a:xfrm>
            <a:off x="3990976" y="1890713"/>
            <a:ext cx="1319213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23571" name="Text Box 17"/>
          <p:cNvSpPr txBox="1">
            <a:spLocks noChangeArrowheads="1"/>
          </p:cNvSpPr>
          <p:nvPr/>
        </p:nvSpPr>
        <p:spPr bwMode="auto">
          <a:xfrm>
            <a:off x="6786563" y="1227534"/>
            <a:ext cx="13756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/>
              <a:t>1. fázis</a:t>
            </a:r>
            <a:r>
              <a:rPr lang="en-US" altLang="hu-HU" sz="1400" b="1"/>
              <a:t>:</a:t>
            </a:r>
          </a:p>
          <a:p>
            <a:r>
              <a:rPr lang="hu-HU" altLang="hu-HU" sz="1400"/>
              <a:t>Nagy, létező</a:t>
            </a:r>
            <a:endParaRPr lang="en-US" altLang="hu-HU" sz="1400"/>
          </a:p>
          <a:p>
            <a:r>
              <a:rPr lang="en-US" altLang="hu-HU" sz="1400"/>
              <a:t>ADSL/2+</a:t>
            </a:r>
            <a:r>
              <a:rPr lang="hu-HU" altLang="hu-HU" sz="1400"/>
              <a:t> bázis</a:t>
            </a:r>
            <a:endParaRPr lang="en-US" altLang="hu-HU" sz="1400"/>
          </a:p>
        </p:txBody>
      </p:sp>
      <p:sp>
        <p:nvSpPr>
          <p:cNvPr id="23572" name="Line 18"/>
          <p:cNvSpPr>
            <a:spLocks noChangeShapeType="1"/>
          </p:cNvSpPr>
          <p:nvPr/>
        </p:nvSpPr>
        <p:spPr bwMode="auto">
          <a:xfrm>
            <a:off x="2200275" y="2914650"/>
            <a:ext cx="3341688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23573" name="Rectangle 19"/>
          <p:cNvSpPr>
            <a:spLocks noChangeArrowheads="1"/>
          </p:cNvSpPr>
          <p:nvPr/>
        </p:nvSpPr>
        <p:spPr bwMode="auto">
          <a:xfrm>
            <a:off x="4987926" y="2585918"/>
            <a:ext cx="1793875" cy="369332"/>
          </a:xfrm>
          <a:prstGeom prst="rect">
            <a:avLst/>
          </a:prstGeom>
          <a:noFill/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1357313" y="2465666"/>
            <a:ext cx="614362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75" name="Text Box 21"/>
          <p:cNvSpPr txBox="1">
            <a:spLocks noChangeArrowheads="1"/>
          </p:cNvSpPr>
          <p:nvPr/>
        </p:nvSpPr>
        <p:spPr bwMode="auto">
          <a:xfrm>
            <a:off x="1336676" y="2475310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23576" name="Text Box 22"/>
          <p:cNvSpPr txBox="1">
            <a:spLocks noChangeArrowheads="1"/>
          </p:cNvSpPr>
          <p:nvPr/>
        </p:nvSpPr>
        <p:spPr bwMode="auto">
          <a:xfrm>
            <a:off x="5122864" y="2389585"/>
            <a:ext cx="803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400"/>
              <a:t>DSLAM</a:t>
            </a:r>
          </a:p>
        </p:txBody>
      </p:sp>
      <p:sp>
        <p:nvSpPr>
          <p:cNvPr id="23577" name="Line 23"/>
          <p:cNvSpPr>
            <a:spLocks noChangeShapeType="1"/>
          </p:cNvSpPr>
          <p:nvPr/>
        </p:nvSpPr>
        <p:spPr bwMode="auto">
          <a:xfrm>
            <a:off x="1974850" y="2652713"/>
            <a:ext cx="3341688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118808" name="Rectangle 24"/>
          <p:cNvSpPr>
            <a:spLocks noChangeArrowheads="1"/>
          </p:cNvSpPr>
          <p:nvPr/>
        </p:nvSpPr>
        <p:spPr bwMode="auto">
          <a:xfrm>
            <a:off x="2109788" y="2734747"/>
            <a:ext cx="615950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79" name="Text Box 25"/>
          <p:cNvSpPr txBox="1">
            <a:spLocks noChangeArrowheads="1"/>
          </p:cNvSpPr>
          <p:nvPr/>
        </p:nvSpPr>
        <p:spPr bwMode="auto">
          <a:xfrm>
            <a:off x="2089151" y="2744391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3363913" y="2818091"/>
            <a:ext cx="615950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81" name="Text Box 27"/>
          <p:cNvSpPr txBox="1">
            <a:spLocks noChangeArrowheads="1"/>
          </p:cNvSpPr>
          <p:nvPr/>
        </p:nvSpPr>
        <p:spPr bwMode="auto">
          <a:xfrm>
            <a:off x="3343276" y="2827735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23582" name="Line 28"/>
          <p:cNvSpPr>
            <a:spLocks noChangeShapeType="1"/>
          </p:cNvSpPr>
          <p:nvPr/>
        </p:nvSpPr>
        <p:spPr bwMode="auto">
          <a:xfrm>
            <a:off x="3997326" y="3002756"/>
            <a:ext cx="1319213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23583" name="Text Box 29"/>
          <p:cNvSpPr txBox="1">
            <a:spLocks noChangeArrowheads="1"/>
          </p:cNvSpPr>
          <p:nvPr/>
        </p:nvSpPr>
        <p:spPr bwMode="auto">
          <a:xfrm>
            <a:off x="6792914" y="2339578"/>
            <a:ext cx="212248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/>
              <a:t>2. fázis</a:t>
            </a:r>
            <a:r>
              <a:rPr lang="en-US" altLang="hu-HU" sz="1400" b="1"/>
              <a:t>:</a:t>
            </a:r>
          </a:p>
          <a:p>
            <a:r>
              <a:rPr lang="en-US" altLang="hu-HU" sz="1400"/>
              <a:t>DSLAM upgrade</a:t>
            </a:r>
          </a:p>
          <a:p>
            <a:r>
              <a:rPr lang="en-US" altLang="hu-HU" sz="1400"/>
              <a:t>CPE</a:t>
            </a:r>
            <a:r>
              <a:rPr lang="hu-HU" altLang="hu-HU" sz="1400"/>
              <a:t>-k</a:t>
            </a:r>
            <a:r>
              <a:rPr lang="en-US" altLang="hu-HU" sz="1400"/>
              <a:t> </a:t>
            </a:r>
            <a:r>
              <a:rPr lang="hu-HU" altLang="hu-HU" sz="1400"/>
              <a:t>változatlanok</a:t>
            </a:r>
          </a:p>
          <a:p>
            <a:r>
              <a:rPr lang="hu-HU" altLang="hu-HU" sz="1000"/>
              <a:t>(Costumer Premises Equipment)</a:t>
            </a:r>
            <a:endParaRPr lang="en-US" altLang="hu-HU" sz="1000"/>
          </a:p>
        </p:txBody>
      </p:sp>
      <p:sp>
        <p:nvSpPr>
          <p:cNvPr id="23584" name="Line 30"/>
          <p:cNvSpPr>
            <a:spLocks noChangeShapeType="1"/>
          </p:cNvSpPr>
          <p:nvPr/>
        </p:nvSpPr>
        <p:spPr bwMode="auto">
          <a:xfrm>
            <a:off x="2144714" y="3940969"/>
            <a:ext cx="3341687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23585" name="Rectangle 31"/>
          <p:cNvSpPr>
            <a:spLocks noChangeArrowheads="1"/>
          </p:cNvSpPr>
          <p:nvPr/>
        </p:nvSpPr>
        <p:spPr bwMode="auto">
          <a:xfrm>
            <a:off x="4949826" y="3697962"/>
            <a:ext cx="1793875" cy="369332"/>
          </a:xfrm>
          <a:prstGeom prst="rect">
            <a:avLst/>
          </a:prstGeom>
          <a:noFill/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18816" name="Rectangle 32"/>
          <p:cNvSpPr>
            <a:spLocks noChangeArrowheads="1"/>
          </p:cNvSpPr>
          <p:nvPr/>
        </p:nvSpPr>
        <p:spPr bwMode="auto">
          <a:xfrm>
            <a:off x="1319213" y="3577710"/>
            <a:ext cx="614362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87" name="Text Box 33"/>
          <p:cNvSpPr txBox="1">
            <a:spLocks noChangeArrowheads="1"/>
          </p:cNvSpPr>
          <p:nvPr/>
        </p:nvSpPr>
        <p:spPr bwMode="auto">
          <a:xfrm>
            <a:off x="1298576" y="3587354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23588" name="Text Box 34"/>
          <p:cNvSpPr txBox="1">
            <a:spLocks noChangeArrowheads="1"/>
          </p:cNvSpPr>
          <p:nvPr/>
        </p:nvSpPr>
        <p:spPr bwMode="auto">
          <a:xfrm>
            <a:off x="5084764" y="3501629"/>
            <a:ext cx="803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400"/>
              <a:t>DSLAM</a:t>
            </a:r>
          </a:p>
        </p:txBody>
      </p:sp>
      <p:sp>
        <p:nvSpPr>
          <p:cNvPr id="23589" name="Line 35"/>
          <p:cNvSpPr>
            <a:spLocks noChangeShapeType="1"/>
          </p:cNvSpPr>
          <p:nvPr/>
        </p:nvSpPr>
        <p:spPr bwMode="auto">
          <a:xfrm>
            <a:off x="1936750" y="3764756"/>
            <a:ext cx="3341688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118820" name="Rectangle 36"/>
          <p:cNvSpPr>
            <a:spLocks noChangeArrowheads="1"/>
          </p:cNvSpPr>
          <p:nvPr/>
        </p:nvSpPr>
        <p:spPr bwMode="auto">
          <a:xfrm>
            <a:off x="2071688" y="3768210"/>
            <a:ext cx="615950" cy="36933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91" name="Text Box 37"/>
          <p:cNvSpPr txBox="1">
            <a:spLocks noChangeArrowheads="1"/>
          </p:cNvSpPr>
          <p:nvPr/>
        </p:nvSpPr>
        <p:spPr bwMode="auto">
          <a:xfrm>
            <a:off x="2074863" y="3777854"/>
            <a:ext cx="6960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VDSL2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118822" name="Rectangle 38"/>
          <p:cNvSpPr>
            <a:spLocks noChangeArrowheads="1"/>
          </p:cNvSpPr>
          <p:nvPr/>
        </p:nvSpPr>
        <p:spPr bwMode="auto">
          <a:xfrm>
            <a:off x="3325813" y="3851553"/>
            <a:ext cx="615950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93" name="Text Box 39"/>
          <p:cNvSpPr txBox="1">
            <a:spLocks noChangeArrowheads="1"/>
          </p:cNvSpPr>
          <p:nvPr/>
        </p:nvSpPr>
        <p:spPr bwMode="auto">
          <a:xfrm>
            <a:off x="3305176" y="3861197"/>
            <a:ext cx="7601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ADSL2+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23594" name="Line 40"/>
          <p:cNvSpPr>
            <a:spLocks noChangeShapeType="1"/>
          </p:cNvSpPr>
          <p:nvPr/>
        </p:nvSpPr>
        <p:spPr bwMode="auto">
          <a:xfrm>
            <a:off x="3932238" y="4064794"/>
            <a:ext cx="1346200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3595" name="Text Box 41"/>
          <p:cNvSpPr txBox="1">
            <a:spLocks noChangeArrowheads="1"/>
          </p:cNvSpPr>
          <p:nvPr/>
        </p:nvSpPr>
        <p:spPr bwMode="auto">
          <a:xfrm>
            <a:off x="6754813" y="3451622"/>
            <a:ext cx="216058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/>
              <a:t>3. fázis</a:t>
            </a:r>
            <a:r>
              <a:rPr lang="en-US" altLang="hu-HU" sz="1400" b="1"/>
              <a:t>:</a:t>
            </a:r>
          </a:p>
          <a:p>
            <a:r>
              <a:rPr lang="en-US" altLang="hu-HU" sz="1400"/>
              <a:t>S</a:t>
            </a:r>
            <a:r>
              <a:rPr lang="hu-HU" altLang="hu-HU" sz="1400"/>
              <a:t>z</a:t>
            </a:r>
            <a:r>
              <a:rPr lang="en-US" altLang="hu-HU" sz="1400"/>
              <a:t>ele</a:t>
            </a:r>
            <a:r>
              <a:rPr lang="hu-HU" altLang="hu-HU" sz="1400"/>
              <a:t>ktív </a:t>
            </a:r>
            <a:r>
              <a:rPr lang="en-US" altLang="hu-HU" sz="1400"/>
              <a:t>upgrade </a:t>
            </a:r>
          </a:p>
          <a:p>
            <a:r>
              <a:rPr lang="hu-HU" altLang="hu-HU" sz="1400"/>
              <a:t>a </a:t>
            </a:r>
            <a:r>
              <a:rPr lang="en-US" altLang="hu-HU" sz="1400"/>
              <a:t>CPE</a:t>
            </a:r>
            <a:r>
              <a:rPr lang="hu-HU" altLang="hu-HU" sz="1400"/>
              <a:t>-k oldalán a választott szolgáltatástól függően</a:t>
            </a:r>
            <a:endParaRPr lang="en-US" altLang="hu-HU" sz="1400"/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4135438" y="3958710"/>
            <a:ext cx="614362" cy="36933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597" name="Text Box 43"/>
          <p:cNvSpPr txBox="1">
            <a:spLocks noChangeArrowheads="1"/>
          </p:cNvSpPr>
          <p:nvPr/>
        </p:nvSpPr>
        <p:spPr bwMode="auto">
          <a:xfrm>
            <a:off x="4138613" y="3968354"/>
            <a:ext cx="6960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200">
                <a:solidFill>
                  <a:schemeClr val="bg1"/>
                </a:solidFill>
              </a:rPr>
              <a:t>VDSL2</a:t>
            </a:r>
          </a:p>
          <a:p>
            <a:r>
              <a:rPr lang="en-US" altLang="hu-HU" sz="12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23598" name="Line 44"/>
          <p:cNvSpPr>
            <a:spLocks noChangeShapeType="1"/>
          </p:cNvSpPr>
          <p:nvPr/>
        </p:nvSpPr>
        <p:spPr bwMode="auto">
          <a:xfrm>
            <a:off x="4738689" y="4126706"/>
            <a:ext cx="554037" cy="0"/>
          </a:xfrm>
          <a:prstGeom prst="line">
            <a:avLst/>
          </a:prstGeom>
          <a:noFill/>
          <a:ln w="9525">
            <a:solidFill>
              <a:srgbClr val="001E6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3599" name="AutoShape 45"/>
          <p:cNvSpPr>
            <a:spLocks noChangeArrowheads="1"/>
          </p:cNvSpPr>
          <p:nvPr/>
        </p:nvSpPr>
        <p:spPr bwMode="auto">
          <a:xfrm rot="5400000" flipV="1">
            <a:off x="7238604" y="1777485"/>
            <a:ext cx="407194" cy="733663"/>
          </a:xfrm>
          <a:prstGeom prst="rightArrow">
            <a:avLst>
              <a:gd name="adj1" fmla="val 50000"/>
              <a:gd name="adj2" fmla="val 51242"/>
            </a:avLst>
          </a:prstGeom>
          <a:gradFill rotWithShape="1">
            <a:gsLst>
              <a:gs pos="0">
                <a:schemeClr val="tx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23600" name="AutoShape 46"/>
          <p:cNvSpPr>
            <a:spLocks noChangeArrowheads="1"/>
          </p:cNvSpPr>
          <p:nvPr/>
        </p:nvSpPr>
        <p:spPr bwMode="auto">
          <a:xfrm rot="5400000" flipV="1">
            <a:off x="7275059" y="3020134"/>
            <a:ext cx="265607" cy="664984"/>
          </a:xfrm>
          <a:prstGeom prst="rightArrow">
            <a:avLst>
              <a:gd name="adj1" fmla="val 50000"/>
              <a:gd name="adj2" fmla="val 51242"/>
            </a:avLst>
          </a:prstGeom>
          <a:gradFill rotWithShape="1">
            <a:gsLst>
              <a:gs pos="0">
                <a:schemeClr val="tx1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18831" name="Rectangle 47"/>
          <p:cNvSpPr>
            <a:spLocks noChangeArrowheads="1"/>
          </p:cNvSpPr>
          <p:nvPr/>
        </p:nvSpPr>
        <p:spPr bwMode="auto">
          <a:xfrm>
            <a:off x="5091114" y="3755113"/>
            <a:ext cx="1608137" cy="36933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602" name="Text Box 48"/>
          <p:cNvSpPr txBox="1">
            <a:spLocks noChangeArrowheads="1"/>
          </p:cNvSpPr>
          <p:nvPr/>
        </p:nvSpPr>
        <p:spPr bwMode="auto">
          <a:xfrm>
            <a:off x="5129214" y="3815954"/>
            <a:ext cx="15792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400">
                <a:solidFill>
                  <a:schemeClr val="bg1"/>
                </a:solidFill>
              </a:rPr>
              <a:t>VDSL2 Line Card</a:t>
            </a:r>
          </a:p>
        </p:txBody>
      </p:sp>
      <p:sp>
        <p:nvSpPr>
          <p:cNvPr id="118833" name="Rectangle 49"/>
          <p:cNvSpPr>
            <a:spLocks noChangeArrowheads="1"/>
          </p:cNvSpPr>
          <p:nvPr/>
        </p:nvSpPr>
        <p:spPr bwMode="auto">
          <a:xfrm>
            <a:off x="5129214" y="2643069"/>
            <a:ext cx="1608137" cy="36933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604" name="Text Box 50"/>
          <p:cNvSpPr txBox="1">
            <a:spLocks noChangeArrowheads="1"/>
          </p:cNvSpPr>
          <p:nvPr/>
        </p:nvSpPr>
        <p:spPr bwMode="auto">
          <a:xfrm>
            <a:off x="5167314" y="2713435"/>
            <a:ext cx="15792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400">
                <a:solidFill>
                  <a:schemeClr val="bg1"/>
                </a:solidFill>
              </a:rPr>
              <a:t>VDSL2 Line Card</a:t>
            </a:r>
          </a:p>
        </p:txBody>
      </p:sp>
      <p:sp>
        <p:nvSpPr>
          <p:cNvPr id="118835" name="Rectangle 51"/>
          <p:cNvSpPr>
            <a:spLocks noChangeArrowheads="1"/>
          </p:cNvSpPr>
          <p:nvPr/>
        </p:nvSpPr>
        <p:spPr bwMode="auto">
          <a:xfrm>
            <a:off x="5122864" y="1531025"/>
            <a:ext cx="1608137" cy="36933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1E6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606" name="Text Box 52"/>
          <p:cNvSpPr txBox="1">
            <a:spLocks noChangeArrowheads="1"/>
          </p:cNvSpPr>
          <p:nvPr/>
        </p:nvSpPr>
        <p:spPr bwMode="auto">
          <a:xfrm>
            <a:off x="5160963" y="1591866"/>
            <a:ext cx="16834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hu-HU" sz="1400">
                <a:solidFill>
                  <a:schemeClr val="bg1"/>
                </a:solidFill>
              </a:rPr>
              <a:t>ADSL2+ Line Card</a:t>
            </a:r>
          </a:p>
        </p:txBody>
      </p:sp>
    </p:spTree>
    <p:extLst>
      <p:ext uri="{BB962C8B-B14F-4D97-AF65-F5344CB8AC3E}">
        <p14:creationId xmlns:p14="http://schemas.microsoft.com/office/powerpoint/2010/main" val="17733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G.fast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type="body" idx="1"/>
          </p:nvPr>
        </p:nvSpPr>
        <p:spPr>
          <a:xfrm>
            <a:off x="1556331" y="1349140"/>
            <a:ext cx="7085700" cy="331084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hu-HU" dirty="0" smtClean="0"/>
              <a:t>A legújabb DSL szabvány (2014)</a:t>
            </a:r>
          </a:p>
          <a:p>
            <a:pPr lvl="1">
              <a:lnSpc>
                <a:spcPct val="110000"/>
              </a:lnSpc>
            </a:pPr>
            <a:r>
              <a:rPr lang="hu-HU" dirty="0" smtClean="0"/>
              <a:t>106 MHz-es frekvenciatartomány (később 212 MHz)</a:t>
            </a:r>
          </a:p>
          <a:p>
            <a:pPr lvl="1">
              <a:lnSpc>
                <a:spcPct val="110000"/>
              </a:lnSpc>
            </a:pPr>
            <a:r>
              <a:rPr lang="hu-HU" dirty="0" smtClean="0"/>
              <a:t>150 </a:t>
            </a:r>
            <a:r>
              <a:rPr lang="hu-HU" dirty="0" err="1" smtClean="0"/>
              <a:t>Mbit</a:t>
            </a:r>
            <a:r>
              <a:rPr lang="hu-HU" dirty="0" smtClean="0"/>
              <a:t>/s-től 1 </a:t>
            </a:r>
            <a:r>
              <a:rPr lang="hu-HU" dirty="0" err="1" smtClean="0"/>
              <a:t>Gbit</a:t>
            </a:r>
            <a:r>
              <a:rPr lang="hu-HU" dirty="0" smtClean="0"/>
              <a:t>/s-ig </a:t>
            </a:r>
          </a:p>
          <a:p>
            <a:pPr lvl="1">
              <a:lnSpc>
                <a:spcPct val="110000"/>
              </a:lnSpc>
            </a:pPr>
            <a:r>
              <a:rPr lang="hu-HU" dirty="0" smtClean="0"/>
              <a:t>Néhány száz méter, FTTB kiegészítésre</a:t>
            </a:r>
          </a:p>
          <a:p>
            <a:pPr>
              <a:lnSpc>
                <a:spcPct val="110000"/>
              </a:lnSpc>
            </a:pPr>
            <a:r>
              <a:rPr lang="hu-HU" dirty="0" smtClean="0"/>
              <a:t>A korábbi </a:t>
            </a:r>
            <a:r>
              <a:rPr lang="hu-HU" dirty="0" err="1" smtClean="0"/>
              <a:t>xDSL</a:t>
            </a:r>
            <a:r>
              <a:rPr lang="hu-HU" dirty="0" smtClean="0"/>
              <a:t> szabványoktól eltérően nem </a:t>
            </a:r>
            <a:r>
              <a:rPr lang="hu-HU" dirty="0" err="1" smtClean="0"/>
              <a:t>FDD-t</a:t>
            </a:r>
            <a:r>
              <a:rPr lang="hu-HU" dirty="0" smtClean="0"/>
              <a:t> hanem </a:t>
            </a:r>
            <a:r>
              <a:rPr lang="hu-HU" b="1" dirty="0" err="1" smtClean="0">
                <a:solidFill>
                  <a:srgbClr val="0070C0"/>
                </a:solidFill>
              </a:rPr>
              <a:t>TDD</a:t>
            </a:r>
            <a:r>
              <a:rPr lang="hu-HU" dirty="0" err="1" smtClean="0"/>
              <a:t>-t</a:t>
            </a:r>
            <a:r>
              <a:rPr lang="hu-HU" dirty="0" smtClean="0"/>
              <a:t> használ az </a:t>
            </a:r>
            <a:r>
              <a:rPr lang="hu-HU" dirty="0" err="1" smtClean="0"/>
              <a:t>upstream</a:t>
            </a:r>
            <a:r>
              <a:rPr lang="hu-HU" dirty="0" smtClean="0"/>
              <a:t> és </a:t>
            </a:r>
            <a:r>
              <a:rPr lang="hu-HU" dirty="0" err="1" smtClean="0"/>
              <a:t>downstream</a:t>
            </a:r>
            <a:r>
              <a:rPr lang="hu-HU" dirty="0" smtClean="0"/>
              <a:t> szétválasztásra</a:t>
            </a:r>
          </a:p>
          <a:p>
            <a:pPr lvl="1">
              <a:lnSpc>
                <a:spcPct val="110000"/>
              </a:lnSpc>
            </a:pPr>
            <a:r>
              <a:rPr lang="hu-HU" dirty="0" smtClean="0"/>
              <a:t>90/10 és 50/50-es profilok kötelezőek</a:t>
            </a:r>
          </a:p>
          <a:p>
            <a:pPr lvl="1">
              <a:lnSpc>
                <a:spcPct val="110000"/>
              </a:lnSpc>
            </a:pPr>
            <a:r>
              <a:rPr lang="hu-HU" dirty="0" smtClean="0"/>
              <a:t>Mivel a TDD nem egy folyamatos üzemmód, </a:t>
            </a:r>
            <a:r>
              <a:rPr lang="hu-HU" dirty="0"/>
              <a:t>a</a:t>
            </a:r>
            <a:r>
              <a:rPr lang="hu-HU" dirty="0" smtClean="0"/>
              <a:t>kár hosszabb időre is kikapcsolhatunk egy adót és egy vevőt </a:t>
            </a:r>
          </a:p>
          <a:p>
            <a:pPr lvl="2">
              <a:lnSpc>
                <a:spcPct val="110000"/>
              </a:lnSpc>
            </a:pPr>
            <a:r>
              <a:rPr lang="hu-HU" dirty="0" smtClean="0"/>
              <a:t>Ha nincs küldendő adat, lehet energiát spórolni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CD361F4-5EB3-48DA-A576-00C255A94283}" type="slidenum">
              <a:rPr lang="hu-HU" smtClean="0"/>
              <a:t>32</a:t>
            </a:fld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2019. 09. 24.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 smtClean="0"/>
              <a:t>Hálózati technológiák és alkalmazások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6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Internet a gázvezetéken?</a:t>
            </a: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219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9DFA94-6559-4638-BC88-2FA68C4F545C}" type="slidenum">
              <a:rPr lang="hu-HU" altLang="hu-HU" smtClean="0">
                <a:solidFill>
                  <a:schemeClr val="bg1"/>
                </a:solidFill>
              </a:rPr>
              <a:pPr/>
              <a:t>4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9218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9222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9221" name="Picture 5" descr="netherco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50" y="1419622"/>
            <a:ext cx="7180550" cy="322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ape 632"/>
          <p:cNvGrpSpPr/>
          <p:nvPr/>
        </p:nvGrpSpPr>
        <p:grpSpPr>
          <a:xfrm>
            <a:off x="8172400" y="627534"/>
            <a:ext cx="399959" cy="328746"/>
            <a:chOff x="3238475" y="5012225"/>
            <a:chExt cx="500700" cy="411550"/>
          </a:xfrm>
          <a:solidFill>
            <a:srgbClr val="FF7F00"/>
          </a:solidFill>
        </p:grpSpPr>
        <p:sp>
          <p:nvSpPr>
            <p:cNvPr id="9" name="Shape 633"/>
            <p:cNvSpPr/>
            <p:nvPr/>
          </p:nvSpPr>
          <p:spPr>
            <a:xfrm>
              <a:off x="3238475" y="5315050"/>
              <a:ext cx="500700" cy="108725"/>
            </a:xfrm>
            <a:custGeom>
              <a:avLst/>
              <a:gdLst/>
              <a:ahLst/>
              <a:cxnLst/>
              <a:rect l="0" t="0" r="0" b="0"/>
              <a:pathLst>
                <a:path w="20028" h="4349" extrusionOk="0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634"/>
            <p:cNvSpPr/>
            <p:nvPr/>
          </p:nvSpPr>
          <p:spPr>
            <a:xfrm>
              <a:off x="3282450" y="5160575"/>
              <a:ext cx="412750" cy="140475"/>
            </a:xfrm>
            <a:custGeom>
              <a:avLst/>
              <a:gdLst/>
              <a:ahLst/>
              <a:cxnLst/>
              <a:rect l="0" t="0" r="0" b="0"/>
              <a:pathLst>
                <a:path w="16510" h="5619" extrusionOk="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35"/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22" h="5178" extrusionOk="0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36"/>
            <p:cNvSpPr/>
            <p:nvPr/>
          </p:nvSpPr>
          <p:spPr>
            <a:xfrm>
              <a:off x="3429575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637"/>
            <p:cNvSpPr/>
            <p:nvPr/>
          </p:nvSpPr>
          <p:spPr>
            <a:xfrm>
              <a:off x="3516900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39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Internet a gázvezetéken?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330" y="1277132"/>
            <a:ext cx="7264141" cy="3382850"/>
          </a:xfrm>
        </p:spPr>
        <p:txBody>
          <a:bodyPr/>
          <a:lstStyle/>
          <a:p>
            <a:pPr eaLnBrk="1" hangingPunct="1"/>
            <a:r>
              <a:rPr lang="hu-HU" altLang="hu-HU" sz="1800" dirty="0" err="1" smtClean="0"/>
              <a:t>NetherComm</a:t>
            </a:r>
            <a:r>
              <a:rPr lang="hu-HU" altLang="hu-HU" sz="1800" dirty="0" smtClean="0"/>
              <a:t> ötlete 2005-ben</a:t>
            </a:r>
          </a:p>
          <a:p>
            <a:pPr eaLnBrk="1" hangingPunct="1"/>
            <a:r>
              <a:rPr lang="hu-HU" altLang="hu-HU" sz="1800" dirty="0" smtClean="0">
                <a:solidFill>
                  <a:srgbClr val="A50021"/>
                </a:solidFill>
              </a:rPr>
              <a:t>Ultra </a:t>
            </a:r>
            <a:r>
              <a:rPr lang="hu-HU" altLang="hu-HU" sz="1800" dirty="0" err="1" smtClean="0">
                <a:solidFill>
                  <a:srgbClr val="A50021"/>
                </a:solidFill>
              </a:rPr>
              <a:t>Wideband</a:t>
            </a:r>
            <a:endParaRPr lang="hu-HU" altLang="hu-HU" sz="1800" dirty="0" smtClean="0">
              <a:solidFill>
                <a:srgbClr val="A50021"/>
              </a:solidFill>
            </a:endParaRPr>
          </a:p>
          <a:p>
            <a:pPr lvl="1" eaLnBrk="1" hangingPunct="1"/>
            <a:r>
              <a:rPr lang="hu-HU" altLang="hu-HU" sz="1600" dirty="0" smtClean="0"/>
              <a:t>Nagy frekvenciasáv (&gt;500 </a:t>
            </a:r>
            <a:r>
              <a:rPr lang="hu-HU" altLang="hu-HU" sz="1600" dirty="0" err="1" smtClean="0"/>
              <a:t>Mhz</a:t>
            </a:r>
            <a:r>
              <a:rPr lang="hu-HU" altLang="hu-HU" sz="1600" dirty="0" smtClean="0"/>
              <a:t>), nagy átviteli sebességek (100 </a:t>
            </a:r>
            <a:r>
              <a:rPr lang="hu-HU" altLang="hu-HU" sz="1600" dirty="0" err="1" smtClean="0"/>
              <a:t>Mbps</a:t>
            </a:r>
            <a:r>
              <a:rPr lang="hu-HU" altLang="hu-HU" sz="1600" dirty="0" smtClean="0"/>
              <a:t>)</a:t>
            </a:r>
          </a:p>
          <a:p>
            <a:pPr lvl="1" eaLnBrk="1" hangingPunct="1"/>
            <a:r>
              <a:rPr lang="hu-HU" altLang="hu-HU" sz="1600" dirty="0" smtClean="0"/>
              <a:t>Nagy teljesítményű adók esetén túl nagy interferencia más vezeték nélküli technológiákkal, ezért csak kis hatótávolságra engedélyezve</a:t>
            </a:r>
          </a:p>
          <a:p>
            <a:pPr lvl="1" eaLnBrk="1" hangingPunct="1"/>
            <a:r>
              <a:rPr lang="hu-HU" altLang="hu-HU" sz="1600" dirty="0" smtClean="0"/>
              <a:t>A föld alatti gázvezetékekben ez nem gond, lehet nagyobb teljesítménnyel adni</a:t>
            </a:r>
          </a:p>
          <a:p>
            <a:pPr eaLnBrk="1" hangingPunct="1"/>
            <a:r>
              <a:rPr lang="hu-HU" altLang="hu-HU" sz="1800" dirty="0" smtClean="0"/>
              <a:t>Az UWB technológia ígéretesnek tűnt, de …</a:t>
            </a:r>
          </a:p>
          <a:p>
            <a:pPr lvl="1" eaLnBrk="1" hangingPunct="1"/>
            <a:r>
              <a:rPr lang="hu-HU" altLang="hu-HU" sz="1600" dirty="0" smtClean="0"/>
              <a:t>Szigorú szabályozás, lassú szabványosítás, az ígértnél lassabb sebességek</a:t>
            </a:r>
          </a:p>
          <a:p>
            <a:pPr lvl="1" eaLnBrk="1" hangingPunct="1"/>
            <a:r>
              <a:rPr lang="hu-HU" altLang="hu-HU" sz="1600" dirty="0" smtClean="0"/>
              <a:t>2008-2009-ben az ipar nagy része kihátrált mellőle</a:t>
            </a:r>
          </a:p>
          <a:p>
            <a:pPr lvl="1" eaLnBrk="1" hangingPunct="1"/>
            <a:r>
              <a:rPr lang="hu-HU" altLang="hu-HU" sz="1600" dirty="0" smtClean="0"/>
              <a:t>A </a:t>
            </a:r>
            <a:r>
              <a:rPr lang="hu-HU" altLang="hu-HU" sz="1600" dirty="0" err="1" smtClean="0"/>
              <a:t>NetherComm</a:t>
            </a:r>
            <a:r>
              <a:rPr lang="hu-HU" altLang="hu-HU" sz="1600" dirty="0" smtClean="0"/>
              <a:t> is eltűnt…  </a:t>
            </a:r>
          </a:p>
        </p:txBody>
      </p:sp>
      <p:sp>
        <p:nvSpPr>
          <p:cNvPr id="10243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9ABD827-4173-4CC8-B37B-D0B03C7B72FC}" type="slidenum">
              <a:rPr lang="hu-HU" altLang="hu-HU" smtClean="0">
                <a:solidFill>
                  <a:schemeClr val="bg1"/>
                </a:solidFill>
              </a:rPr>
              <a:pPr/>
              <a:t>5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0242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0246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grpSp>
        <p:nvGrpSpPr>
          <p:cNvPr id="20" name="Shape 632"/>
          <p:cNvGrpSpPr/>
          <p:nvPr/>
        </p:nvGrpSpPr>
        <p:grpSpPr>
          <a:xfrm>
            <a:off x="8172400" y="627534"/>
            <a:ext cx="399959" cy="328746"/>
            <a:chOff x="3238475" y="5012225"/>
            <a:chExt cx="500700" cy="411550"/>
          </a:xfrm>
          <a:solidFill>
            <a:srgbClr val="FF7F00"/>
          </a:solidFill>
        </p:grpSpPr>
        <p:sp>
          <p:nvSpPr>
            <p:cNvPr id="21" name="Shape 633"/>
            <p:cNvSpPr/>
            <p:nvPr/>
          </p:nvSpPr>
          <p:spPr>
            <a:xfrm>
              <a:off x="3238475" y="5315050"/>
              <a:ext cx="500700" cy="108725"/>
            </a:xfrm>
            <a:custGeom>
              <a:avLst/>
              <a:gdLst/>
              <a:ahLst/>
              <a:cxnLst/>
              <a:rect l="0" t="0" r="0" b="0"/>
              <a:pathLst>
                <a:path w="20028" h="4349" extrusionOk="0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634"/>
            <p:cNvSpPr/>
            <p:nvPr/>
          </p:nvSpPr>
          <p:spPr>
            <a:xfrm>
              <a:off x="3282450" y="5160575"/>
              <a:ext cx="412750" cy="140475"/>
            </a:xfrm>
            <a:custGeom>
              <a:avLst/>
              <a:gdLst/>
              <a:ahLst/>
              <a:cxnLst/>
              <a:rect l="0" t="0" r="0" b="0"/>
              <a:pathLst>
                <a:path w="16510" h="5619" extrusionOk="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635"/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0" t="0" r="0" b="0"/>
              <a:pathLst>
                <a:path w="1222" h="5178" extrusionOk="0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636"/>
            <p:cNvSpPr/>
            <p:nvPr/>
          </p:nvSpPr>
          <p:spPr>
            <a:xfrm>
              <a:off x="3429575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637"/>
            <p:cNvSpPr/>
            <p:nvPr/>
          </p:nvSpPr>
          <p:spPr>
            <a:xfrm>
              <a:off x="3516900" y="5012225"/>
              <a:ext cx="31175" cy="129450"/>
            </a:xfrm>
            <a:custGeom>
              <a:avLst/>
              <a:gdLst/>
              <a:ahLst/>
              <a:cxnLst/>
              <a:rect l="0" t="0" r="0" b="0"/>
              <a:pathLst>
                <a:path w="1247" h="5178" extrusionOk="0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44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8" name="Szöveg helye 7"/>
          <p:cNvSpPr>
            <a:spLocks noGrp="1"/>
          </p:cNvSpPr>
          <p:nvPr>
            <p:ph type="body" idx="4294967295"/>
          </p:nvPr>
        </p:nvSpPr>
        <p:spPr>
          <a:xfrm>
            <a:off x="5367338" y="1349375"/>
            <a:ext cx="3776662" cy="2938463"/>
          </a:xfrm>
        </p:spPr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big</a:t>
            </a:r>
            <a:r>
              <a:rPr lang="hu-HU" dirty="0" smtClean="0"/>
              <a:t> </a:t>
            </a:r>
            <a:r>
              <a:rPr lang="hu-HU" dirty="0" err="1" smtClean="0"/>
              <a:t>picture</a:t>
            </a:r>
            <a:r>
              <a:rPr lang="hu-HU" dirty="0" smtClean="0"/>
              <a:t> …</a:t>
            </a:r>
            <a:endParaRPr lang="hu-HU" dirty="0"/>
          </a:p>
        </p:txBody>
      </p:sp>
      <p:sp>
        <p:nvSpPr>
          <p:cNvPr id="13" name="Shape 196"/>
          <p:cNvSpPr/>
          <p:nvPr/>
        </p:nvSpPr>
        <p:spPr>
          <a:xfrm>
            <a:off x="6393300" y="1362926"/>
            <a:ext cx="2427172" cy="23571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hu-HU" sz="2800" b="1" dirty="0" smtClean="0">
                <a:solidFill>
                  <a:schemeClr val="bg1"/>
                </a:solidFill>
              </a:rPr>
              <a:t>A PSTN hálózat</a:t>
            </a:r>
            <a:endParaRPr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/>
              <a:t>PSTN hálózat elemei</a:t>
            </a:r>
            <a:endParaRPr lang="en-US" altLang="hu-HU" dirty="0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203598"/>
            <a:ext cx="7587670" cy="367088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hu-HU" altLang="hu-HU" b="1" dirty="0" smtClean="0">
                <a:solidFill>
                  <a:srgbClr val="FF7F00"/>
                </a:solidFill>
              </a:rPr>
              <a:t>Előfizetői hurok</a:t>
            </a:r>
          </a:p>
          <a:p>
            <a:pPr lvl="1">
              <a:lnSpc>
                <a:spcPct val="110000"/>
              </a:lnSpc>
            </a:pPr>
            <a:r>
              <a:rPr lang="hu-HU" altLang="hu-HU" sz="2200" dirty="0" smtClean="0"/>
              <a:t>Csavart réz érpár</a:t>
            </a:r>
          </a:p>
          <a:p>
            <a:pPr lvl="1">
              <a:lnSpc>
                <a:spcPct val="110000"/>
              </a:lnSpc>
            </a:pPr>
            <a:r>
              <a:rPr lang="hu-HU" altLang="hu-HU" sz="2200" dirty="0" smtClean="0"/>
              <a:t>A háztól vagy az irodától a helyi kapcsolóközpontig („local </a:t>
            </a:r>
            <a:r>
              <a:rPr lang="hu-HU" altLang="hu-HU" sz="2200" dirty="0" err="1" smtClean="0"/>
              <a:t>exchange</a:t>
            </a:r>
            <a:r>
              <a:rPr lang="hu-HU" altLang="hu-HU" sz="2200" dirty="0" smtClean="0"/>
              <a:t>”)</a:t>
            </a:r>
          </a:p>
          <a:p>
            <a:pPr lvl="2">
              <a:lnSpc>
                <a:spcPct val="110000"/>
              </a:lnSpc>
            </a:pPr>
            <a:r>
              <a:rPr lang="hu-HU" altLang="hu-HU" sz="2000" dirty="0" smtClean="0"/>
              <a:t>„Local </a:t>
            </a:r>
            <a:r>
              <a:rPr lang="hu-HU" altLang="hu-HU" sz="2000" dirty="0" err="1" smtClean="0"/>
              <a:t>loop</a:t>
            </a:r>
            <a:r>
              <a:rPr lang="hu-HU" altLang="hu-HU" sz="2000" dirty="0" smtClean="0"/>
              <a:t>”, „</a:t>
            </a:r>
            <a:r>
              <a:rPr lang="hu-HU" altLang="hu-HU" sz="2000" dirty="0" err="1" smtClean="0"/>
              <a:t>last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mile</a:t>
            </a:r>
            <a:r>
              <a:rPr lang="hu-HU" altLang="hu-HU" sz="2000" dirty="0" smtClean="0"/>
              <a:t>”</a:t>
            </a:r>
          </a:p>
          <a:p>
            <a:pPr>
              <a:lnSpc>
                <a:spcPct val="110000"/>
              </a:lnSpc>
            </a:pPr>
            <a:r>
              <a:rPr lang="hu-HU" altLang="hu-HU" b="1" dirty="0" smtClean="0">
                <a:solidFill>
                  <a:srgbClr val="FF7F00"/>
                </a:solidFill>
              </a:rPr>
              <a:t>Kapcsolóközpontok </a:t>
            </a:r>
          </a:p>
          <a:p>
            <a:pPr>
              <a:lnSpc>
                <a:spcPct val="110000"/>
              </a:lnSpc>
            </a:pPr>
            <a:r>
              <a:rPr lang="hu-HU" altLang="hu-HU" b="1" dirty="0" err="1" smtClean="0">
                <a:solidFill>
                  <a:srgbClr val="FF7F00"/>
                </a:solidFill>
              </a:rPr>
              <a:t>Trönkök</a:t>
            </a:r>
            <a:endParaRPr lang="hu-HU" altLang="hu-HU" b="1" dirty="0" smtClean="0">
              <a:solidFill>
                <a:srgbClr val="FF7F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hu-HU" altLang="hu-HU" sz="2200" dirty="0" smtClean="0"/>
              <a:t>a kapcsolóközpontokat összekötő szálak</a:t>
            </a:r>
          </a:p>
          <a:p>
            <a:pPr lvl="1">
              <a:lnSpc>
                <a:spcPct val="110000"/>
              </a:lnSpc>
            </a:pPr>
            <a:r>
              <a:rPr lang="hu-HU" altLang="hu-HU" sz="2200" dirty="0" smtClean="0"/>
              <a:t>gerinchálózat (törzshálózat)</a:t>
            </a:r>
          </a:p>
          <a:p>
            <a:pPr lvl="1" eaLnBrk="1" hangingPunct="1">
              <a:lnSpc>
                <a:spcPct val="110000"/>
              </a:lnSpc>
            </a:pPr>
            <a:endParaRPr lang="hu-HU" altLang="hu-HU" sz="2000" dirty="0" smtClean="0"/>
          </a:p>
          <a:p>
            <a:pPr eaLnBrk="1" hangingPunct="1">
              <a:lnSpc>
                <a:spcPct val="110000"/>
              </a:lnSpc>
            </a:pPr>
            <a:r>
              <a:rPr lang="hu-HU" altLang="hu-HU" sz="2400" dirty="0" smtClean="0"/>
              <a:t>A kezdeti hálózat teljesen analóg</a:t>
            </a:r>
          </a:p>
          <a:p>
            <a:pPr lvl="1" eaLnBrk="1" hangingPunct="1">
              <a:lnSpc>
                <a:spcPct val="110000"/>
              </a:lnSpc>
            </a:pPr>
            <a:r>
              <a:rPr lang="hu-HU" altLang="hu-HU" sz="2000" dirty="0" smtClean="0"/>
              <a:t>Fokozatos áttérés a digitális átvitelre, főleg a kapcsolóközpontok között (gerinchálózat) </a:t>
            </a:r>
            <a:endParaRPr lang="en-US" altLang="hu-HU" sz="2000" dirty="0" smtClean="0"/>
          </a:p>
        </p:txBody>
      </p:sp>
      <p:sp>
        <p:nvSpPr>
          <p:cNvPr id="13315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755A163-8206-4210-90A9-E45D1F53F284}" type="slidenum">
              <a:rPr lang="hu-HU" altLang="hu-HU" smtClean="0">
                <a:solidFill>
                  <a:schemeClr val="bg1"/>
                </a:solidFill>
              </a:rPr>
              <a:pPr/>
              <a:t>7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3314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3318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7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5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PSTN</a:t>
            </a:r>
            <a:endParaRPr lang="en-US" altLang="hu-HU" smtClean="0"/>
          </a:p>
        </p:txBody>
      </p:sp>
      <p:sp>
        <p:nvSpPr>
          <p:cNvPr id="13315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755A163-8206-4210-90A9-E45D1F53F284}" type="slidenum">
              <a:rPr lang="hu-HU" altLang="hu-HU" smtClean="0">
                <a:solidFill>
                  <a:schemeClr val="bg1"/>
                </a:solidFill>
              </a:rPr>
              <a:pPr/>
              <a:t>8</a:t>
            </a:fld>
            <a:endParaRPr lang="en-US" altLang="hu-HU" dirty="0" smtClean="0">
              <a:solidFill>
                <a:schemeClr val="bg1"/>
              </a:solidFill>
            </a:endParaRPr>
          </a:p>
        </p:txBody>
      </p:sp>
      <p:sp>
        <p:nvSpPr>
          <p:cNvPr id="13314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3318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8" name="Picture 4" descr="MCj03499880000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676" y="2592387"/>
            <a:ext cx="792088" cy="64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1" descr="MCj0349988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3683" y="2619970"/>
            <a:ext cx="736789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139493" y="2400300"/>
            <a:ext cx="533400" cy="971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873293" y="2400300"/>
            <a:ext cx="533400" cy="971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2491793" y="29146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H="1">
            <a:off x="7406693" y="29146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4206293" y="2400300"/>
            <a:ext cx="2057400" cy="1085850"/>
          </a:xfrm>
          <a:prstGeom prst="cloudCallout">
            <a:avLst>
              <a:gd name="adj1" fmla="val 694"/>
              <a:gd name="adj2" fmla="val 6796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altLang="hu-HU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3672893" y="29146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6263693" y="29146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2758493" y="354330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Exchange</a:t>
            </a:r>
            <a:endParaRPr lang="en-US" altLang="hu-HU" sz="1600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6568493" y="354330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Local Exchange</a:t>
            </a:r>
            <a:endParaRPr lang="en-US" altLang="hu-HU" sz="1600"/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2168860" y="228600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Local </a:t>
            </a:r>
            <a:r>
              <a:rPr lang="hu-HU" altLang="hu-HU" sz="1600" dirty="0" err="1"/>
              <a:t>Loop</a:t>
            </a:r>
            <a:endParaRPr lang="en-US" altLang="hu-HU" sz="1600" dirty="0"/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7200292" y="222885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Local </a:t>
            </a:r>
            <a:r>
              <a:rPr lang="hu-HU" altLang="hu-HU" sz="1600" dirty="0" err="1"/>
              <a:t>Loop</a:t>
            </a:r>
            <a:endParaRPr lang="en-US" altLang="hu-HU" sz="1600" dirty="0"/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511093" y="2800350"/>
            <a:ext cx="1447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Gerinchálózat</a:t>
            </a:r>
            <a:endParaRPr lang="en-US" altLang="hu-HU" sz="1600" dirty="0"/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2447764" y="29718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A</a:t>
            </a:r>
            <a:endParaRPr lang="en-US" altLang="hu-HU" sz="16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3596693" y="29146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6187493" y="291465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/>
              <a:t>A</a:t>
            </a:r>
            <a:endParaRPr lang="en-US" altLang="hu-HU" sz="1600"/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7488324" y="29718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600" dirty="0"/>
              <a:t>A</a:t>
            </a:r>
            <a:endParaRPr lang="en-US" altLang="hu-HU" sz="1600" dirty="0"/>
          </a:p>
        </p:txBody>
      </p:sp>
      <p:pic>
        <p:nvPicPr>
          <p:cNvPr id="26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Beszédcsatorna</a:t>
            </a:r>
            <a:endParaRPr lang="en-US" altLang="hu-HU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sz="2000" dirty="0" smtClean="0"/>
              <a:t>4kHz sávszélességű beszédcsatorna</a:t>
            </a:r>
          </a:p>
          <a:p>
            <a:pPr lvl="1" eaLnBrk="1" hangingPunct="1"/>
            <a:r>
              <a:rPr lang="hu-HU" altLang="hu-HU" sz="1800" dirty="0" smtClean="0"/>
              <a:t>A beszédjel átviteli tartománya 0.3 – 3.4 kHz között</a:t>
            </a:r>
          </a:p>
          <a:p>
            <a:pPr lvl="1" eaLnBrk="1" hangingPunct="1"/>
            <a:r>
              <a:rPr lang="hu-HU" altLang="hu-HU" sz="1800" dirty="0" smtClean="0"/>
              <a:t>Védősávokkal kiegészítve </a:t>
            </a:r>
          </a:p>
          <a:p>
            <a:pPr eaLnBrk="1" hangingPunct="1"/>
            <a:r>
              <a:rPr lang="hu-HU" altLang="hu-HU" sz="2000" dirty="0" smtClean="0"/>
              <a:t>Az emberi fül által érzékelhető frekvenciatartomány: 20Hz – 15-20 kHz</a:t>
            </a:r>
          </a:p>
          <a:p>
            <a:pPr lvl="1" eaLnBrk="1" hangingPunct="1"/>
            <a:r>
              <a:rPr lang="hu-HU" altLang="hu-HU" sz="1800" dirty="0" smtClean="0"/>
              <a:t>A beszédhangok átvitele volt a cél</a:t>
            </a:r>
          </a:p>
          <a:p>
            <a:pPr lvl="1" eaLnBrk="1" hangingPunct="1"/>
            <a:r>
              <a:rPr lang="hu-HU" altLang="hu-HU" sz="1800" dirty="0" smtClean="0"/>
              <a:t>Nem kell minden hallható hangot átvinni</a:t>
            </a:r>
          </a:p>
          <a:p>
            <a:pPr lvl="2" eaLnBrk="1" hangingPunct="1"/>
            <a:r>
              <a:rPr lang="hu-HU" altLang="hu-HU" sz="1600" dirty="0" smtClean="0"/>
              <a:t>Gazdasági megfontolások</a:t>
            </a:r>
          </a:p>
          <a:p>
            <a:pPr lvl="1" eaLnBrk="1" hangingPunct="1"/>
            <a:endParaRPr lang="en-US" altLang="hu-HU" sz="2000" dirty="0" smtClean="0"/>
          </a:p>
        </p:txBody>
      </p:sp>
      <p:sp>
        <p:nvSpPr>
          <p:cNvPr id="15363" name="Dia számának helye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215A03F-1018-4826-BBB0-0CDA97BCE4BF}" type="slidenum">
              <a:rPr lang="hu-HU" altLang="hu-HU" smtClean="0"/>
              <a:pPr/>
              <a:t>9</a:t>
            </a:fld>
            <a:endParaRPr lang="en-US" altLang="hu-HU" smtClean="0"/>
          </a:p>
        </p:txBody>
      </p:sp>
      <p:sp>
        <p:nvSpPr>
          <p:cNvPr id="15362" name="Dátum helye 3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2019. 09. 24.</a:t>
            </a:r>
            <a:endParaRPr lang="en-US" altLang="hu-HU" smtClean="0"/>
          </a:p>
        </p:txBody>
      </p:sp>
      <p:sp>
        <p:nvSpPr>
          <p:cNvPr id="15366" name="Élőláb helye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mtClean="0"/>
              <a:t>Hálózati technológiák és alkalmazások</a:t>
            </a:r>
            <a:endParaRPr lang="en-US" altLang="hu-HU" smtClean="0"/>
          </a:p>
        </p:txBody>
      </p:sp>
      <p:pic>
        <p:nvPicPr>
          <p:cNvPr id="7" name="Picture 2" descr="KapcsolÃ³dÃ³ kÃ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552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7275</TotalTime>
  <Words>1914</Words>
  <Application>Microsoft Office PowerPoint</Application>
  <PresentationFormat>Diavetítés a képernyőre (16:9 oldalarány)</PresentationFormat>
  <Paragraphs>436</Paragraphs>
  <Slides>32</Slides>
  <Notes>3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4" baseType="lpstr">
      <vt:lpstr>Basset template</vt:lpstr>
      <vt:lpstr>Image</vt:lpstr>
      <vt:lpstr>Hálózati Technológiák és Alkalmazások</vt:lpstr>
      <vt:lpstr>PowerPoint bemutató</vt:lpstr>
      <vt:lpstr>Hozzáférési hálózatok</vt:lpstr>
      <vt:lpstr>Internet a gázvezetéken?</vt:lpstr>
      <vt:lpstr>Internet a gázvezetéken?</vt:lpstr>
      <vt:lpstr>PowerPoint bemutató</vt:lpstr>
      <vt:lpstr>PSTN hálózat elemei</vt:lpstr>
      <vt:lpstr>PSTN</vt:lpstr>
      <vt:lpstr>Beszédcsatorna</vt:lpstr>
      <vt:lpstr>PCM</vt:lpstr>
      <vt:lpstr>Digitális hangátvitel </vt:lpstr>
      <vt:lpstr>Dial-up Access</vt:lpstr>
      <vt:lpstr>Dial-up modem</vt:lpstr>
      <vt:lpstr>Kihalófélben a dial-up</vt:lpstr>
      <vt:lpstr>Miért DSL?</vt:lpstr>
      <vt:lpstr>Mitől gyors a DSL?</vt:lpstr>
      <vt:lpstr>ADSL</vt:lpstr>
      <vt:lpstr>ADSL DMT</vt:lpstr>
      <vt:lpstr>ADSL architektúra</vt:lpstr>
      <vt:lpstr>ADSL architektúra</vt:lpstr>
      <vt:lpstr>ADSL architektúra</vt:lpstr>
      <vt:lpstr>ADSL G.dmt</vt:lpstr>
      <vt:lpstr>ADSL2</vt:lpstr>
      <vt:lpstr>ADSL 2+</vt:lpstr>
      <vt:lpstr>G.SHDSL</vt:lpstr>
      <vt:lpstr>Üzleti SHDSL alkalmazások</vt:lpstr>
      <vt:lpstr>Otthoni SHDSL alkalmazások</vt:lpstr>
      <vt:lpstr>VDSL</vt:lpstr>
      <vt:lpstr>VDSL2</vt:lpstr>
      <vt:lpstr>VDSL2</vt:lpstr>
      <vt:lpstr>ADSL kompatibilitás  </vt:lpstr>
      <vt:lpstr>G.fast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Vida Rolland</dc:creator>
  <cp:lastModifiedBy>Windows-felhasználó</cp:lastModifiedBy>
  <cp:revision>101</cp:revision>
  <dcterms:modified xsi:type="dcterms:W3CDTF">2019-10-25T10:40:51Z</dcterms:modified>
</cp:coreProperties>
</file>