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62" r:id="rId2"/>
    <p:sldId id="528" r:id="rId3"/>
    <p:sldId id="525" r:id="rId4"/>
    <p:sldId id="524" r:id="rId5"/>
    <p:sldId id="509" r:id="rId6"/>
    <p:sldId id="510" r:id="rId7"/>
    <p:sldId id="511" r:id="rId8"/>
    <p:sldId id="512" r:id="rId9"/>
    <p:sldId id="515" r:id="rId10"/>
    <p:sldId id="519" r:id="rId11"/>
    <p:sldId id="522" r:id="rId12"/>
    <p:sldId id="526" r:id="rId13"/>
    <p:sldId id="527" r:id="rId14"/>
  </p:sldIdLst>
  <p:sldSz cx="12192000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="" xmlns:p14="http://schemas.microsoft.com/office/powerpoint/2010/main">
        <p14:section name="Title Slide" id="{B58B2E30-DDB4-2943-B1F2-27C867DC2B0E}">
          <p14:sldIdLst>
            <p14:sldId id="462"/>
            <p14:sldId id="507"/>
            <p14:sldId id="525"/>
            <p14:sldId id="524"/>
            <p14:sldId id="509"/>
            <p14:sldId id="510"/>
            <p14:sldId id="511"/>
            <p14:sldId id="512"/>
            <p14:sldId id="513"/>
            <p14:sldId id="514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523"/>
          </p14:sldIdLst>
        </p14:section>
        <p14:section name="Chapter Title" id="{F460973A-F17D-5D45-8B94-CC0BBAFC6309}">
          <p14:sldIdLst/>
        </p14:section>
        <p14:section name="Table" id="{8D75A929-FB62-CC4B-861E-42A8E51CCB74}">
          <p14:sldIdLst/>
        </p14:section>
        <p14:section name="Contact" id="{4F934B90-A6FF-A245-B44C-D41CCA09E6EE}">
          <p14:sldIdLst/>
        </p14:section>
        <p14:section name="Final Slide" id="{67FC1BC8-9ECE-A547-90E6-AB517466C0A3}">
          <p14:sldIdLst>
            <p14:sldId id="46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4110" userDrawn="1">
          <p15:clr>
            <a:srgbClr val="A4A3A4"/>
          </p15:clr>
        </p15:guide>
        <p15:guide id="2" orient="horz" pos="799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2251" userDrawn="1">
          <p15:clr>
            <a:srgbClr val="A4A3A4"/>
          </p15:clr>
        </p15:guide>
        <p15:guide id="5" orient="horz" pos="142" userDrawn="1">
          <p15:clr>
            <a:srgbClr val="A4A3A4"/>
          </p15:clr>
        </p15:guide>
        <p15:guide id="6" pos="211" userDrawn="1">
          <p15:clr>
            <a:srgbClr val="A4A3A4"/>
          </p15:clr>
        </p15:guide>
        <p15:guide id="7" pos="7468" userDrawn="1">
          <p15:clr>
            <a:srgbClr val="A4A3A4"/>
          </p15:clr>
        </p15:guide>
        <p15:guide id="8" pos="2055" userDrawn="1">
          <p15:clr>
            <a:srgbClr val="A4A3A4"/>
          </p15:clr>
        </p15:guide>
        <p15:guide id="9" pos="1935" userDrawn="1">
          <p15:clr>
            <a:srgbClr val="A4A3A4"/>
          </p15:clr>
        </p15:guide>
        <p15:guide id="10" pos="3900" userDrawn="1">
          <p15:clr>
            <a:srgbClr val="A4A3A4"/>
          </p15:clr>
        </p15:guide>
        <p15:guide id="11" pos="3780" userDrawn="1">
          <p15:clr>
            <a:srgbClr val="A4A3A4"/>
          </p15:clr>
        </p15:guide>
        <p15:guide id="12" pos="5503" userDrawn="1">
          <p15:clr>
            <a:srgbClr val="A4A3A4"/>
          </p15:clr>
        </p15:guide>
        <p15:guide id="13" pos="56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181">
          <p15:clr>
            <a:srgbClr val="A4A3A4"/>
          </p15:clr>
        </p15:guide>
        <p15:guide id="2" orient="horz" pos="627">
          <p15:clr>
            <a:srgbClr val="A4A3A4"/>
          </p15:clr>
        </p15:guide>
        <p15:guide id="3" orient="horz" pos="439">
          <p15:clr>
            <a:srgbClr val="A4A3A4"/>
          </p15:clr>
        </p15:guide>
        <p15:guide id="4" orient="horz" pos="2437">
          <p15:clr>
            <a:srgbClr val="A4A3A4"/>
          </p15:clr>
        </p15:guide>
        <p15:guide id="5" pos="3945">
          <p15:clr>
            <a:srgbClr val="A4A3A4"/>
          </p15:clr>
        </p15:guide>
        <p15:guide id="6" pos="3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zerző" initials="S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65EA9"/>
    <a:srgbClr val="88B2D2"/>
    <a:srgbClr val="AECBE0"/>
    <a:srgbClr val="99CCFF"/>
    <a:srgbClr val="006600"/>
    <a:srgbClr val="00C0BC"/>
    <a:srgbClr val="FFFF66"/>
    <a:srgbClr val="66FF99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38" autoAdjust="0"/>
    <p:restoredTop sz="50000" autoAdjust="0"/>
  </p:normalViewPr>
  <p:slideViewPr>
    <p:cSldViewPr snapToObjects="1">
      <p:cViewPr>
        <p:scale>
          <a:sx n="60" d="100"/>
          <a:sy n="60" d="100"/>
        </p:scale>
        <p:origin x="-1236" y="-288"/>
      </p:cViewPr>
      <p:guideLst>
        <p:guide orient="horz" pos="4110"/>
        <p:guide orient="horz" pos="799"/>
        <p:guide orient="horz" pos="2160"/>
        <p:guide orient="horz" pos="2251"/>
        <p:guide orient="horz" pos="142"/>
        <p:guide pos="211"/>
        <p:guide pos="7468"/>
        <p:guide pos="2055"/>
        <p:guide pos="1935"/>
        <p:guide pos="3900"/>
        <p:guide pos="3780"/>
        <p:guide pos="5503"/>
        <p:guide pos="56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>
        <p:scale>
          <a:sx n="89" d="100"/>
          <a:sy n="89" d="100"/>
        </p:scale>
        <p:origin x="-1776" y="60"/>
      </p:cViewPr>
      <p:guideLst>
        <p:guide orient="horz" pos="181"/>
        <p:guide orient="horz" pos="627"/>
        <p:guide orient="horz" pos="439"/>
        <p:guide orient="horz" pos="2437"/>
        <p:guide pos="3945"/>
        <p:guide pos="3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0-02T10:05:00.985" idx="1">
    <p:pos x="5925" y="2208"/>
    <p:text>Gatekeeperek már csak "GATEKEEPER-RELAY"-en keresztül kommunikálnak</p:text>
    <p:extLst>
      <p:ext uri="{C676402C-5697-4E1C-873F-D02D1690AC5C}">
        <p15:threadingInfo xmlns=""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241300"/>
            <a:ext cx="4235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3400" y="377825"/>
            <a:ext cx="4235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22338">
              <a:defRPr sz="1000">
                <a:solidFill>
                  <a:srgbClr val="00214A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10.02.2010</a:t>
            </a:r>
            <a:endParaRPr lang="en-US"/>
          </a:p>
        </p:txBody>
      </p:sp>
      <p:sp>
        <p:nvSpPr>
          <p:cNvPr id="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7050" y="9431338"/>
            <a:ext cx="573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Infineon Technologies 2009. All rights reserved.</a:t>
            </a: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3400" y="492125"/>
            <a:ext cx="4235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22338">
              <a:defRPr sz="1000">
                <a:solidFill>
                  <a:srgbClr val="00214A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BCD03C01-6552-49CC-A875-7ACA7242C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88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287338"/>
            <a:ext cx="8445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6537018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785813" y="962025"/>
            <a:ext cx="8375651" cy="471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1338" y="5911850"/>
            <a:ext cx="5721350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33400" y="241300"/>
            <a:ext cx="4235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2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3400" y="377825"/>
            <a:ext cx="4235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922338">
              <a:defRPr sz="1000">
                <a:solidFill>
                  <a:srgbClr val="00214A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10.02.2010</a:t>
            </a:r>
            <a:endParaRPr lang="en-US"/>
          </a:p>
        </p:txBody>
      </p:sp>
      <p:sp>
        <p:nvSpPr>
          <p:cNvPr id="30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7050" y="9431338"/>
            <a:ext cx="573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22338">
              <a:defRPr sz="1000">
                <a:solidFill>
                  <a:srgbClr val="00214A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Infineon Technologies 2009. All rights reserved.</a:t>
            </a:r>
          </a:p>
        </p:txBody>
      </p:sp>
      <p:sp>
        <p:nvSpPr>
          <p:cNvPr id="31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33400" y="492125"/>
            <a:ext cx="4235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22338">
              <a:defRPr sz="1000">
                <a:solidFill>
                  <a:srgbClr val="00214A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fld id="{CDAB6734-87FE-49C1-A632-A5A80F6CB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47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287338"/>
            <a:ext cx="8445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943141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214A"/>
        </a:solidFill>
        <a:latin typeface="Verdana" pitchFamily="34" charset="0"/>
        <a:ea typeface="+mn-ea"/>
        <a:cs typeface="+mn-cs"/>
      </a:defRPr>
    </a:lvl5pPr>
    <a:lvl6pPr marL="2282435" algn="l" defTabSz="9129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923" algn="l" defTabSz="9129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411" algn="l" defTabSz="9129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899" algn="l" defTabSz="9129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Introduction</a:t>
            </a:r>
            <a:r>
              <a:rPr lang="hu-HU" dirty="0"/>
              <a:t> and </a:t>
            </a:r>
            <a:r>
              <a:rPr lang="hu-HU" dirty="0" err="1"/>
              <a:t>goals</a:t>
            </a:r>
            <a:r>
              <a:rPr lang="hu-HU" dirty="0"/>
              <a:t> of AH</a:t>
            </a:r>
          </a:p>
          <a:p>
            <a:endParaRPr lang="hu-HU" dirty="0"/>
          </a:p>
          <a:p>
            <a:r>
              <a:rPr lang="hu-HU" dirty="0"/>
              <a:t>Local </a:t>
            </a:r>
            <a:r>
              <a:rPr lang="hu-HU" dirty="0" err="1"/>
              <a:t>Clouds</a:t>
            </a:r>
            <a:r>
              <a:rPr lang="hu-HU" dirty="0"/>
              <a:t> </a:t>
            </a:r>
            <a:r>
              <a:rPr lang="hu-HU" dirty="0" err="1"/>
              <a:t>work</a:t>
            </a:r>
            <a:r>
              <a:rPr lang="hu-HU" dirty="0"/>
              <a:t> in SOA.</a:t>
            </a:r>
          </a:p>
          <a:p>
            <a:endParaRPr lang="hu-HU" dirty="0"/>
          </a:p>
          <a:p>
            <a:r>
              <a:rPr lang="hu-HU" dirty="0" err="1"/>
              <a:t>There</a:t>
            </a:r>
            <a:r>
              <a:rPr lang="hu-HU" dirty="0"/>
              <a:t> </a:t>
            </a:r>
            <a:r>
              <a:rPr lang="hu-HU" dirty="0" err="1"/>
              <a:t>are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mandatory</a:t>
            </a:r>
            <a:r>
              <a:rPr lang="hu-HU" dirty="0"/>
              <a:t> </a:t>
            </a:r>
            <a:r>
              <a:rPr lang="hu-HU" dirty="0" err="1"/>
              <a:t>core</a:t>
            </a:r>
            <a:r>
              <a:rPr lang="hu-HU" dirty="0"/>
              <a:t> </a:t>
            </a:r>
            <a:r>
              <a:rPr lang="hu-HU" dirty="0" err="1"/>
              <a:t>systems</a:t>
            </a:r>
            <a:r>
              <a:rPr lang="hu-HU" dirty="0"/>
              <a:t>,</a:t>
            </a:r>
            <a:r>
              <a:rPr lang="hu-HU" baseline="0" dirty="0"/>
              <a:t> </a:t>
            </a:r>
            <a:r>
              <a:rPr lang="hu-HU" baseline="0" dirty="0" err="1"/>
              <a:t>that</a:t>
            </a:r>
            <a:r>
              <a:rPr lang="hu-HU" baseline="0" dirty="0"/>
              <a:t> </a:t>
            </a:r>
            <a:r>
              <a:rPr lang="hu-HU" baseline="0" dirty="0" err="1"/>
              <a:t>offer</a:t>
            </a:r>
            <a:r>
              <a:rPr lang="hu-HU" baseline="0" dirty="0"/>
              <a:t> </a:t>
            </a:r>
            <a:r>
              <a:rPr lang="hu-HU" baseline="0" dirty="0" err="1"/>
              <a:t>basic</a:t>
            </a:r>
            <a:r>
              <a:rPr lang="hu-HU" baseline="0" dirty="0"/>
              <a:t> </a:t>
            </a:r>
            <a:r>
              <a:rPr lang="hu-HU" baseline="0" dirty="0" err="1"/>
              <a:t>governance</a:t>
            </a:r>
            <a:r>
              <a:rPr lang="hu-HU" baseline="0" dirty="0"/>
              <a:t>. </a:t>
            </a:r>
          </a:p>
          <a:p>
            <a:r>
              <a:rPr lang="hu-HU" baseline="0" dirty="0" err="1"/>
              <a:t>Authorization</a:t>
            </a:r>
            <a:r>
              <a:rPr lang="hu-HU" baseline="0" dirty="0"/>
              <a:t> </a:t>
            </a:r>
            <a:r>
              <a:rPr lang="hu-HU" baseline="0" dirty="0" err="1"/>
              <a:t>now</a:t>
            </a:r>
            <a:r>
              <a:rPr lang="hu-HU" baseline="0" dirty="0"/>
              <a:t> </a:t>
            </a:r>
            <a:r>
              <a:rPr lang="hu-HU" baseline="0" dirty="0" err="1"/>
              <a:t>bears</a:t>
            </a:r>
            <a:r>
              <a:rPr lang="hu-HU" baseline="0" dirty="0"/>
              <a:t> </a:t>
            </a:r>
            <a:r>
              <a:rPr lang="hu-HU" baseline="0" dirty="0" err="1"/>
              <a:t>two</a:t>
            </a:r>
            <a:r>
              <a:rPr lang="hu-HU" baseline="0" dirty="0"/>
              <a:t> </a:t>
            </a:r>
            <a:r>
              <a:rPr lang="hu-HU" baseline="0" dirty="0" err="1"/>
              <a:t>tasks</a:t>
            </a:r>
            <a:r>
              <a:rPr lang="hu-HU" baseline="0" dirty="0"/>
              <a:t>: </a:t>
            </a:r>
            <a:r>
              <a:rPr lang="hu-HU" baseline="0" dirty="0" err="1"/>
              <a:t>access</a:t>
            </a:r>
            <a:r>
              <a:rPr lang="hu-HU" baseline="0" dirty="0"/>
              <a:t> </a:t>
            </a:r>
            <a:r>
              <a:rPr lang="hu-HU" baseline="0" dirty="0" err="1"/>
              <a:t>control</a:t>
            </a:r>
            <a:r>
              <a:rPr lang="hu-HU" baseline="0" dirty="0"/>
              <a:t> </a:t>
            </a:r>
            <a:r>
              <a:rPr lang="hu-HU" baseline="0" dirty="0" err="1"/>
              <a:t>information</a:t>
            </a:r>
            <a:r>
              <a:rPr lang="hu-HU" baseline="0" dirty="0"/>
              <a:t>, </a:t>
            </a:r>
            <a:r>
              <a:rPr lang="hu-HU" baseline="0" dirty="0" err="1"/>
              <a:t>token</a:t>
            </a:r>
            <a:r>
              <a:rPr lang="hu-HU" baseline="0" dirty="0"/>
              <a:t> </a:t>
            </a:r>
            <a:r>
              <a:rPr lang="hu-HU" baseline="0" dirty="0" err="1"/>
              <a:t>gen</a:t>
            </a:r>
            <a:r>
              <a:rPr lang="hu-HU" baseline="0" dirty="0"/>
              <a:t>. </a:t>
            </a:r>
          </a:p>
          <a:p>
            <a:r>
              <a:rPr lang="hu-HU" baseline="0" dirty="0"/>
              <a:t>SR: </a:t>
            </a:r>
            <a:r>
              <a:rPr lang="hu-HU" baseline="0" dirty="0" err="1"/>
              <a:t>now</a:t>
            </a:r>
            <a:r>
              <a:rPr lang="hu-HU" baseline="0" dirty="0"/>
              <a:t> </a:t>
            </a:r>
            <a:r>
              <a:rPr lang="hu-HU" baseline="0" dirty="0" err="1"/>
              <a:t>capable</a:t>
            </a:r>
            <a:r>
              <a:rPr lang="hu-HU" baseline="0" dirty="0"/>
              <a:t> of </a:t>
            </a:r>
            <a:r>
              <a:rPr lang="hu-HU" baseline="0" dirty="0" err="1"/>
              <a:t>cleaning</a:t>
            </a:r>
            <a:r>
              <a:rPr lang="hu-HU" baseline="0" dirty="0"/>
              <a:t> </a:t>
            </a:r>
            <a:r>
              <a:rPr lang="hu-HU" baseline="0" dirty="0" err="1"/>
              <a:t>up</a:t>
            </a:r>
            <a:r>
              <a:rPr lang="hu-HU" baseline="0" dirty="0"/>
              <a:t> </a:t>
            </a:r>
            <a:r>
              <a:rPr lang="hu-HU" baseline="0" dirty="0" err="1"/>
              <a:t>the</a:t>
            </a:r>
            <a:r>
              <a:rPr lang="hu-HU" baseline="0" dirty="0"/>
              <a:t> </a:t>
            </a:r>
            <a:r>
              <a:rPr lang="hu-HU" baseline="0" dirty="0" err="1"/>
              <a:t>database</a:t>
            </a:r>
            <a:r>
              <a:rPr lang="hu-HU" baseline="0" dirty="0"/>
              <a:t>, </a:t>
            </a:r>
            <a:r>
              <a:rPr lang="hu-HU" baseline="0" dirty="0" err="1"/>
              <a:t>implements</a:t>
            </a:r>
            <a:r>
              <a:rPr lang="hu-HU" baseline="0" dirty="0"/>
              <a:t> service </a:t>
            </a:r>
            <a:r>
              <a:rPr lang="hu-HU" baseline="0" dirty="0" err="1"/>
              <a:t>metadata</a:t>
            </a:r>
            <a:r>
              <a:rPr lang="hu-HU" baseline="0" dirty="0"/>
              <a:t> </a:t>
            </a:r>
            <a:r>
              <a:rPr lang="hu-HU" baseline="0" dirty="0" err="1"/>
              <a:t>with</a:t>
            </a:r>
            <a:r>
              <a:rPr lang="hu-HU" baseline="0" dirty="0"/>
              <a:t> </a:t>
            </a:r>
            <a:r>
              <a:rPr lang="hu-HU" baseline="0" dirty="0" err="1"/>
              <a:t>every</a:t>
            </a:r>
            <a:r>
              <a:rPr lang="hu-HU" baseline="0" dirty="0"/>
              <a:t> </a:t>
            </a:r>
            <a:r>
              <a:rPr lang="hu-HU" baseline="0" dirty="0" err="1"/>
              <a:t>offering</a:t>
            </a:r>
            <a:r>
              <a:rPr lang="hu-HU" baseline="0" dirty="0"/>
              <a:t> </a:t>
            </a:r>
            <a:r>
              <a:rPr lang="hu-HU" baseline="0" dirty="0" err="1"/>
              <a:t>separately</a:t>
            </a:r>
            <a:r>
              <a:rPr lang="hu-HU" baseline="0" dirty="0"/>
              <a:t>. </a:t>
            </a:r>
          </a:p>
          <a:p>
            <a:r>
              <a:rPr lang="hu-HU" baseline="0" dirty="0" err="1"/>
              <a:t>Gatekeeper</a:t>
            </a:r>
            <a:r>
              <a:rPr lang="hu-HU" baseline="0" dirty="0"/>
              <a:t> has </a:t>
            </a:r>
            <a:r>
              <a:rPr lang="hu-HU" baseline="0" dirty="0" err="1"/>
              <a:t>two</a:t>
            </a:r>
            <a:r>
              <a:rPr lang="hu-HU" baseline="0" dirty="0"/>
              <a:t> </a:t>
            </a:r>
            <a:r>
              <a:rPr lang="hu-HU" baseline="0" dirty="0" err="1"/>
              <a:t>services</a:t>
            </a:r>
            <a:r>
              <a:rPr lang="hu-HU" baseline="0" dirty="0"/>
              <a:t>: GSD, ICN. </a:t>
            </a:r>
          </a:p>
          <a:p>
            <a:r>
              <a:rPr lang="hu-HU" baseline="0" dirty="0"/>
              <a:t>Network Manager </a:t>
            </a:r>
            <a:r>
              <a:rPr lang="hu-HU" baseline="0" dirty="0" err="1"/>
              <a:t>will</a:t>
            </a:r>
            <a:r>
              <a:rPr lang="hu-HU" baseline="0" dirty="0"/>
              <a:t> be </a:t>
            </a:r>
            <a:r>
              <a:rPr lang="hu-HU" baseline="0" dirty="0" err="1"/>
              <a:t>required</a:t>
            </a:r>
            <a:r>
              <a:rPr lang="hu-HU" baseline="0" dirty="0"/>
              <a:t> </a:t>
            </a:r>
            <a:r>
              <a:rPr lang="hu-HU" baseline="0" dirty="0" err="1"/>
              <a:t>to</a:t>
            </a:r>
            <a:r>
              <a:rPr lang="hu-HU" baseline="0" dirty="0"/>
              <a:t> </a:t>
            </a:r>
            <a:r>
              <a:rPr lang="hu-HU" baseline="0" dirty="0" err="1"/>
              <a:t>build</a:t>
            </a:r>
            <a:r>
              <a:rPr lang="hu-HU" baseline="0" dirty="0"/>
              <a:t> </a:t>
            </a:r>
            <a:r>
              <a:rPr lang="hu-HU" baseline="0" dirty="0" err="1"/>
              <a:t>up</a:t>
            </a:r>
            <a:r>
              <a:rPr lang="hu-HU" baseline="0" dirty="0"/>
              <a:t> </a:t>
            </a:r>
            <a:r>
              <a:rPr lang="hu-HU" baseline="0" dirty="0" err="1"/>
              <a:t>inter-cloud</a:t>
            </a:r>
            <a:r>
              <a:rPr lang="hu-HU" baseline="0" dirty="0"/>
              <a:t> </a:t>
            </a:r>
            <a:r>
              <a:rPr lang="hu-HU" baseline="0" dirty="0" err="1"/>
              <a:t>data</a:t>
            </a:r>
            <a:r>
              <a:rPr lang="hu-HU" baseline="0" dirty="0"/>
              <a:t> end-</a:t>
            </a:r>
            <a:r>
              <a:rPr lang="hu-HU" baseline="0" dirty="0" err="1"/>
              <a:t>to</a:t>
            </a:r>
            <a:r>
              <a:rPr lang="hu-HU" baseline="0" dirty="0"/>
              <a:t>-end </a:t>
            </a:r>
            <a:r>
              <a:rPr lang="hu-HU" baseline="0" dirty="0" err="1"/>
              <a:t>path</a:t>
            </a:r>
            <a:r>
              <a:rPr lang="hu-HU" baseline="0" dirty="0"/>
              <a:t>. </a:t>
            </a:r>
          </a:p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7E119-AC32-7C43-92C9-3405515D8931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04048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28" b="19288"/>
          <a:stretch/>
        </p:blipFill>
        <p:spPr>
          <a:xfrm>
            <a:off x="-1" y="2487"/>
            <a:ext cx="12189351" cy="6855513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12193278" cy="6849054"/>
          </a:xfrm>
          <a:prstGeom prst="rect">
            <a:avLst/>
          </a:prstGeom>
          <a:solidFill>
            <a:srgbClr val="065EA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900"/>
          </a:p>
        </p:txBody>
      </p:sp>
      <p:sp>
        <p:nvSpPr>
          <p:cNvPr id="9" name="Rechteck 8"/>
          <p:cNvSpPr/>
          <p:nvPr userDrawn="1"/>
        </p:nvSpPr>
        <p:spPr>
          <a:xfrm>
            <a:off x="1" y="5589240"/>
            <a:ext cx="12192244" cy="126876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de-DE" sz="1600" dirty="0" err="1">
              <a:latin typeface="Verdana" pitchFamily="34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66" y="5898474"/>
            <a:ext cx="1560207" cy="636702"/>
          </a:xfrm>
          <a:prstGeom prst="rect">
            <a:avLst/>
          </a:prstGeom>
        </p:spPr>
      </p:pic>
      <p:sp>
        <p:nvSpPr>
          <p:cNvPr id="15" name="Textplatzhalter 14"/>
          <p:cNvSpPr>
            <a:spLocks noGrp="1"/>
          </p:cNvSpPr>
          <p:nvPr>
            <p:ph type="body" idx="13" hasCustomPrompt="1"/>
          </p:nvPr>
        </p:nvSpPr>
        <p:spPr>
          <a:xfrm>
            <a:off x="334965" y="1304925"/>
            <a:ext cx="8718776" cy="39151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Content</a:t>
            </a:r>
          </a:p>
        </p:txBody>
      </p:sp>
      <p:sp>
        <p:nvSpPr>
          <p:cNvPr id="52" name="Textfeld 51"/>
          <p:cNvSpPr txBox="1"/>
          <p:nvPr userDrawn="1"/>
        </p:nvSpPr>
        <p:spPr>
          <a:xfrm>
            <a:off x="333760" y="5891085"/>
            <a:ext cx="6661667" cy="6650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273050" indent="-273050">
              <a:lnSpc>
                <a:spcPts val="1540"/>
              </a:lnSpc>
              <a:buClr>
                <a:srgbClr val="E30034"/>
              </a:buClr>
            </a:pP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project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receives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grants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from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the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European H2020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research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and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innovation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programme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</a:t>
            </a:r>
          </a:p>
          <a:p>
            <a:pPr marL="273050" indent="-273050">
              <a:lnSpc>
                <a:spcPts val="1540"/>
              </a:lnSpc>
              <a:buClr>
                <a:srgbClr val="E30034"/>
              </a:buClr>
            </a:pP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ECSEL Joint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Undertaking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and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National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Funding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Authorities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from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19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involved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countries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under</a:t>
            </a:r>
            <a:endParaRPr lang="de-DE" sz="1200" b="0" i="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73050" indent="-273050">
              <a:lnSpc>
                <a:spcPts val="1540"/>
              </a:lnSpc>
              <a:buClr>
                <a:srgbClr val="E30034"/>
              </a:buClr>
            </a:pP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grant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agreement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no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. GAP-737459 - 999978918.</a:t>
            </a:r>
          </a:p>
        </p:txBody>
      </p:sp>
      <p:sp>
        <p:nvSpPr>
          <p:cNvPr id="54" name="Titel 53"/>
          <p:cNvSpPr>
            <a:spLocks noGrp="1"/>
          </p:cNvSpPr>
          <p:nvPr>
            <p:ph type="title" hasCustomPrompt="1"/>
          </p:nvPr>
        </p:nvSpPr>
        <p:spPr>
          <a:xfrm>
            <a:off x="334433" y="299850"/>
            <a:ext cx="8719307" cy="71764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&lt;title&gt;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54" y="299850"/>
            <a:ext cx="2010950" cy="36197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9" y="5868808"/>
            <a:ext cx="1005465" cy="670593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9388706" y="1304925"/>
            <a:ext cx="2443688" cy="15478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charset="2"/>
              <a:buNone/>
              <a:tabLst/>
              <a:defRPr/>
            </a:pPr>
            <a:r>
              <a:rPr lang="de-DE" dirty="0"/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&lt;title&gt;</a:t>
            </a:r>
            <a:br>
              <a:rPr lang="de-DE" dirty="0"/>
            </a:br>
            <a:r>
              <a:rPr lang="de-DE" dirty="0" err="1"/>
              <a:t>Contacts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1432948" y="1407877"/>
            <a:ext cx="2232248" cy="1224138"/>
          </a:xfrm>
        </p:spPr>
        <p:txBody>
          <a:bodyPr/>
          <a:lstStyle>
            <a:lvl1pPr>
              <a:defRPr sz="800" b="0" i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endParaRPr lang="de-DE" dirty="0"/>
          </a:p>
        </p:txBody>
      </p:sp>
      <p:sp>
        <p:nvSpPr>
          <p:cNvPr id="8" name="Bildplatzhalter 5"/>
          <p:cNvSpPr>
            <a:spLocks noGrp="1"/>
          </p:cNvSpPr>
          <p:nvPr>
            <p:ph type="pic" sz="quarter" idx="14"/>
          </p:nvPr>
        </p:nvSpPr>
        <p:spPr>
          <a:xfrm>
            <a:off x="3814776" y="1407874"/>
            <a:ext cx="2232248" cy="1224138"/>
          </a:xfrm>
        </p:spPr>
        <p:txBody>
          <a:bodyPr/>
          <a:lstStyle>
            <a:lvl1pPr>
              <a:defRPr sz="800" b="0" i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endParaRPr lang="de-DE"/>
          </a:p>
        </p:txBody>
      </p:sp>
      <p:sp>
        <p:nvSpPr>
          <p:cNvPr id="9" name="Bildplatzhalter 5"/>
          <p:cNvSpPr>
            <a:spLocks noGrp="1"/>
          </p:cNvSpPr>
          <p:nvPr>
            <p:ph type="pic" sz="quarter" idx="15"/>
          </p:nvPr>
        </p:nvSpPr>
        <p:spPr>
          <a:xfrm>
            <a:off x="6196604" y="1407874"/>
            <a:ext cx="2232248" cy="1224138"/>
          </a:xfrm>
        </p:spPr>
        <p:txBody>
          <a:bodyPr/>
          <a:lstStyle>
            <a:lvl1pPr>
              <a:defRPr sz="800" b="0" i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endParaRPr lang="de-DE"/>
          </a:p>
        </p:txBody>
      </p:sp>
      <p:sp>
        <p:nvSpPr>
          <p:cNvPr id="10" name="Bildplatzhalter 5"/>
          <p:cNvSpPr>
            <a:spLocks noGrp="1"/>
          </p:cNvSpPr>
          <p:nvPr>
            <p:ph type="pic" sz="quarter" idx="16"/>
          </p:nvPr>
        </p:nvSpPr>
        <p:spPr>
          <a:xfrm>
            <a:off x="8578432" y="1412776"/>
            <a:ext cx="2232248" cy="1224138"/>
          </a:xfrm>
        </p:spPr>
        <p:txBody>
          <a:bodyPr/>
          <a:lstStyle>
            <a:lvl1pPr>
              <a:defRPr sz="800" b="0" i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endParaRPr lang="de-DE"/>
          </a:p>
        </p:txBody>
      </p:sp>
      <p:sp>
        <p:nvSpPr>
          <p:cNvPr id="14" name="Bildplatzhalter 5"/>
          <p:cNvSpPr>
            <a:spLocks noGrp="1"/>
          </p:cNvSpPr>
          <p:nvPr>
            <p:ph type="pic" sz="quarter" idx="17"/>
          </p:nvPr>
        </p:nvSpPr>
        <p:spPr>
          <a:xfrm>
            <a:off x="1432948" y="3723553"/>
            <a:ext cx="2232248" cy="1224138"/>
          </a:xfrm>
        </p:spPr>
        <p:txBody>
          <a:bodyPr/>
          <a:lstStyle>
            <a:lvl1pPr>
              <a:defRPr sz="800" b="0" i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endParaRPr lang="de-DE"/>
          </a:p>
        </p:txBody>
      </p:sp>
      <p:sp>
        <p:nvSpPr>
          <p:cNvPr id="15" name="Bildplatzhalter 5"/>
          <p:cNvSpPr>
            <a:spLocks noGrp="1"/>
          </p:cNvSpPr>
          <p:nvPr>
            <p:ph type="pic" sz="quarter" idx="18"/>
          </p:nvPr>
        </p:nvSpPr>
        <p:spPr>
          <a:xfrm>
            <a:off x="3814776" y="3723550"/>
            <a:ext cx="2232248" cy="1224138"/>
          </a:xfrm>
        </p:spPr>
        <p:txBody>
          <a:bodyPr/>
          <a:lstStyle>
            <a:lvl1pPr>
              <a:defRPr sz="800" b="0" i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endParaRPr lang="de-DE"/>
          </a:p>
        </p:txBody>
      </p:sp>
      <p:sp>
        <p:nvSpPr>
          <p:cNvPr id="16" name="Bildplatzhalter 5"/>
          <p:cNvSpPr>
            <a:spLocks noGrp="1"/>
          </p:cNvSpPr>
          <p:nvPr>
            <p:ph type="pic" sz="quarter" idx="19"/>
          </p:nvPr>
        </p:nvSpPr>
        <p:spPr>
          <a:xfrm>
            <a:off x="6196604" y="3723550"/>
            <a:ext cx="2232248" cy="1224138"/>
          </a:xfrm>
        </p:spPr>
        <p:txBody>
          <a:bodyPr/>
          <a:lstStyle>
            <a:lvl1pPr>
              <a:defRPr sz="800" b="0" i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endParaRPr lang="de-DE"/>
          </a:p>
        </p:txBody>
      </p:sp>
      <p:sp>
        <p:nvSpPr>
          <p:cNvPr id="17" name="Bildplatzhalter 5"/>
          <p:cNvSpPr>
            <a:spLocks noGrp="1"/>
          </p:cNvSpPr>
          <p:nvPr>
            <p:ph type="pic" sz="quarter" idx="20"/>
          </p:nvPr>
        </p:nvSpPr>
        <p:spPr>
          <a:xfrm>
            <a:off x="8578432" y="3728452"/>
            <a:ext cx="2232248" cy="1224138"/>
          </a:xfrm>
        </p:spPr>
        <p:txBody>
          <a:bodyPr/>
          <a:lstStyle>
            <a:lvl1pPr>
              <a:defRPr sz="800" b="0" i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Secure Inter-Cloud Service Exchange supported by Arrowhead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l"/>
            <a:r>
              <a:rPr lang="de-DE"/>
              <a:t>Page </a:t>
            </a:r>
            <a:fld id="{B8053825-9DCD-4547-901E-B1C4BC2121BD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13" name="textruta 5"/>
          <p:cNvSpPr txBox="1"/>
          <p:nvPr userDrawn="1"/>
        </p:nvSpPr>
        <p:spPr>
          <a:xfrm>
            <a:off x="1450017" y="6338039"/>
            <a:ext cx="5288835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sv-SE" sz="1000" dirty="0" err="1">
                <a:solidFill>
                  <a:schemeClr val="tx1"/>
                </a:solidFill>
              </a:rPr>
              <a:t>www.arrowhead.eu</a:t>
            </a:r>
            <a:endParaRPr lang="sv-S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266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334434" y="299850"/>
            <a:ext cx="8731456" cy="717646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&lt;title&gt;</a:t>
            </a:r>
            <a:br>
              <a:rPr lang="de-DE" dirty="0"/>
            </a:br>
            <a:r>
              <a:rPr lang="de-DE" dirty="0"/>
              <a:t>&lt;</a:t>
            </a:r>
            <a:r>
              <a:rPr lang="de-DE" dirty="0" err="1"/>
              <a:t>subtitle</a:t>
            </a:r>
            <a:r>
              <a:rPr lang="de-DE" dirty="0"/>
              <a:t>&gt;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Secure Inter-Cloud Service Exchange supported by Arrowhead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/>
            <a:r>
              <a:rPr lang="de-DE"/>
              <a:t>Page </a:t>
            </a:r>
            <a:fld id="{B8053825-9DCD-4547-901E-B1C4BC2121BD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9" hasCustomPrompt="1"/>
          </p:nvPr>
        </p:nvSpPr>
        <p:spPr>
          <a:xfrm>
            <a:off x="334435" y="1449388"/>
            <a:ext cx="11486201" cy="4427537"/>
          </a:xfrm>
        </p:spPr>
        <p:txBody>
          <a:bodyPr/>
          <a:lstStyle>
            <a:lvl1pPr>
              <a:defRPr>
                <a:solidFill>
                  <a:srgbClr val="065EA9"/>
                </a:solidFill>
              </a:defRPr>
            </a:lvl1pPr>
          </a:lstStyle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charset="2"/>
              <a:buNone/>
              <a:tabLst/>
              <a:defRPr/>
            </a:pPr>
            <a:r>
              <a:rPr lang="de-DE" dirty="0"/>
              <a:t>Table</a:t>
            </a:r>
          </a:p>
        </p:txBody>
      </p:sp>
      <p:sp>
        <p:nvSpPr>
          <p:cNvPr id="7" name="textruta 5"/>
          <p:cNvSpPr txBox="1"/>
          <p:nvPr userDrawn="1"/>
        </p:nvSpPr>
        <p:spPr>
          <a:xfrm>
            <a:off x="1450017" y="6338039"/>
            <a:ext cx="5288835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sv-SE" sz="1000" dirty="0" err="1">
                <a:solidFill>
                  <a:schemeClr val="tx1"/>
                </a:solidFill>
              </a:rPr>
              <a:t>www.arrowhead.eu</a:t>
            </a:r>
            <a:endParaRPr lang="sv-SE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rowhead 2 colum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/>
          <p:cNvSpPr>
            <a:spLocks noGrp="1"/>
          </p:cNvSpPr>
          <p:nvPr>
            <p:ph type="title" hasCustomPrompt="1"/>
          </p:nvPr>
        </p:nvSpPr>
        <p:spPr>
          <a:xfrm>
            <a:off x="1066521" y="718279"/>
            <a:ext cx="9926580" cy="624590"/>
          </a:xfrm>
          <a:prstGeom prst="rect">
            <a:avLst/>
          </a:prstGeom>
        </p:spPr>
        <p:txBody>
          <a:bodyPr vert="horz"/>
          <a:lstStyle>
            <a:lvl1pPr algn="l">
              <a:defRPr sz="460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4" name="Platshållare för innehåll 5"/>
          <p:cNvSpPr>
            <a:spLocks noGrp="1"/>
          </p:cNvSpPr>
          <p:nvPr>
            <p:ph sz="quarter" idx="10" hasCustomPrompt="1"/>
          </p:nvPr>
        </p:nvSpPr>
        <p:spPr>
          <a:xfrm>
            <a:off x="1066521" y="1422183"/>
            <a:ext cx="4860316" cy="4623851"/>
          </a:xfrm>
          <a:prstGeom prst="rect">
            <a:avLst/>
          </a:prstGeom>
        </p:spPr>
        <p:txBody>
          <a:bodyPr vert="horz"/>
          <a:lstStyle>
            <a:lvl1pPr marL="343945" indent="-343945">
              <a:buFont typeface="Arial" pitchFamily="34" charset="0"/>
              <a:buNone/>
              <a:defRPr sz="2600" baseline="0"/>
            </a:lvl1pPr>
            <a:lvl2pPr marL="952462" indent="-366332">
              <a:buFont typeface="Arial"/>
              <a:buChar char="•"/>
              <a:defRPr sz="2300"/>
            </a:lvl2pPr>
            <a:lvl3pPr>
              <a:defRPr sz="2100"/>
            </a:lvl3pPr>
            <a:lvl4pPr marL="2051456" indent="-293065">
              <a:buFont typeface="Arial"/>
              <a:buChar char="•"/>
              <a:defRPr sz="1800"/>
            </a:lvl4pPr>
            <a:lvl5pPr marL="2637587" indent="-293065">
              <a:buFont typeface="Arial"/>
              <a:buChar char="•"/>
              <a:defRPr sz="1500" baseline="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5" name="Platshållare för innehåll 5"/>
          <p:cNvSpPr>
            <a:spLocks noGrp="1"/>
          </p:cNvSpPr>
          <p:nvPr>
            <p:ph sz="quarter" idx="11" hasCustomPrompt="1"/>
          </p:nvPr>
        </p:nvSpPr>
        <p:spPr>
          <a:xfrm>
            <a:off x="6139725" y="1422183"/>
            <a:ext cx="4860316" cy="4623851"/>
          </a:xfrm>
          <a:prstGeom prst="rect">
            <a:avLst/>
          </a:prstGeom>
        </p:spPr>
        <p:txBody>
          <a:bodyPr vert="horz"/>
          <a:lstStyle>
            <a:lvl1pPr marL="343945" indent="-343945">
              <a:buFont typeface="Arial" pitchFamily="34" charset="0"/>
              <a:buNone/>
              <a:defRPr sz="2600" baseline="0"/>
            </a:lvl1pPr>
            <a:lvl2pPr marL="952462" indent="-366332">
              <a:buFont typeface="Arial"/>
              <a:buChar char="•"/>
              <a:defRPr sz="2300" baseline="0"/>
            </a:lvl2pPr>
            <a:lvl3pPr>
              <a:defRPr sz="2100"/>
            </a:lvl3pPr>
            <a:lvl4pPr marL="2051456" indent="-293065">
              <a:buFont typeface="Arial"/>
              <a:buChar char="•"/>
              <a:defRPr sz="1800"/>
            </a:lvl4pPr>
            <a:lvl5pPr marL="2637587" indent="-293065">
              <a:buFont typeface="Arial"/>
              <a:buChar char="•"/>
              <a:defRPr sz="15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39B3E-C388-DC4F-B31A-4B360DF2742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1450017" y="6338039"/>
            <a:ext cx="5288835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sv-SE" sz="1000" dirty="0" err="1">
                <a:solidFill>
                  <a:schemeClr val="tx1"/>
                </a:solidFill>
              </a:rPr>
              <a:t>www.arrowhead.eu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7"/>
          </p:nvPr>
        </p:nvSpPr>
        <p:spPr>
          <a:xfrm>
            <a:off x="2810509" y="6237312"/>
            <a:ext cx="4114800" cy="444698"/>
          </a:xfrm>
        </p:spPr>
        <p:txBody>
          <a:bodyPr/>
          <a:lstStyle/>
          <a:p>
            <a:r>
              <a:rPr lang="en-US"/>
              <a:t>Secure Inter-Cloud Service Exchange supported by Arrowhead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989645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rrowhead 1 column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066521" y="718279"/>
            <a:ext cx="9926580" cy="624590"/>
          </a:xfrm>
          <a:prstGeom prst="rect">
            <a:avLst/>
          </a:prstGeom>
        </p:spPr>
        <p:txBody>
          <a:bodyPr vert="horz"/>
          <a:lstStyle>
            <a:lvl1pPr algn="l">
              <a:defRPr sz="4600" baseline="0"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0" hasCustomPrompt="1"/>
          </p:nvPr>
        </p:nvSpPr>
        <p:spPr>
          <a:xfrm>
            <a:off x="1066521" y="1422183"/>
            <a:ext cx="9926580" cy="4623851"/>
          </a:xfrm>
          <a:prstGeom prst="rect">
            <a:avLst/>
          </a:prstGeom>
        </p:spPr>
        <p:txBody>
          <a:bodyPr vert="horz"/>
          <a:lstStyle>
            <a:lvl1pPr marL="343945" indent="-343945">
              <a:buFontTx/>
              <a:buNone/>
              <a:defRPr sz="2600"/>
            </a:lvl1pPr>
            <a:lvl2pPr marL="952462" indent="-366332">
              <a:buFont typeface="Arial"/>
              <a:buChar char="•"/>
              <a:defRPr sz="2300"/>
            </a:lvl2pPr>
            <a:lvl3pPr>
              <a:defRPr sz="2100"/>
            </a:lvl3pPr>
            <a:lvl4pPr marL="2051456" indent="-293065">
              <a:buFont typeface="Arial"/>
              <a:buChar char="•"/>
              <a:defRPr sz="1800"/>
            </a:lvl4pPr>
            <a:lvl5pPr marL="2637587" indent="-293065">
              <a:buFont typeface="Arial"/>
              <a:buChar char="•"/>
              <a:defRPr sz="1500" baseline="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39B3E-C388-DC4F-B31A-4B360DF2742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textruta 4"/>
          <p:cNvSpPr txBox="1"/>
          <p:nvPr userDrawn="1"/>
        </p:nvSpPr>
        <p:spPr>
          <a:xfrm>
            <a:off x="1450017" y="6338039"/>
            <a:ext cx="5288835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sv-SE" sz="1000" dirty="0" err="1">
                <a:solidFill>
                  <a:schemeClr val="tx1"/>
                </a:solidFill>
              </a:rPr>
              <a:t>www.arrowhead.eu</a:t>
            </a:r>
            <a:endParaRPr lang="sv-SE" sz="1000" dirty="0">
              <a:solidFill>
                <a:schemeClr val="tx1"/>
              </a:solidFill>
            </a:endParaRPr>
          </a:p>
        </p:txBody>
      </p:sp>
      <p:sp>
        <p:nvSpPr>
          <p:cNvPr id="7" name="Fußzeilenplatzhalter 1"/>
          <p:cNvSpPr>
            <a:spLocks noGrp="1"/>
          </p:cNvSpPr>
          <p:nvPr>
            <p:ph type="ftr" sz="quarter" idx="17"/>
          </p:nvPr>
        </p:nvSpPr>
        <p:spPr>
          <a:xfrm>
            <a:off x="2810509" y="6237312"/>
            <a:ext cx="4114800" cy="444698"/>
          </a:xfrm>
        </p:spPr>
        <p:txBody>
          <a:bodyPr/>
          <a:lstStyle/>
          <a:p>
            <a:r>
              <a:rPr lang="en-US"/>
              <a:t>Secure Inter-Cloud Service Exchange supported by Arrowhead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87731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347200" y="6127750"/>
            <a:ext cx="2540000" cy="730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Secure Inter-Cloud Service Exchange supported by Arrowhead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0D76-219A-472A-973B-0A80E7616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ogo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" y="5589240"/>
            <a:ext cx="12192244" cy="126876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de-DE" sz="1600" dirty="0" err="1">
              <a:latin typeface="Verdana" pitchFamily="34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66" y="5898474"/>
            <a:ext cx="1560207" cy="636702"/>
          </a:xfrm>
          <a:prstGeom prst="rect">
            <a:avLst/>
          </a:prstGeom>
        </p:spPr>
      </p:pic>
      <p:sp>
        <p:nvSpPr>
          <p:cNvPr id="15" name="Textplatzhalter 14"/>
          <p:cNvSpPr>
            <a:spLocks noGrp="1"/>
          </p:cNvSpPr>
          <p:nvPr>
            <p:ph type="body" idx="13" hasCustomPrompt="1"/>
          </p:nvPr>
        </p:nvSpPr>
        <p:spPr>
          <a:xfrm>
            <a:off x="334965" y="1304925"/>
            <a:ext cx="8718776" cy="3915134"/>
          </a:xfrm>
        </p:spPr>
        <p:txBody>
          <a:bodyPr/>
          <a:lstStyle>
            <a:lvl1pPr marL="0" indent="0">
              <a:buNone/>
              <a:defRPr>
                <a:solidFill>
                  <a:srgbClr val="065EA9"/>
                </a:solidFill>
              </a:defRPr>
            </a:lvl1pPr>
          </a:lstStyle>
          <a:p>
            <a:pPr lvl="0"/>
            <a:r>
              <a:rPr lang="de-DE" dirty="0"/>
              <a:t>Content</a:t>
            </a:r>
          </a:p>
        </p:txBody>
      </p:sp>
      <p:sp>
        <p:nvSpPr>
          <p:cNvPr id="52" name="Textfeld 51"/>
          <p:cNvSpPr txBox="1"/>
          <p:nvPr userDrawn="1"/>
        </p:nvSpPr>
        <p:spPr>
          <a:xfrm>
            <a:off x="333760" y="5891085"/>
            <a:ext cx="6661667" cy="6650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273050" indent="-273050">
              <a:lnSpc>
                <a:spcPts val="1540"/>
              </a:lnSpc>
              <a:buClr>
                <a:srgbClr val="E30034"/>
              </a:buClr>
            </a:pP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project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receives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grants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from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the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European H2020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research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and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innovation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programme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</a:t>
            </a:r>
          </a:p>
          <a:p>
            <a:pPr marL="273050" indent="-273050">
              <a:lnSpc>
                <a:spcPts val="1540"/>
              </a:lnSpc>
              <a:buClr>
                <a:srgbClr val="E30034"/>
              </a:buClr>
            </a:pP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ECSEL Joint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Undertaking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and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National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Funding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Authorities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from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19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involved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countries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under</a:t>
            </a:r>
            <a:endParaRPr lang="de-DE" sz="1200" b="0" i="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73050" indent="-273050">
              <a:lnSpc>
                <a:spcPts val="1540"/>
              </a:lnSpc>
              <a:buClr>
                <a:srgbClr val="E30034"/>
              </a:buClr>
            </a:pP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grant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agreement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no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. GAP-737459 - 999978918.</a:t>
            </a:r>
          </a:p>
        </p:txBody>
      </p:sp>
      <p:sp>
        <p:nvSpPr>
          <p:cNvPr id="54" name="Titel 53"/>
          <p:cNvSpPr>
            <a:spLocks noGrp="1"/>
          </p:cNvSpPr>
          <p:nvPr>
            <p:ph type="title" hasCustomPrompt="1"/>
          </p:nvPr>
        </p:nvSpPr>
        <p:spPr>
          <a:xfrm>
            <a:off x="334433" y="299850"/>
            <a:ext cx="8719307" cy="717646"/>
          </a:xfrm>
        </p:spPr>
        <p:txBody>
          <a:bodyPr anchor="ctr" anchorCtr="0"/>
          <a:lstStyle>
            <a:lvl1pPr>
              <a:defRPr>
                <a:solidFill>
                  <a:srgbClr val="065EA9"/>
                </a:solidFill>
              </a:defRPr>
            </a:lvl1pPr>
          </a:lstStyle>
          <a:p>
            <a:r>
              <a:rPr lang="de-DE" dirty="0"/>
              <a:t>&lt;title&gt;</a:t>
            </a:r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9" y="5868808"/>
            <a:ext cx="1005465" cy="670593"/>
          </a:xfrm>
          <a:prstGeom prst="rect">
            <a:avLst/>
          </a:prstGeom>
        </p:spPr>
      </p:pic>
      <p:sp>
        <p:nvSpPr>
          <p:cNvPr id="5" name="Bildplatzhalter 4"/>
          <p:cNvSpPr>
            <a:spLocks noGrp="1"/>
          </p:cNvSpPr>
          <p:nvPr>
            <p:ph type="pic" sz="quarter" idx="14" hasCustomPrompt="1"/>
          </p:nvPr>
        </p:nvSpPr>
        <p:spPr>
          <a:xfrm>
            <a:off x="9388706" y="1304925"/>
            <a:ext cx="2443688" cy="1547813"/>
          </a:xfrm>
        </p:spPr>
        <p:txBody>
          <a:bodyPr/>
          <a:lstStyle>
            <a:lvl1pPr algn="ctr">
              <a:defRPr>
                <a:solidFill>
                  <a:srgbClr val="065EA9"/>
                </a:solidFill>
              </a:defRPr>
            </a:lvl1pPr>
          </a:lstStyle>
          <a:p>
            <a:pPr marL="266700" marR="0" lvl="0" indent="-2667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Tx/>
              <a:buFont typeface="Wingdings" charset="2"/>
              <a:buNone/>
              <a:tabLst/>
              <a:defRPr/>
            </a:pPr>
            <a:r>
              <a:rPr lang="de-DE" dirty="0"/>
              <a:t>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28" b="19288"/>
          <a:stretch/>
        </p:blipFill>
        <p:spPr>
          <a:xfrm>
            <a:off x="-1" y="2487"/>
            <a:ext cx="12189351" cy="6855513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0"/>
            <a:ext cx="12193278" cy="6849054"/>
          </a:xfrm>
          <a:prstGeom prst="rect">
            <a:avLst/>
          </a:prstGeom>
          <a:solidFill>
            <a:srgbClr val="065EA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900"/>
          </a:p>
        </p:txBody>
      </p:sp>
      <p:sp>
        <p:nvSpPr>
          <p:cNvPr id="9" name="Rechteck 8"/>
          <p:cNvSpPr/>
          <p:nvPr userDrawn="1"/>
        </p:nvSpPr>
        <p:spPr>
          <a:xfrm>
            <a:off x="1" y="5589240"/>
            <a:ext cx="12192244" cy="126876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de-DE" sz="1600" dirty="0" err="1">
              <a:latin typeface="Verdana" pitchFamily="34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766" y="5898474"/>
            <a:ext cx="1560207" cy="636702"/>
          </a:xfrm>
          <a:prstGeom prst="rect">
            <a:avLst/>
          </a:prstGeom>
        </p:spPr>
      </p:pic>
      <p:sp>
        <p:nvSpPr>
          <p:cNvPr id="15" name="Textplatzhalter 14"/>
          <p:cNvSpPr>
            <a:spLocks noGrp="1"/>
          </p:cNvSpPr>
          <p:nvPr>
            <p:ph type="body" idx="13" hasCustomPrompt="1"/>
          </p:nvPr>
        </p:nvSpPr>
        <p:spPr>
          <a:xfrm>
            <a:off x="334964" y="1304925"/>
            <a:ext cx="11514483" cy="39151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Content</a:t>
            </a:r>
          </a:p>
        </p:txBody>
      </p:sp>
      <p:sp>
        <p:nvSpPr>
          <p:cNvPr id="52" name="Textfeld 51"/>
          <p:cNvSpPr txBox="1"/>
          <p:nvPr userDrawn="1"/>
        </p:nvSpPr>
        <p:spPr>
          <a:xfrm>
            <a:off x="333760" y="5891085"/>
            <a:ext cx="6661667" cy="665070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273050" indent="-273050">
              <a:lnSpc>
                <a:spcPts val="1540"/>
              </a:lnSpc>
              <a:buClr>
                <a:srgbClr val="E30034"/>
              </a:buClr>
            </a:pP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project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receives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grants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from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the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European H2020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research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and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innovation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programme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</a:t>
            </a:r>
          </a:p>
          <a:p>
            <a:pPr marL="273050" indent="-273050">
              <a:lnSpc>
                <a:spcPts val="1540"/>
              </a:lnSpc>
              <a:buClr>
                <a:srgbClr val="E30034"/>
              </a:buClr>
            </a:pP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ECSEL Joint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Undertaking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and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National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Funding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Authorities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from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19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involved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countries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under</a:t>
            </a:r>
            <a:endParaRPr lang="de-DE" sz="1200" b="0" i="0" dirty="0">
              <a:solidFill>
                <a:schemeClr val="tx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marL="273050" indent="-273050">
              <a:lnSpc>
                <a:spcPts val="1540"/>
              </a:lnSpc>
              <a:buClr>
                <a:srgbClr val="E30034"/>
              </a:buClr>
            </a:pP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grant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agreement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no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. GAP-737459 - 999978918.</a:t>
            </a:r>
          </a:p>
        </p:txBody>
      </p:sp>
      <p:sp>
        <p:nvSpPr>
          <p:cNvPr id="54" name="Titel 53"/>
          <p:cNvSpPr>
            <a:spLocks noGrp="1"/>
          </p:cNvSpPr>
          <p:nvPr>
            <p:ph type="title" hasCustomPrompt="1"/>
          </p:nvPr>
        </p:nvSpPr>
        <p:spPr>
          <a:xfrm>
            <a:off x="334433" y="299850"/>
            <a:ext cx="8719307" cy="717646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&lt;title&gt;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54" y="299850"/>
            <a:ext cx="2010950" cy="361971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29" y="5868808"/>
            <a:ext cx="1005465" cy="6705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891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4"/>
          <p:cNvSpPr>
            <a:spLocks noGrp="1"/>
          </p:cNvSpPr>
          <p:nvPr>
            <p:ph idx="1"/>
          </p:nvPr>
        </p:nvSpPr>
        <p:spPr bwMode="auto">
          <a:xfrm>
            <a:off x="334434" y="1312863"/>
            <a:ext cx="11521017" cy="493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334434" y="299850"/>
            <a:ext cx="8731456" cy="717646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&lt;title&gt;</a:t>
            </a:r>
            <a:br>
              <a:rPr lang="de-DE" dirty="0"/>
            </a:br>
            <a:r>
              <a:rPr lang="de-DE" dirty="0"/>
              <a:t>&lt;</a:t>
            </a:r>
            <a:r>
              <a:rPr lang="de-DE" dirty="0" err="1"/>
              <a:t>subtitle</a:t>
            </a:r>
            <a:r>
              <a:rPr lang="de-DE" dirty="0"/>
              <a:t>&gt;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Secure Inter-Cloud Service Exchange supported by Arrowhead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/>
              <a:t>Page </a:t>
            </a:r>
            <a:fld id="{B8053825-9DCD-4547-901E-B1C4BC2121BD}" type="slidenum">
              <a:rPr lang="de-DE" smtClean="0"/>
              <a:pPr algn="l"/>
              <a:t>‹#›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01593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334434" y="299850"/>
            <a:ext cx="8731456" cy="717646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&lt;title&gt;</a:t>
            </a:r>
            <a:br>
              <a:rPr lang="de-DE" dirty="0"/>
            </a:br>
            <a:r>
              <a:rPr lang="de-DE" dirty="0"/>
              <a:t>&lt;</a:t>
            </a:r>
            <a:r>
              <a:rPr lang="de-DE" dirty="0" err="1"/>
              <a:t>subtitle</a:t>
            </a:r>
            <a:r>
              <a:rPr lang="de-DE" dirty="0"/>
              <a:t>&gt;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Secure Inter-Cloud Service Exchange supported by Arrowhead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de-DE"/>
              <a:t>Page </a:t>
            </a:r>
            <a:fld id="{B8053825-9DCD-4547-901E-B1C4BC2121BD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6" name="Text Placeholder 14"/>
          <p:cNvSpPr>
            <a:spLocks noGrp="1"/>
          </p:cNvSpPr>
          <p:nvPr>
            <p:ph idx="12"/>
          </p:nvPr>
        </p:nvSpPr>
        <p:spPr bwMode="auto">
          <a:xfrm>
            <a:off x="6276020" y="1312862"/>
            <a:ext cx="5689558" cy="47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idx="13"/>
          </p:nvPr>
        </p:nvSpPr>
        <p:spPr bwMode="auto">
          <a:xfrm>
            <a:off x="334434" y="1312862"/>
            <a:ext cx="5689558" cy="47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8" name="textruta 5"/>
          <p:cNvSpPr txBox="1"/>
          <p:nvPr userDrawn="1"/>
        </p:nvSpPr>
        <p:spPr>
          <a:xfrm>
            <a:off x="1450017" y="6338039"/>
            <a:ext cx="5288835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sv-SE" sz="1000" dirty="0" err="1">
                <a:solidFill>
                  <a:schemeClr val="tx1"/>
                </a:solidFill>
              </a:rPr>
              <a:t>www.arrowhead.eu</a:t>
            </a:r>
            <a:endParaRPr lang="sv-SE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28" b="19288"/>
          <a:stretch/>
        </p:blipFill>
        <p:spPr>
          <a:xfrm>
            <a:off x="-1" y="2487"/>
            <a:ext cx="12189351" cy="6855513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0"/>
            <a:ext cx="12193278" cy="6858000"/>
          </a:xfrm>
          <a:prstGeom prst="rect">
            <a:avLst/>
          </a:prstGeom>
          <a:solidFill>
            <a:srgbClr val="065EA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900"/>
          </a:p>
        </p:txBody>
      </p:sp>
      <p:sp>
        <p:nvSpPr>
          <p:cNvPr id="15" name="Textplatzhalter 14"/>
          <p:cNvSpPr>
            <a:spLocks noGrp="1"/>
          </p:cNvSpPr>
          <p:nvPr>
            <p:ph type="body" idx="13" hasCustomPrompt="1"/>
          </p:nvPr>
        </p:nvSpPr>
        <p:spPr>
          <a:xfrm>
            <a:off x="334964" y="3609020"/>
            <a:ext cx="11514483" cy="277230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Content</a:t>
            </a:r>
          </a:p>
        </p:txBody>
      </p:sp>
      <p:sp>
        <p:nvSpPr>
          <p:cNvPr id="54" name="Titel 53"/>
          <p:cNvSpPr>
            <a:spLocks noGrp="1"/>
          </p:cNvSpPr>
          <p:nvPr>
            <p:ph type="title" hasCustomPrompt="1"/>
          </p:nvPr>
        </p:nvSpPr>
        <p:spPr>
          <a:xfrm>
            <a:off x="334433" y="2024844"/>
            <a:ext cx="11515014" cy="13321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Chapter Title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54" y="299850"/>
            <a:ext cx="2010950" cy="3619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28" b="19288"/>
          <a:stretch/>
        </p:blipFill>
        <p:spPr>
          <a:xfrm>
            <a:off x="-1" y="2487"/>
            <a:ext cx="12189351" cy="6855513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0" y="0"/>
            <a:ext cx="12193278" cy="6849054"/>
          </a:xfrm>
          <a:prstGeom prst="rect">
            <a:avLst/>
          </a:prstGeom>
          <a:solidFill>
            <a:srgbClr val="065EA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22860" rIns="45720" bIns="228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900"/>
          </a:p>
        </p:txBody>
      </p:sp>
      <p:sp>
        <p:nvSpPr>
          <p:cNvPr id="9" name="Rechteck 8"/>
          <p:cNvSpPr/>
          <p:nvPr userDrawn="1"/>
        </p:nvSpPr>
        <p:spPr>
          <a:xfrm>
            <a:off x="1" y="5589240"/>
            <a:ext cx="12192244" cy="126876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buClr>
                <a:srgbClr val="E30034"/>
              </a:buClr>
            </a:pPr>
            <a:endParaRPr lang="de-DE" sz="1600" dirty="0" err="1">
              <a:latin typeface="Verdana" pitchFamily="34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79" y="5905269"/>
            <a:ext cx="1560207" cy="636702"/>
          </a:xfrm>
          <a:prstGeom prst="rect">
            <a:avLst/>
          </a:prstGeom>
        </p:spPr>
      </p:pic>
      <p:sp>
        <p:nvSpPr>
          <p:cNvPr id="52" name="Textfeld 51"/>
          <p:cNvSpPr txBox="1"/>
          <p:nvPr userDrawn="1"/>
        </p:nvSpPr>
        <p:spPr>
          <a:xfrm>
            <a:off x="333760" y="5877272"/>
            <a:ext cx="6914368" cy="529716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marL="273050" indent="-273050">
              <a:lnSpc>
                <a:spcPts val="1540"/>
              </a:lnSpc>
              <a:buClr>
                <a:srgbClr val="E30034"/>
              </a:buClr>
            </a:pP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The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participating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countries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are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Austria,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Belgium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Finland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France, Czech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Republic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Denmark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</a:t>
            </a:r>
          </a:p>
          <a:p>
            <a:pPr marL="273050" indent="-273050">
              <a:lnSpc>
                <a:spcPts val="1540"/>
              </a:lnSpc>
              <a:buClr>
                <a:srgbClr val="E30034"/>
              </a:buClr>
            </a:pP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Germany,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Greece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de-DE" sz="1200" b="1" i="0" dirty="0" err="1">
                <a:solidFill>
                  <a:srgbClr val="FF0000"/>
                </a:solidFill>
                <a:latin typeface="Trebuchet MS" charset="0"/>
                <a:ea typeface="Trebuchet MS" charset="0"/>
                <a:cs typeface="Trebuchet MS" charset="0"/>
              </a:rPr>
              <a:t>Hungary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Ireland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Italy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Luxembourg,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Netherlands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Norway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Poland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, Portugal,</a:t>
            </a:r>
          </a:p>
          <a:p>
            <a:pPr marL="273050" indent="-273050">
              <a:lnSpc>
                <a:spcPts val="1540"/>
              </a:lnSpc>
              <a:buClr>
                <a:srgbClr val="E30034"/>
              </a:buClr>
            </a:pP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Spain,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Sweden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</a:t>
            </a:r>
            <a:r>
              <a:rPr lang="de-DE" sz="1200" b="0" i="0" dirty="0" err="1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and</a:t>
            </a:r>
            <a:r>
              <a:rPr lang="de-DE" sz="1200" b="0" i="0" dirty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rPr>
              <a:t> Turkey.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454" y="299850"/>
            <a:ext cx="2010950" cy="361971"/>
          </a:xfrm>
          <a:prstGeom prst="rect">
            <a:avLst/>
          </a:prstGeom>
        </p:spPr>
      </p:pic>
      <p:sp>
        <p:nvSpPr>
          <p:cNvPr id="13" name="Textplatzhalter 14"/>
          <p:cNvSpPr>
            <a:spLocks noGrp="1"/>
          </p:cNvSpPr>
          <p:nvPr>
            <p:ph type="body" idx="13" hasCustomPrompt="1"/>
          </p:nvPr>
        </p:nvSpPr>
        <p:spPr>
          <a:xfrm>
            <a:off x="334964" y="3609020"/>
            <a:ext cx="11514483" cy="165162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Content</a:t>
            </a:r>
          </a:p>
        </p:txBody>
      </p:sp>
      <p:sp>
        <p:nvSpPr>
          <p:cNvPr id="14" name="Titel 53"/>
          <p:cNvSpPr>
            <a:spLocks noGrp="1"/>
          </p:cNvSpPr>
          <p:nvPr>
            <p:ph type="title" hasCustomPrompt="1"/>
          </p:nvPr>
        </p:nvSpPr>
        <p:spPr>
          <a:xfrm>
            <a:off x="334433" y="2024844"/>
            <a:ext cx="11515014" cy="13321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Final Slide</a:t>
            </a:r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432" y="5872479"/>
            <a:ext cx="1025972" cy="6842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 hasCustomPrompt="1"/>
          </p:nvPr>
        </p:nvSpPr>
        <p:spPr>
          <a:xfrm>
            <a:off x="334434" y="299850"/>
            <a:ext cx="8731456" cy="717646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&lt;title&gt;</a:t>
            </a:r>
            <a:br>
              <a:rPr lang="de-DE" dirty="0"/>
            </a:br>
            <a:r>
              <a:rPr lang="de-DE" dirty="0" err="1"/>
              <a:t>Contacts</a:t>
            </a:r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2"/>
          </p:nvPr>
        </p:nvSpPr>
        <p:spPr>
          <a:xfrm>
            <a:off x="333861" y="1262886"/>
            <a:ext cx="2621524" cy="1943100"/>
          </a:xfrm>
        </p:spPr>
        <p:txBody>
          <a:bodyPr/>
          <a:lstStyle>
            <a:lvl1pPr>
              <a:defRPr sz="800"/>
            </a:lvl1pPr>
          </a:lstStyle>
          <a:p>
            <a:endParaRPr lang="de-DE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4"/>
          </p:nvPr>
        </p:nvSpPr>
        <p:spPr>
          <a:xfrm>
            <a:off x="3322942" y="1262886"/>
            <a:ext cx="2621524" cy="1943100"/>
          </a:xfrm>
        </p:spPr>
        <p:txBody>
          <a:bodyPr/>
          <a:lstStyle>
            <a:lvl1pPr>
              <a:defRPr sz="800"/>
            </a:lvl1pPr>
          </a:lstStyle>
          <a:p>
            <a:endParaRPr lang="de-DE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5"/>
          </p:nvPr>
        </p:nvSpPr>
        <p:spPr>
          <a:xfrm>
            <a:off x="6312024" y="1262886"/>
            <a:ext cx="2621524" cy="1943100"/>
          </a:xfrm>
        </p:spPr>
        <p:txBody>
          <a:bodyPr/>
          <a:lstStyle>
            <a:lvl1pPr>
              <a:defRPr sz="800"/>
            </a:lvl1pPr>
          </a:lstStyle>
          <a:p>
            <a:endParaRPr lang="de-DE"/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16"/>
          </p:nvPr>
        </p:nvSpPr>
        <p:spPr>
          <a:xfrm>
            <a:off x="9233927" y="1262886"/>
            <a:ext cx="2621524" cy="1943100"/>
          </a:xfrm>
        </p:spPr>
        <p:txBody>
          <a:bodyPr/>
          <a:lstStyle>
            <a:lvl1pPr>
              <a:defRPr sz="800"/>
            </a:lvl1pPr>
          </a:lstStyle>
          <a:p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Secure Inter-Cloud Service Exchange supported by Arrowhead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l"/>
            <a:r>
              <a:rPr lang="de-DE"/>
              <a:t>Page </a:t>
            </a:r>
            <a:fld id="{B8053825-9DCD-4547-901E-B1C4BC2121BD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9" name="textruta 5"/>
          <p:cNvSpPr txBox="1"/>
          <p:nvPr userDrawn="1"/>
        </p:nvSpPr>
        <p:spPr>
          <a:xfrm>
            <a:off x="1450017" y="6338039"/>
            <a:ext cx="5288835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sv-SE" sz="1000" dirty="0" err="1">
                <a:solidFill>
                  <a:schemeClr val="tx1"/>
                </a:solidFill>
              </a:rPr>
              <a:t>www.arrowhead.eu</a:t>
            </a:r>
            <a:endParaRPr lang="sv-SE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&lt;title&gt;</a:t>
            </a:r>
            <a:br>
              <a:rPr lang="de-DE" dirty="0"/>
            </a:br>
            <a:r>
              <a:rPr lang="de-DE" dirty="0" err="1"/>
              <a:t>Contacts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31859" y="1472835"/>
            <a:ext cx="1369273" cy="984058"/>
          </a:xfr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44" name="Bildplatzhalter 5"/>
          <p:cNvSpPr>
            <a:spLocks noGrp="1"/>
          </p:cNvSpPr>
          <p:nvPr>
            <p:ph type="pic" sz="quarter" idx="32"/>
          </p:nvPr>
        </p:nvSpPr>
        <p:spPr>
          <a:xfrm>
            <a:off x="331859" y="2528900"/>
            <a:ext cx="1369273" cy="984058"/>
          </a:xfr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45" name="Bildplatzhalter 5"/>
          <p:cNvSpPr>
            <a:spLocks noGrp="1"/>
          </p:cNvSpPr>
          <p:nvPr>
            <p:ph type="pic" sz="quarter" idx="33"/>
          </p:nvPr>
        </p:nvSpPr>
        <p:spPr>
          <a:xfrm>
            <a:off x="342763" y="3584965"/>
            <a:ext cx="1369273" cy="984058"/>
          </a:xfr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46" name="Bildplatzhalter 5"/>
          <p:cNvSpPr>
            <a:spLocks noGrp="1"/>
          </p:cNvSpPr>
          <p:nvPr>
            <p:ph type="pic" sz="quarter" idx="34"/>
          </p:nvPr>
        </p:nvSpPr>
        <p:spPr>
          <a:xfrm>
            <a:off x="342763" y="4641030"/>
            <a:ext cx="1369273" cy="984058"/>
          </a:xfr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50" name="Bildplatzhalter 5"/>
          <p:cNvSpPr>
            <a:spLocks noGrp="1"/>
          </p:cNvSpPr>
          <p:nvPr>
            <p:ph type="pic" sz="quarter" idx="35"/>
          </p:nvPr>
        </p:nvSpPr>
        <p:spPr>
          <a:xfrm>
            <a:off x="4411223" y="1467108"/>
            <a:ext cx="1369273" cy="984058"/>
          </a:xfr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52" name="Bildplatzhalter 5"/>
          <p:cNvSpPr>
            <a:spLocks noGrp="1"/>
          </p:cNvSpPr>
          <p:nvPr>
            <p:ph type="pic" sz="quarter" idx="36"/>
          </p:nvPr>
        </p:nvSpPr>
        <p:spPr>
          <a:xfrm>
            <a:off x="4411223" y="2523173"/>
            <a:ext cx="1369273" cy="984058"/>
          </a:xfr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53" name="Bildplatzhalter 5"/>
          <p:cNvSpPr>
            <a:spLocks noGrp="1"/>
          </p:cNvSpPr>
          <p:nvPr>
            <p:ph type="pic" sz="quarter" idx="37"/>
          </p:nvPr>
        </p:nvSpPr>
        <p:spPr>
          <a:xfrm>
            <a:off x="4422127" y="3579238"/>
            <a:ext cx="1369273" cy="984058"/>
          </a:xfr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54" name="Bildplatzhalter 5"/>
          <p:cNvSpPr>
            <a:spLocks noGrp="1"/>
          </p:cNvSpPr>
          <p:nvPr>
            <p:ph type="pic" sz="quarter" idx="38"/>
          </p:nvPr>
        </p:nvSpPr>
        <p:spPr>
          <a:xfrm>
            <a:off x="4422127" y="4635303"/>
            <a:ext cx="1369273" cy="984058"/>
          </a:xfr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58" name="Bildplatzhalter 5"/>
          <p:cNvSpPr>
            <a:spLocks noGrp="1"/>
          </p:cNvSpPr>
          <p:nvPr>
            <p:ph type="pic" sz="quarter" idx="39"/>
          </p:nvPr>
        </p:nvSpPr>
        <p:spPr>
          <a:xfrm>
            <a:off x="8436333" y="1468321"/>
            <a:ext cx="1369273" cy="984058"/>
          </a:xfr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60" name="Bildplatzhalter 5"/>
          <p:cNvSpPr>
            <a:spLocks noGrp="1"/>
          </p:cNvSpPr>
          <p:nvPr>
            <p:ph type="pic" sz="quarter" idx="40"/>
          </p:nvPr>
        </p:nvSpPr>
        <p:spPr>
          <a:xfrm>
            <a:off x="8436333" y="2524386"/>
            <a:ext cx="1369273" cy="984058"/>
          </a:xfr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61" name="Bildplatzhalter 5"/>
          <p:cNvSpPr>
            <a:spLocks noGrp="1"/>
          </p:cNvSpPr>
          <p:nvPr>
            <p:ph type="pic" sz="quarter" idx="41"/>
          </p:nvPr>
        </p:nvSpPr>
        <p:spPr>
          <a:xfrm>
            <a:off x="8447237" y="3580451"/>
            <a:ext cx="1369273" cy="984058"/>
          </a:xfr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62" name="Bildplatzhalter 5"/>
          <p:cNvSpPr>
            <a:spLocks noGrp="1"/>
          </p:cNvSpPr>
          <p:nvPr>
            <p:ph type="pic" sz="quarter" idx="42"/>
          </p:nvPr>
        </p:nvSpPr>
        <p:spPr>
          <a:xfrm>
            <a:off x="8447237" y="4636516"/>
            <a:ext cx="1369273" cy="984058"/>
          </a:xfrm>
        </p:spPr>
        <p:txBody>
          <a:bodyPr/>
          <a:lstStyle>
            <a:lvl1pPr>
              <a:defRPr sz="800"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3"/>
          </p:nvPr>
        </p:nvSpPr>
        <p:spPr/>
        <p:txBody>
          <a:bodyPr/>
          <a:lstStyle/>
          <a:p>
            <a:r>
              <a:rPr lang="en-US"/>
              <a:t>Secure Inter-Cloud Service Exchange supported by Arrowhead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pPr algn="l"/>
            <a:r>
              <a:rPr lang="de-DE"/>
              <a:t>Page </a:t>
            </a:r>
            <a:fld id="{B8053825-9DCD-4547-901E-B1C4BC2121BD}" type="slidenum">
              <a:rPr lang="de-DE" smtClean="0"/>
              <a:pPr algn="l"/>
              <a:t>‹#›</a:t>
            </a:fld>
            <a:endParaRPr lang="de-DE" dirty="0"/>
          </a:p>
        </p:txBody>
      </p:sp>
      <p:sp>
        <p:nvSpPr>
          <p:cNvPr id="17" name="textruta 5"/>
          <p:cNvSpPr txBox="1"/>
          <p:nvPr userDrawn="1"/>
        </p:nvSpPr>
        <p:spPr>
          <a:xfrm>
            <a:off x="1450017" y="6338039"/>
            <a:ext cx="5288835" cy="27225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sv-SE" sz="1000" dirty="0" err="1">
                <a:solidFill>
                  <a:schemeClr val="tx1"/>
                </a:solidFill>
              </a:rPr>
              <a:t>www.arrowhead.eu</a:t>
            </a:r>
            <a:endParaRPr lang="sv-S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80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Title Placeholder 8"/>
          <p:cNvSpPr>
            <a:spLocks noGrp="1"/>
          </p:cNvSpPr>
          <p:nvPr>
            <p:ph type="title"/>
          </p:nvPr>
        </p:nvSpPr>
        <p:spPr bwMode="auto">
          <a:xfrm>
            <a:off x="334434" y="299850"/>
            <a:ext cx="6841686" cy="717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Title </a:t>
            </a:r>
            <a:r>
              <a:rPr lang="de-DE" altLang="de-DE" dirty="0" err="1"/>
              <a:t>line</a:t>
            </a:r>
            <a:r>
              <a:rPr lang="de-DE" altLang="de-DE" dirty="0"/>
              <a:t> 1</a:t>
            </a:r>
            <a:br>
              <a:rPr lang="de-DE" altLang="de-DE" dirty="0"/>
            </a:br>
            <a:r>
              <a:rPr lang="de-DE" altLang="de-DE" dirty="0"/>
              <a:t>Title </a:t>
            </a:r>
            <a:r>
              <a:rPr lang="de-DE" altLang="de-DE" dirty="0" err="1"/>
              <a:t>line</a:t>
            </a:r>
            <a:r>
              <a:rPr lang="de-DE" altLang="de-DE" dirty="0"/>
              <a:t> 2</a:t>
            </a:r>
          </a:p>
        </p:txBody>
      </p:sp>
      <p:sp>
        <p:nvSpPr>
          <p:cNvPr id="1031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334434" y="1312863"/>
            <a:ext cx="11521017" cy="493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2810509" y="6237312"/>
            <a:ext cx="4114800" cy="4446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/>
              <a:t>Secure Inter-Cloud Service Exchange supported by Arrowhead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334434" y="6237312"/>
            <a:ext cx="1115583" cy="4381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 algn="l"/>
            <a:r>
              <a:rPr lang="de-DE" dirty="0"/>
              <a:t>Page </a:t>
            </a:r>
            <a:fld id="{B8053825-9DCD-4547-901E-B1C4BC2121BD}" type="slidenum">
              <a:rPr lang="de-DE" smtClean="0"/>
              <a:pPr algn="l"/>
              <a:t>‹#›</a:t>
            </a:fld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20" y="299850"/>
            <a:ext cx="2000377" cy="3600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02" r:id="rId1"/>
    <p:sldLayoutId id="2147485001" r:id="rId2"/>
    <p:sldLayoutId id="2147484995" r:id="rId3"/>
    <p:sldLayoutId id="2147484994" r:id="rId4"/>
    <p:sldLayoutId id="2147485004" r:id="rId5"/>
    <p:sldLayoutId id="2147484996" r:id="rId6"/>
    <p:sldLayoutId id="2147484997" r:id="rId7"/>
    <p:sldLayoutId id="2147484998" r:id="rId8"/>
    <p:sldLayoutId id="2147484999" r:id="rId9"/>
    <p:sldLayoutId id="2147485000" r:id="rId10"/>
    <p:sldLayoutId id="2147485003" r:id="rId11"/>
    <p:sldLayoutId id="2147485005" r:id="rId12"/>
    <p:sldLayoutId id="2147485006" r:id="rId13"/>
    <p:sldLayoutId id="214748500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0" baseline="0">
          <a:solidFill>
            <a:srgbClr val="065EA9"/>
          </a:solidFill>
          <a:latin typeface="Trebuchet MS" charset="0"/>
          <a:ea typeface="Trebuchet MS" charset="0"/>
          <a:cs typeface="Trebuchet MS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14A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14A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14A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0214A"/>
          </a:solidFill>
          <a:latin typeface="Verdana" pitchFamily="34" charset="0"/>
        </a:defRPr>
      </a:lvl5pPr>
      <a:lvl6pPr marL="456485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297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69456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5944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Font typeface="Wingdings" charset="2"/>
        <a:buChar char="§"/>
        <a:defRPr sz="2000" b="0" i="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1pPr>
      <a:lvl2pPr marL="536575" indent="-268288"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Font typeface="Wingdings" charset="2"/>
        <a:buChar char="§"/>
        <a:defRPr sz="2000" b="0" i="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2pPr>
      <a:lvl3pPr marL="808038" indent="-266700"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Font typeface="Wingdings" charset="2"/>
        <a:buChar char="§"/>
        <a:defRPr b="0" i="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3pPr>
      <a:lvl4pPr marL="1076325" indent="-268288"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Font typeface="Wingdings" charset="2"/>
        <a:buChar char="§"/>
        <a:defRPr sz="1600" b="0" i="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4pPr>
      <a:lvl5pPr marL="1346200" indent="-268288" algn="l" rtl="0" eaLnBrk="0" fontAlgn="base" hangingPunct="0">
        <a:spcBef>
          <a:spcPts val="600"/>
        </a:spcBef>
        <a:spcAft>
          <a:spcPts val="600"/>
        </a:spcAft>
        <a:buClr>
          <a:schemeClr val="tx1"/>
        </a:buClr>
        <a:buFont typeface="Wingdings" charset="2"/>
        <a:buChar char="§"/>
        <a:defRPr sz="1400" b="0" i="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5pPr>
      <a:lvl6pPr marL="2054191" indent="-22824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6pPr>
      <a:lvl7pPr marL="2510678" indent="-22824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7pPr>
      <a:lvl8pPr marL="2967166" indent="-22824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8pPr>
      <a:lvl9pPr marL="3423655" indent="-228243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9pPr>
    </p:bodyStyle>
    <p:otherStyle>
      <a:defPPr>
        <a:defRPr lang="de-DE"/>
      </a:defPPr>
      <a:lvl1pPr marL="0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85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0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6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35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23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411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99" algn="l" defTabSz="9129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/>
          <p:cNvSpPr>
            <a:spLocks noGrp="1"/>
          </p:cNvSpPr>
          <p:nvPr>
            <p:ph type="body" idx="13"/>
          </p:nvPr>
        </p:nvSpPr>
        <p:spPr>
          <a:xfrm>
            <a:off x="334964" y="1304925"/>
            <a:ext cx="8594723" cy="3708400"/>
          </a:xfrm>
        </p:spPr>
        <p:txBody>
          <a:bodyPr/>
          <a:lstStyle/>
          <a:p>
            <a:endParaRPr lang="de-DE" sz="3600" dirty="0"/>
          </a:p>
          <a:p>
            <a:r>
              <a:rPr lang="hu-HU" sz="3600" dirty="0" smtClean="0"/>
              <a:t>Productive4.0</a:t>
            </a:r>
          </a:p>
          <a:p>
            <a:r>
              <a:rPr lang="hu-HU" sz="3600" dirty="0" err="1" smtClean="0"/>
              <a:t>Some</a:t>
            </a:r>
            <a:r>
              <a:rPr lang="hu-HU" sz="3600" dirty="0" smtClean="0"/>
              <a:t> </a:t>
            </a:r>
            <a:r>
              <a:rPr lang="hu-HU" sz="3600" dirty="0" err="1" smtClean="0"/>
              <a:t>Arrowhead</a:t>
            </a:r>
            <a:r>
              <a:rPr lang="hu-HU" sz="3600" dirty="0" smtClean="0"/>
              <a:t> </a:t>
            </a:r>
            <a:r>
              <a:rPr lang="hu-HU" sz="3600" dirty="0" err="1" smtClean="0"/>
              <a:t>Basics</a:t>
            </a:r>
            <a:endParaRPr lang="hu-HU" sz="3600" dirty="0"/>
          </a:p>
          <a:p>
            <a:endParaRPr lang="hu-HU" dirty="0"/>
          </a:p>
          <a:p>
            <a:r>
              <a:rPr lang="hu-HU" dirty="0"/>
              <a:t>WP1</a:t>
            </a:r>
            <a:r>
              <a:rPr lang="de-DE" dirty="0"/>
              <a:t>, </a:t>
            </a:r>
            <a:r>
              <a:rPr lang="hu-HU" dirty="0"/>
              <a:t>12</a:t>
            </a:r>
            <a:r>
              <a:rPr lang="de-DE" dirty="0" smtClean="0"/>
              <a:t>.</a:t>
            </a:r>
            <a:r>
              <a:rPr lang="hu-HU" dirty="0" smtClean="0"/>
              <a:t>11</a:t>
            </a:r>
            <a:r>
              <a:rPr lang="de-DE" dirty="0" smtClean="0"/>
              <a:t>.</a:t>
            </a:r>
            <a:r>
              <a:rPr lang="hu-HU" dirty="0"/>
              <a:t>2019</a:t>
            </a:r>
            <a:endParaRPr lang="de-DE" dirty="0"/>
          </a:p>
          <a:p>
            <a:r>
              <a:rPr lang="hu-HU" dirty="0" smtClean="0"/>
              <a:t>Porto, </a:t>
            </a:r>
            <a:r>
              <a:rPr lang="hu-HU" dirty="0" err="1" smtClean="0"/>
              <a:t>Portugal</a:t>
            </a:r>
            <a:endParaRPr lang="de-DE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>
          <a:xfrm>
            <a:off x="334433" y="299850"/>
            <a:ext cx="8719307" cy="717646"/>
          </a:xfrm>
        </p:spPr>
        <p:txBody>
          <a:bodyPr/>
          <a:lstStyle/>
          <a:p>
            <a:r>
              <a:rPr lang="hu-HU" b="0" dirty="0" smtClean="0"/>
              <a:t>Productive4.0 WP1 </a:t>
            </a:r>
            <a:r>
              <a:rPr lang="hu-HU" b="0" dirty="0" err="1" smtClean="0"/>
              <a:t>Workshop</a:t>
            </a:r>
            <a:r>
              <a:rPr lang="hu-HU" b="0" dirty="0"/>
              <a:t> </a:t>
            </a:r>
            <a:r>
              <a:rPr lang="hu-HU" b="0" dirty="0" smtClean="0"/>
              <a:t>–</a:t>
            </a:r>
            <a:br>
              <a:rPr lang="hu-HU" b="0" dirty="0" smtClean="0"/>
            </a:br>
            <a:r>
              <a:rPr lang="hu-HU" b="0" dirty="0" smtClean="0"/>
              <a:t> </a:t>
            </a:r>
            <a:r>
              <a:rPr lang="hu-HU" b="0" dirty="0" err="1" smtClean="0"/>
              <a:t>together</a:t>
            </a:r>
            <a:r>
              <a:rPr lang="hu-HU" b="0" dirty="0" smtClean="0"/>
              <a:t> </a:t>
            </a:r>
            <a:r>
              <a:rPr lang="hu-HU" b="0" dirty="0" err="1" smtClean="0"/>
              <a:t>with</a:t>
            </a:r>
            <a:r>
              <a:rPr lang="hu-HU" b="0" dirty="0" smtClean="0"/>
              <a:t> </a:t>
            </a:r>
            <a:r>
              <a:rPr lang="hu-HU" b="0" dirty="0" err="1" smtClean="0"/>
              <a:t>Arrowhead</a:t>
            </a:r>
            <a:r>
              <a:rPr lang="hu-HU" b="0" dirty="0" smtClean="0"/>
              <a:t> </a:t>
            </a:r>
            <a:r>
              <a:rPr lang="hu-HU" b="0" dirty="0" err="1" smtClean="0"/>
              <a:t>Tools</a:t>
            </a:r>
            <a:endParaRPr lang="de-DE" b="0" dirty="0"/>
          </a:p>
        </p:txBody>
      </p:sp>
      <p:sp>
        <p:nvSpPr>
          <p:cNvPr id="2" name="Textfeld 1"/>
          <p:cNvSpPr txBox="1"/>
          <p:nvPr/>
        </p:nvSpPr>
        <p:spPr>
          <a:xfrm>
            <a:off x="2648607" y="5699234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73050" indent="-273050">
              <a:buClr>
                <a:srgbClr val="E30034"/>
              </a:buClr>
            </a:pPr>
            <a:endParaRPr lang="de-DE" sz="1600" dirty="0" err="1">
              <a:solidFill>
                <a:schemeClr val="accent3"/>
              </a:solidFill>
              <a:latin typeface="Verdana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2055" y="5801710"/>
            <a:ext cx="914400" cy="914400"/>
          </a:xfrm>
          <a:prstGeom prst="rect">
            <a:avLst/>
          </a:prstGeom>
          <a:noFill/>
        </p:spPr>
        <p:txBody>
          <a:bodyPr wrap="none" lIns="72000" tIns="72000" rIns="72000" bIns="72000" rtlCol="0">
            <a:noAutofit/>
          </a:bodyPr>
          <a:lstStyle/>
          <a:p>
            <a:pPr marL="273050" indent="-273050">
              <a:buClr>
                <a:srgbClr val="E30034"/>
              </a:buClr>
            </a:pPr>
            <a:endParaRPr lang="de-DE" sz="1600" dirty="0" err="1">
              <a:solidFill>
                <a:schemeClr val="accent3"/>
              </a:solidFill>
              <a:latin typeface="Verdana" pitchFamily="34" charset="0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78600"/>
              </p:ext>
            </p:extLst>
          </p:nvPr>
        </p:nvGraphicFramePr>
        <p:xfrm>
          <a:off x="8652284" y="2196750"/>
          <a:ext cx="3539716" cy="10058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397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44217">
                <a:tc>
                  <a:txBody>
                    <a:bodyPr/>
                    <a:lstStyle/>
                    <a:p>
                      <a:pPr algn="ctr"/>
                      <a:r>
                        <a:rPr lang="hu-HU" sz="2000" b="1" i="0" dirty="0" err="1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Pal</a:t>
                      </a:r>
                      <a:r>
                        <a:rPr lang="hu-HU" sz="2000" b="1" i="0" baseline="0" dirty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 </a:t>
                      </a:r>
                      <a:r>
                        <a:rPr lang="hu-HU" sz="2000" b="1" i="0" baseline="0" dirty="0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Varga</a:t>
                      </a:r>
                    </a:p>
                    <a:p>
                      <a:pPr algn="ctr"/>
                      <a:r>
                        <a:rPr lang="hu-HU" sz="2000" b="1" i="0" baseline="0" dirty="0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Budapest University of </a:t>
                      </a:r>
                      <a:r>
                        <a:rPr lang="hu-HU" sz="2000" b="1" i="0" baseline="0" dirty="0" err="1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Technology</a:t>
                      </a:r>
                      <a:r>
                        <a:rPr lang="hu-HU" sz="2000" b="1" i="0" baseline="0" dirty="0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 and </a:t>
                      </a:r>
                      <a:r>
                        <a:rPr lang="hu-HU" sz="2000" b="1" i="0" baseline="0" dirty="0" err="1" smtClean="0">
                          <a:solidFill>
                            <a:schemeClr val="bg1"/>
                          </a:solidFill>
                          <a:latin typeface="Trebuchet MS" charset="0"/>
                          <a:ea typeface="Trebuchet MS" charset="0"/>
                          <a:cs typeface="Trebuchet MS" charset="0"/>
                        </a:rPr>
                        <a:t>Economics</a:t>
                      </a:r>
                      <a:endParaRPr lang="hu-HU" sz="2000" b="1" i="0" baseline="0" dirty="0">
                        <a:solidFill>
                          <a:schemeClr val="bg1"/>
                        </a:solidFill>
                        <a:latin typeface="Trebuchet MS" charset="0"/>
                        <a:ea typeface="Trebuchet MS" charset="0"/>
                        <a:cs typeface="Trebuchet MS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2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53740" y="3356992"/>
            <a:ext cx="2924014" cy="939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46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7D2BB46-E9A8-49C6-899B-7D5175A01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582" y="413081"/>
            <a:ext cx="9926580" cy="423631"/>
          </a:xfrm>
        </p:spPr>
        <p:txBody>
          <a:bodyPr/>
          <a:lstStyle/>
          <a:p>
            <a:r>
              <a:rPr lang="hu-HU" sz="4400" dirty="0" err="1" smtClean="0"/>
              <a:t>Arrowhead</a:t>
            </a:r>
            <a:r>
              <a:rPr lang="hu-HU" sz="4400" dirty="0" smtClean="0"/>
              <a:t> </a:t>
            </a:r>
            <a:r>
              <a:rPr lang="hu-HU" sz="4400" dirty="0" err="1"/>
              <a:t>Brokers</a:t>
            </a:r>
            <a:r>
              <a:rPr lang="hu-HU" sz="4400" dirty="0"/>
              <a:t> / </a:t>
            </a:r>
            <a:r>
              <a:rPr lang="hu-HU" sz="4400" dirty="0" err="1"/>
              <a:t>Relays</a:t>
            </a:r>
            <a:endParaRPr lang="en-US" sz="4400" dirty="0"/>
          </a:p>
        </p:txBody>
      </p:sp>
      <p:sp>
        <p:nvSpPr>
          <p:cNvPr id="3" name="Tartalom helye 2">
            <a:extLst>
              <a:ext uri="{FF2B5EF4-FFF2-40B4-BE49-F238E27FC236}">
                <a16:creationId xmlns="" xmlns:a16="http://schemas.microsoft.com/office/drawing/2014/main" id="{F5F2A790-AE97-420A-86B7-9031D578C6D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4801" y="1422183"/>
            <a:ext cx="10688300" cy="4623851"/>
          </a:xfrm>
        </p:spPr>
        <p:txBody>
          <a:bodyPr/>
          <a:lstStyle/>
          <a:p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tunneling</a:t>
            </a:r>
            <a:r>
              <a:rPr lang="hu-HU" dirty="0"/>
              <a:t> is </a:t>
            </a:r>
            <a:r>
              <a:rPr lang="hu-HU" dirty="0" err="1"/>
              <a:t>implemented</a:t>
            </a:r>
            <a:r>
              <a:rPr lang="hu-HU" dirty="0"/>
              <a:t> </a:t>
            </a:r>
            <a:r>
              <a:rPr lang="hu-HU" dirty="0" err="1"/>
              <a:t>using</a:t>
            </a:r>
            <a:r>
              <a:rPr lang="hu-HU" dirty="0"/>
              <a:t> </a:t>
            </a:r>
            <a:r>
              <a:rPr lang="hu-HU" dirty="0" err="1" smtClean="0"/>
              <a:t>ActiveMQ</a:t>
            </a:r>
            <a:r>
              <a:rPr lang="hu-HU" dirty="0" smtClean="0"/>
              <a:t> </a:t>
            </a:r>
            <a:r>
              <a:rPr lang="hu-HU" dirty="0" err="1" smtClean="0"/>
              <a:t>brokers</a:t>
            </a:r>
            <a:endParaRPr lang="hu-HU" dirty="0"/>
          </a:p>
        </p:txBody>
      </p:sp>
      <p:grpSp>
        <p:nvGrpSpPr>
          <p:cNvPr id="4" name="Csoportba foglalás 4">
            <a:extLst>
              <a:ext uri="{FF2B5EF4-FFF2-40B4-BE49-F238E27FC236}">
                <a16:creationId xmlns="" xmlns:a16="http://schemas.microsoft.com/office/drawing/2014/main" id="{AE4B49A7-48FD-4940-8C57-B71E7EB62EE1}"/>
              </a:ext>
            </a:extLst>
          </p:cNvPr>
          <p:cNvGrpSpPr/>
          <p:nvPr/>
        </p:nvGrpSpPr>
        <p:grpSpPr>
          <a:xfrm>
            <a:off x="98097" y="1971660"/>
            <a:ext cx="11100159" cy="3943378"/>
            <a:chOff x="73572" y="943213"/>
            <a:chExt cx="9028387" cy="3985985"/>
          </a:xfrm>
        </p:grpSpPr>
        <p:cxnSp>
          <p:nvCxnSpPr>
            <p:cNvPr id="6" name="Egyenes összekötő nyíllal 5">
              <a:extLst>
                <a:ext uri="{FF2B5EF4-FFF2-40B4-BE49-F238E27FC236}">
                  <a16:creationId xmlns="" xmlns:a16="http://schemas.microsoft.com/office/drawing/2014/main" id="{C5A2B657-7A68-4274-9401-278C82F845F0}"/>
                </a:ext>
              </a:extLst>
            </p:cNvPr>
            <p:cNvCxnSpPr/>
            <p:nvPr/>
          </p:nvCxnSpPr>
          <p:spPr>
            <a:xfrm rot="16200000" flipH="1">
              <a:off x="4893471" y="1607331"/>
              <a:ext cx="857256" cy="642942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7" name="Egyenes összekötő nyíllal 6">
              <a:extLst>
                <a:ext uri="{FF2B5EF4-FFF2-40B4-BE49-F238E27FC236}">
                  <a16:creationId xmlns="" xmlns:a16="http://schemas.microsoft.com/office/drawing/2014/main" id="{05701B47-E6DB-4E27-B822-19DE683367FA}"/>
                </a:ext>
              </a:extLst>
            </p:cNvPr>
            <p:cNvCxnSpPr/>
            <p:nvPr/>
          </p:nvCxnSpPr>
          <p:spPr>
            <a:xfrm rot="5400000" flipH="1" flipV="1">
              <a:off x="3722287" y="1635507"/>
              <a:ext cx="857256" cy="586590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8" name="Egyenes összekötő nyíllal 7">
              <a:extLst>
                <a:ext uri="{FF2B5EF4-FFF2-40B4-BE49-F238E27FC236}">
                  <a16:creationId xmlns="" xmlns:a16="http://schemas.microsoft.com/office/drawing/2014/main" id="{617B3CE7-992E-4968-AFEA-9E77D3602CCC}"/>
                </a:ext>
              </a:extLst>
            </p:cNvPr>
            <p:cNvCxnSpPr>
              <a:stCxn id="196" idx="1"/>
            </p:cNvCxnSpPr>
            <p:nvPr/>
          </p:nvCxnSpPr>
          <p:spPr>
            <a:xfrm rot="10800000" flipV="1">
              <a:off x="4000496" y="1643050"/>
              <a:ext cx="500066" cy="71438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9" name="Egyenes összekötő nyíllal 8">
              <a:extLst>
                <a:ext uri="{FF2B5EF4-FFF2-40B4-BE49-F238E27FC236}">
                  <a16:creationId xmlns="" xmlns:a16="http://schemas.microsoft.com/office/drawing/2014/main" id="{6C2607A5-4405-4D13-8E26-24AA6C42B472}"/>
                </a:ext>
              </a:extLst>
            </p:cNvPr>
            <p:cNvCxnSpPr/>
            <p:nvPr/>
          </p:nvCxnSpPr>
          <p:spPr>
            <a:xfrm rot="16200000" flipV="1">
              <a:off x="4940301" y="1816100"/>
              <a:ext cx="619125" cy="46672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10" name="Felhő 9">
              <a:extLst>
                <a:ext uri="{FF2B5EF4-FFF2-40B4-BE49-F238E27FC236}">
                  <a16:creationId xmlns="" xmlns:a16="http://schemas.microsoft.com/office/drawing/2014/main" id="{796495D7-BF4D-487B-8C20-BFD13EF7531B}"/>
                </a:ext>
              </a:extLst>
            </p:cNvPr>
            <p:cNvSpPr/>
            <p:nvPr/>
          </p:nvSpPr>
          <p:spPr>
            <a:xfrm>
              <a:off x="73572" y="1785926"/>
              <a:ext cx="3926955" cy="3000396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1722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300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11" name="Felhő 10">
              <a:extLst>
                <a:ext uri="{FF2B5EF4-FFF2-40B4-BE49-F238E27FC236}">
                  <a16:creationId xmlns="" xmlns:a16="http://schemas.microsoft.com/office/drawing/2014/main" id="{E24CC490-9D22-44A4-BEBF-8940251F58D9}"/>
                </a:ext>
              </a:extLst>
            </p:cNvPr>
            <p:cNvSpPr/>
            <p:nvPr/>
          </p:nvSpPr>
          <p:spPr>
            <a:xfrm>
              <a:off x="5143472" y="1928802"/>
              <a:ext cx="3958487" cy="3000396"/>
            </a:xfrm>
            <a:prstGeom prst="cloud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17226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300" kern="0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grpSp>
          <p:nvGrpSpPr>
            <p:cNvPr id="5" name="Csoportba foglalás 11">
              <a:extLst>
                <a:ext uri="{FF2B5EF4-FFF2-40B4-BE49-F238E27FC236}">
                  <a16:creationId xmlns="" xmlns:a16="http://schemas.microsoft.com/office/drawing/2014/main" id="{B8B9B83C-AD08-4B3E-AC8E-FD25FE083212}"/>
                </a:ext>
              </a:extLst>
            </p:cNvPr>
            <p:cNvGrpSpPr/>
            <p:nvPr/>
          </p:nvGrpSpPr>
          <p:grpSpPr>
            <a:xfrm>
              <a:off x="3571867" y="2357430"/>
              <a:ext cx="684209" cy="576274"/>
              <a:chOff x="3571867" y="2357430"/>
              <a:chExt cx="684209" cy="576274"/>
            </a:xfrm>
          </p:grpSpPr>
          <p:sp>
            <p:nvSpPr>
              <p:cNvPr id="13" name="Lekerekített téglalap 7">
                <a:extLst>
                  <a:ext uri="{FF2B5EF4-FFF2-40B4-BE49-F238E27FC236}">
                    <a16:creationId xmlns="" xmlns:a16="http://schemas.microsoft.com/office/drawing/2014/main" id="{5D48BF02-4F10-420B-A5D5-D2292BA54922}"/>
                  </a:ext>
                </a:extLst>
              </p:cNvPr>
              <p:cNvSpPr/>
              <p:nvPr/>
            </p:nvSpPr>
            <p:spPr>
              <a:xfrm>
                <a:off x="3571868" y="2357430"/>
                <a:ext cx="684208" cy="401641"/>
              </a:xfrm>
              <a:prstGeom prst="round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b="1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4" name="Szövegdoboz 13">
                <a:extLst>
                  <a:ext uri="{FF2B5EF4-FFF2-40B4-BE49-F238E27FC236}">
                    <a16:creationId xmlns="" xmlns:a16="http://schemas.microsoft.com/office/drawing/2014/main" id="{2F354841-6CAE-4B21-BFA2-66C07F90E7B8}"/>
                  </a:ext>
                </a:extLst>
              </p:cNvPr>
              <p:cNvSpPr txBox="1"/>
              <p:nvPr/>
            </p:nvSpPr>
            <p:spPr>
              <a:xfrm>
                <a:off x="3571867" y="2428868"/>
                <a:ext cx="679457" cy="24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000" b="1" kern="0" dirty="0">
                    <a:solidFill>
                      <a:prstClr val="white"/>
                    </a:solidFill>
                  </a:rPr>
                  <a:t>Gateway</a:t>
                </a:r>
                <a:endParaRPr lang="en-GB" sz="10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Lekerekített téglalap 9">
                <a:extLst>
                  <a:ext uri="{FF2B5EF4-FFF2-40B4-BE49-F238E27FC236}">
                    <a16:creationId xmlns="" xmlns:a16="http://schemas.microsoft.com/office/drawing/2014/main" id="{9638EE79-C49F-48CE-A01F-F108764AEBB6}"/>
                  </a:ext>
                </a:extLst>
              </p:cNvPr>
              <p:cNvSpPr/>
              <p:nvPr/>
            </p:nvSpPr>
            <p:spPr>
              <a:xfrm>
                <a:off x="3652837" y="2728913"/>
                <a:ext cx="95252" cy="57155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b="1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6" name="Lekerekített téglalap 10">
                <a:extLst>
                  <a:ext uri="{FF2B5EF4-FFF2-40B4-BE49-F238E27FC236}">
                    <a16:creationId xmlns="" xmlns:a16="http://schemas.microsoft.com/office/drawing/2014/main" id="{28D48F4F-F378-4EA6-920A-B9817B6A319C}"/>
                  </a:ext>
                </a:extLst>
              </p:cNvPr>
              <p:cNvSpPr/>
              <p:nvPr/>
            </p:nvSpPr>
            <p:spPr>
              <a:xfrm>
                <a:off x="3764766" y="2729715"/>
                <a:ext cx="95252" cy="57155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b="1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12" name="Csoportba foglalás 16">
                <a:extLst>
                  <a:ext uri="{FF2B5EF4-FFF2-40B4-BE49-F238E27FC236}">
                    <a16:creationId xmlns="" xmlns:a16="http://schemas.microsoft.com/office/drawing/2014/main" id="{5BA39C37-E6FD-4914-9278-225AE9A0EC04}"/>
                  </a:ext>
                </a:extLst>
              </p:cNvPr>
              <p:cNvGrpSpPr/>
              <p:nvPr/>
            </p:nvGrpSpPr>
            <p:grpSpPr>
              <a:xfrm>
                <a:off x="3667124" y="2786064"/>
                <a:ext cx="71438" cy="147637"/>
                <a:chOff x="3667124" y="2786064"/>
                <a:chExt cx="71438" cy="147637"/>
              </a:xfrm>
            </p:grpSpPr>
            <p:sp>
              <p:nvSpPr>
                <p:cNvPr id="21" name="Szalagív 20">
                  <a:extLst>
                    <a:ext uri="{FF2B5EF4-FFF2-40B4-BE49-F238E27FC236}">
                      <a16:creationId xmlns="" xmlns:a16="http://schemas.microsoft.com/office/drawing/2014/main" id="{3E4A1EE7-A0C1-43F7-87C1-508BB3409038}"/>
                    </a:ext>
                  </a:extLst>
                </p:cNvPr>
                <p:cNvSpPr/>
                <p:nvPr/>
              </p:nvSpPr>
              <p:spPr>
                <a:xfrm>
                  <a:off x="3667124" y="2862263"/>
                  <a:ext cx="71438" cy="71438"/>
                </a:xfrm>
                <a:prstGeom prst="blockArc">
                  <a:avLst>
                    <a:gd name="adj1" fmla="val 10800000"/>
                    <a:gd name="adj2" fmla="val 21413052"/>
                    <a:gd name="adj3" fmla="val 3862"/>
                  </a:avLst>
                </a:prstGeom>
                <a:solidFill>
                  <a:srgbClr val="4F81BD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b="1" kern="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22" name="Egyenes összekötő 21">
                  <a:extLst>
                    <a:ext uri="{FF2B5EF4-FFF2-40B4-BE49-F238E27FC236}">
                      <a16:creationId xmlns="" xmlns:a16="http://schemas.microsoft.com/office/drawing/2014/main" id="{FEDD3C4F-7352-433E-97DF-3F1388B52842}"/>
                    </a:ext>
                  </a:extLst>
                </p:cNvPr>
                <p:cNvCxnSpPr/>
                <p:nvPr/>
              </p:nvCxnSpPr>
              <p:spPr>
                <a:xfrm rot="16200000" flipH="1">
                  <a:off x="3665939" y="2822970"/>
                  <a:ext cx="73816" cy="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17" name="Csoportba foglalás 17">
                <a:extLst>
                  <a:ext uri="{FF2B5EF4-FFF2-40B4-BE49-F238E27FC236}">
                    <a16:creationId xmlns="" xmlns:a16="http://schemas.microsoft.com/office/drawing/2014/main" id="{6C24BE08-F71D-45BB-A9D2-CE364B554BF4}"/>
                  </a:ext>
                </a:extLst>
              </p:cNvPr>
              <p:cNvGrpSpPr/>
              <p:nvPr/>
            </p:nvGrpSpPr>
            <p:grpSpPr>
              <a:xfrm>
                <a:off x="3774285" y="2786067"/>
                <a:ext cx="71438" cy="147637"/>
                <a:chOff x="3667124" y="2786064"/>
                <a:chExt cx="71438" cy="147637"/>
              </a:xfrm>
            </p:grpSpPr>
            <p:sp>
              <p:nvSpPr>
                <p:cNvPr id="19" name="Szalagív 18">
                  <a:extLst>
                    <a:ext uri="{FF2B5EF4-FFF2-40B4-BE49-F238E27FC236}">
                      <a16:creationId xmlns="" xmlns:a16="http://schemas.microsoft.com/office/drawing/2014/main" id="{5EC8D944-452D-4047-8A68-8CD2141AB7A8}"/>
                    </a:ext>
                  </a:extLst>
                </p:cNvPr>
                <p:cNvSpPr/>
                <p:nvPr/>
              </p:nvSpPr>
              <p:spPr>
                <a:xfrm>
                  <a:off x="3667124" y="2862263"/>
                  <a:ext cx="71438" cy="71438"/>
                </a:xfrm>
                <a:prstGeom prst="blockArc">
                  <a:avLst>
                    <a:gd name="adj1" fmla="val 10800000"/>
                    <a:gd name="adj2" fmla="val 21413052"/>
                    <a:gd name="adj3" fmla="val 3862"/>
                  </a:avLst>
                </a:prstGeom>
                <a:solidFill>
                  <a:srgbClr val="4F81BD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b="1" kern="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20" name="Egyenes összekötő 19">
                  <a:extLst>
                    <a:ext uri="{FF2B5EF4-FFF2-40B4-BE49-F238E27FC236}">
                      <a16:creationId xmlns="" xmlns:a16="http://schemas.microsoft.com/office/drawing/2014/main" id="{5C7507D9-AF4C-482F-9635-0889A9A53ED3}"/>
                    </a:ext>
                  </a:extLst>
                </p:cNvPr>
                <p:cNvCxnSpPr/>
                <p:nvPr/>
              </p:nvCxnSpPr>
              <p:spPr>
                <a:xfrm rot="16200000" flipH="1">
                  <a:off x="3665939" y="2822970"/>
                  <a:ext cx="73816" cy="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18" name="Csoportba foglalás 22">
              <a:extLst>
                <a:ext uri="{FF2B5EF4-FFF2-40B4-BE49-F238E27FC236}">
                  <a16:creationId xmlns="" xmlns:a16="http://schemas.microsoft.com/office/drawing/2014/main" id="{0437B430-6C06-48F1-992D-652D4E6D9DE9}"/>
                </a:ext>
              </a:extLst>
            </p:cNvPr>
            <p:cNvGrpSpPr/>
            <p:nvPr/>
          </p:nvGrpSpPr>
          <p:grpSpPr>
            <a:xfrm>
              <a:off x="5143504" y="2357430"/>
              <a:ext cx="684208" cy="576274"/>
              <a:chOff x="3571867" y="2357430"/>
              <a:chExt cx="684208" cy="576274"/>
            </a:xfrm>
          </p:grpSpPr>
          <p:sp>
            <p:nvSpPr>
              <p:cNvPr id="24" name="Lekerekített téglalap 33">
                <a:extLst>
                  <a:ext uri="{FF2B5EF4-FFF2-40B4-BE49-F238E27FC236}">
                    <a16:creationId xmlns="" xmlns:a16="http://schemas.microsoft.com/office/drawing/2014/main" id="{56AF9C56-6A72-487A-984F-5F1E04B808B6}"/>
                  </a:ext>
                </a:extLst>
              </p:cNvPr>
              <p:cNvSpPr/>
              <p:nvPr/>
            </p:nvSpPr>
            <p:spPr>
              <a:xfrm>
                <a:off x="3571867" y="2357430"/>
                <a:ext cx="684208" cy="401641"/>
              </a:xfrm>
              <a:prstGeom prst="roundRect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5" name="Szövegdoboz 24">
                <a:extLst>
                  <a:ext uri="{FF2B5EF4-FFF2-40B4-BE49-F238E27FC236}">
                    <a16:creationId xmlns="" xmlns:a16="http://schemas.microsoft.com/office/drawing/2014/main" id="{342EA8BC-4E25-453E-A215-ECF0BA2ED8D9}"/>
                  </a:ext>
                </a:extLst>
              </p:cNvPr>
              <p:cNvSpPr txBox="1"/>
              <p:nvPr/>
            </p:nvSpPr>
            <p:spPr>
              <a:xfrm>
                <a:off x="3571867" y="2428868"/>
                <a:ext cx="679457" cy="248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hu-HU" sz="1000" b="1" kern="0" dirty="0">
                    <a:solidFill>
                      <a:prstClr val="white"/>
                    </a:solidFill>
                  </a:rPr>
                  <a:t>Gateway</a:t>
                </a:r>
                <a:endParaRPr lang="en-GB" sz="10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Lekerekített téglalap 35">
                <a:extLst>
                  <a:ext uri="{FF2B5EF4-FFF2-40B4-BE49-F238E27FC236}">
                    <a16:creationId xmlns="" xmlns:a16="http://schemas.microsoft.com/office/drawing/2014/main" id="{8289C9A7-5D1F-4347-A3F5-3C2D7BFF401A}"/>
                  </a:ext>
                </a:extLst>
              </p:cNvPr>
              <p:cNvSpPr/>
              <p:nvPr/>
            </p:nvSpPr>
            <p:spPr>
              <a:xfrm>
                <a:off x="3652837" y="2728913"/>
                <a:ext cx="95252" cy="57155"/>
              </a:xfrm>
              <a:prstGeom prst="roundRect">
                <a:avLst/>
              </a:prstGeom>
              <a:solidFill>
                <a:srgbClr val="0070C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7" name="Lekerekített téglalap 36">
                <a:extLst>
                  <a:ext uri="{FF2B5EF4-FFF2-40B4-BE49-F238E27FC236}">
                    <a16:creationId xmlns="" xmlns:a16="http://schemas.microsoft.com/office/drawing/2014/main" id="{261652A9-B549-4A06-B189-64400913592F}"/>
                  </a:ext>
                </a:extLst>
              </p:cNvPr>
              <p:cNvSpPr/>
              <p:nvPr/>
            </p:nvSpPr>
            <p:spPr>
              <a:xfrm>
                <a:off x="3764766" y="2729715"/>
                <a:ext cx="95252" cy="57155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23" name="Csoportba foglalás 24">
                <a:extLst>
                  <a:ext uri="{FF2B5EF4-FFF2-40B4-BE49-F238E27FC236}">
                    <a16:creationId xmlns="" xmlns:a16="http://schemas.microsoft.com/office/drawing/2014/main" id="{12EFD0AF-6993-402B-BB56-4E6DFAE0B6F1}"/>
                  </a:ext>
                </a:extLst>
              </p:cNvPr>
              <p:cNvGrpSpPr/>
              <p:nvPr/>
            </p:nvGrpSpPr>
            <p:grpSpPr>
              <a:xfrm>
                <a:off x="3667124" y="2786064"/>
                <a:ext cx="71438" cy="147637"/>
                <a:chOff x="3667124" y="2786064"/>
                <a:chExt cx="71438" cy="147637"/>
              </a:xfrm>
            </p:grpSpPr>
            <p:sp>
              <p:nvSpPr>
                <p:cNvPr id="32" name="Szalagív 31">
                  <a:extLst>
                    <a:ext uri="{FF2B5EF4-FFF2-40B4-BE49-F238E27FC236}">
                      <a16:creationId xmlns="" xmlns:a16="http://schemas.microsoft.com/office/drawing/2014/main" id="{99F41793-3FD5-4031-9F87-552E075CC16C}"/>
                    </a:ext>
                  </a:extLst>
                </p:cNvPr>
                <p:cNvSpPr/>
                <p:nvPr/>
              </p:nvSpPr>
              <p:spPr>
                <a:xfrm>
                  <a:off x="3667124" y="2862263"/>
                  <a:ext cx="71438" cy="71438"/>
                </a:xfrm>
                <a:prstGeom prst="blockArc">
                  <a:avLst>
                    <a:gd name="adj1" fmla="val 10800000"/>
                    <a:gd name="adj2" fmla="val 21413052"/>
                    <a:gd name="adj3" fmla="val 3862"/>
                  </a:avLst>
                </a:prstGeom>
                <a:solidFill>
                  <a:srgbClr val="4F81BD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33" name="Egyenes összekötő 32">
                  <a:extLst>
                    <a:ext uri="{FF2B5EF4-FFF2-40B4-BE49-F238E27FC236}">
                      <a16:creationId xmlns="" xmlns:a16="http://schemas.microsoft.com/office/drawing/2014/main" id="{66D84AD4-11FE-449D-AF62-96D61EC72CD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3665939" y="2822970"/>
                  <a:ext cx="73816" cy="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28" name="Csoportba foglalás 25">
                <a:extLst>
                  <a:ext uri="{FF2B5EF4-FFF2-40B4-BE49-F238E27FC236}">
                    <a16:creationId xmlns="" xmlns:a16="http://schemas.microsoft.com/office/drawing/2014/main" id="{4FA9962F-BB2F-4496-B156-55484D2BA5AE}"/>
                  </a:ext>
                </a:extLst>
              </p:cNvPr>
              <p:cNvGrpSpPr/>
              <p:nvPr/>
            </p:nvGrpSpPr>
            <p:grpSpPr>
              <a:xfrm>
                <a:off x="3774285" y="2786067"/>
                <a:ext cx="71438" cy="147637"/>
                <a:chOff x="3667124" y="2786064"/>
                <a:chExt cx="71438" cy="147637"/>
              </a:xfrm>
            </p:grpSpPr>
            <p:sp>
              <p:nvSpPr>
                <p:cNvPr id="30" name="Szalagív 29">
                  <a:extLst>
                    <a:ext uri="{FF2B5EF4-FFF2-40B4-BE49-F238E27FC236}">
                      <a16:creationId xmlns="" xmlns:a16="http://schemas.microsoft.com/office/drawing/2014/main" id="{935A1045-522C-4C1B-BAA2-31A74B3BC406}"/>
                    </a:ext>
                  </a:extLst>
                </p:cNvPr>
                <p:cNvSpPr/>
                <p:nvPr/>
              </p:nvSpPr>
              <p:spPr>
                <a:xfrm>
                  <a:off x="3667124" y="2862263"/>
                  <a:ext cx="71438" cy="71438"/>
                </a:xfrm>
                <a:prstGeom prst="blockArc">
                  <a:avLst>
                    <a:gd name="adj1" fmla="val 10800000"/>
                    <a:gd name="adj2" fmla="val 21413052"/>
                    <a:gd name="adj3" fmla="val 3862"/>
                  </a:avLst>
                </a:prstGeom>
                <a:solidFill>
                  <a:srgbClr val="4F81BD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31" name="Egyenes összekötő 30">
                  <a:extLst>
                    <a:ext uri="{FF2B5EF4-FFF2-40B4-BE49-F238E27FC236}">
                      <a16:creationId xmlns="" xmlns:a16="http://schemas.microsoft.com/office/drawing/2014/main" id="{6ABBD5DE-C855-43E2-96F5-1B284B512FD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3665939" y="2822970"/>
                  <a:ext cx="73816" cy="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29" name="Csoportba foglalás 33">
              <a:extLst>
                <a:ext uri="{FF2B5EF4-FFF2-40B4-BE49-F238E27FC236}">
                  <a16:creationId xmlns="" xmlns:a16="http://schemas.microsoft.com/office/drawing/2014/main" id="{65124EE7-635F-45D0-AA72-FE29327D4B58}"/>
                </a:ext>
              </a:extLst>
            </p:cNvPr>
            <p:cNvGrpSpPr/>
            <p:nvPr/>
          </p:nvGrpSpPr>
          <p:grpSpPr>
            <a:xfrm>
              <a:off x="3343271" y="3571876"/>
              <a:ext cx="857256" cy="576274"/>
              <a:chOff x="3343271" y="3571876"/>
              <a:chExt cx="857256" cy="576274"/>
            </a:xfrm>
          </p:grpSpPr>
          <p:grpSp>
            <p:nvGrpSpPr>
              <p:cNvPr id="34" name="Csoportba foglalás 34">
                <a:extLst>
                  <a:ext uri="{FF2B5EF4-FFF2-40B4-BE49-F238E27FC236}">
                    <a16:creationId xmlns="" xmlns:a16="http://schemas.microsoft.com/office/drawing/2014/main" id="{9D91D140-3F3B-404D-8840-0113C296F648}"/>
                  </a:ext>
                </a:extLst>
              </p:cNvPr>
              <p:cNvGrpSpPr/>
              <p:nvPr/>
            </p:nvGrpSpPr>
            <p:grpSpPr>
              <a:xfrm>
                <a:off x="3343271" y="3571876"/>
                <a:ext cx="857256" cy="576274"/>
                <a:chOff x="3486146" y="2357430"/>
                <a:chExt cx="857256" cy="576274"/>
              </a:xfrm>
            </p:grpSpPr>
            <p:sp>
              <p:nvSpPr>
                <p:cNvPr id="40" name="Lekerekített téglalap 44">
                  <a:extLst>
                    <a:ext uri="{FF2B5EF4-FFF2-40B4-BE49-F238E27FC236}">
                      <a16:creationId xmlns="" xmlns:a16="http://schemas.microsoft.com/office/drawing/2014/main" id="{1F1B62D4-6657-470C-92C8-277239F4A658}"/>
                    </a:ext>
                  </a:extLst>
                </p:cNvPr>
                <p:cNvSpPr/>
                <p:nvPr/>
              </p:nvSpPr>
              <p:spPr>
                <a:xfrm>
                  <a:off x="3571868" y="2357430"/>
                  <a:ext cx="684208" cy="401641"/>
                </a:xfrm>
                <a:prstGeom prst="roundRect">
                  <a:avLst/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1" name="Szövegdoboz 40">
                  <a:extLst>
                    <a:ext uri="{FF2B5EF4-FFF2-40B4-BE49-F238E27FC236}">
                      <a16:creationId xmlns="" xmlns:a16="http://schemas.microsoft.com/office/drawing/2014/main" id="{479F0434-2A04-4109-921D-21015D550676}"/>
                    </a:ext>
                  </a:extLst>
                </p:cNvPr>
                <p:cNvSpPr txBox="1"/>
                <p:nvPr/>
              </p:nvSpPr>
              <p:spPr>
                <a:xfrm>
                  <a:off x="3486146" y="2443154"/>
                  <a:ext cx="857256" cy="248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00" b="1" kern="0" dirty="0">
                      <a:solidFill>
                        <a:prstClr val="white"/>
                      </a:solidFill>
                    </a:rPr>
                    <a:t>Gatekeeper</a:t>
                  </a:r>
                  <a:endParaRPr lang="en-GB" sz="1000" b="1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Lekerekített téglalap 46">
                  <a:extLst>
                    <a:ext uri="{FF2B5EF4-FFF2-40B4-BE49-F238E27FC236}">
                      <a16:creationId xmlns="" xmlns:a16="http://schemas.microsoft.com/office/drawing/2014/main" id="{810CF5B4-B7EC-4631-B764-647E3774147C}"/>
                    </a:ext>
                  </a:extLst>
                </p:cNvPr>
                <p:cNvSpPr/>
                <p:nvPr/>
              </p:nvSpPr>
              <p:spPr>
                <a:xfrm>
                  <a:off x="3652837" y="2728913"/>
                  <a:ext cx="95252" cy="57155"/>
                </a:xfrm>
                <a:prstGeom prst="roundRect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43" name="Lekerekített téglalap 47">
                  <a:extLst>
                    <a:ext uri="{FF2B5EF4-FFF2-40B4-BE49-F238E27FC236}">
                      <a16:creationId xmlns="" xmlns:a16="http://schemas.microsoft.com/office/drawing/2014/main" id="{B2384A02-BC10-4C90-AE13-CE3FCB79CE44}"/>
                    </a:ext>
                  </a:extLst>
                </p:cNvPr>
                <p:cNvSpPr/>
                <p:nvPr/>
              </p:nvSpPr>
              <p:spPr>
                <a:xfrm>
                  <a:off x="3764766" y="2729715"/>
                  <a:ext cx="95252" cy="57155"/>
                </a:xfrm>
                <a:prstGeom prst="roundRect">
                  <a:avLst/>
                </a:pr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35" name="Csoportba foglalás 24">
                  <a:extLst>
                    <a:ext uri="{FF2B5EF4-FFF2-40B4-BE49-F238E27FC236}">
                      <a16:creationId xmlns="" xmlns:a16="http://schemas.microsoft.com/office/drawing/2014/main" id="{445A4373-6A36-4AF0-B392-FF665F29F1AC}"/>
                    </a:ext>
                  </a:extLst>
                </p:cNvPr>
                <p:cNvGrpSpPr/>
                <p:nvPr/>
              </p:nvGrpSpPr>
              <p:grpSpPr>
                <a:xfrm>
                  <a:off x="3667124" y="2786064"/>
                  <a:ext cx="71438" cy="147637"/>
                  <a:chOff x="3667124" y="2786064"/>
                  <a:chExt cx="71438" cy="147637"/>
                </a:xfrm>
              </p:grpSpPr>
              <p:sp>
                <p:nvSpPr>
                  <p:cNvPr id="48" name="Szalagív 47">
                    <a:extLst>
                      <a:ext uri="{FF2B5EF4-FFF2-40B4-BE49-F238E27FC236}">
                        <a16:creationId xmlns="" xmlns:a16="http://schemas.microsoft.com/office/drawing/2014/main" id="{1CF5D4F9-DFC0-4D7D-BBAD-E0B69D80B388}"/>
                      </a:ext>
                    </a:extLst>
                  </p:cNvPr>
                  <p:cNvSpPr/>
                  <p:nvPr/>
                </p:nvSpPr>
                <p:spPr>
                  <a:xfrm>
                    <a:off x="3667124" y="286226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49" name="Egyenes összekötő 48">
                    <a:extLst>
                      <a:ext uri="{FF2B5EF4-FFF2-40B4-BE49-F238E27FC236}">
                        <a16:creationId xmlns="" xmlns:a16="http://schemas.microsoft.com/office/drawing/2014/main" id="{4C477F7D-58B5-45A6-877B-1000109218C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37" name="Csoportba foglalás 25">
                  <a:extLst>
                    <a:ext uri="{FF2B5EF4-FFF2-40B4-BE49-F238E27FC236}">
                      <a16:creationId xmlns="" xmlns:a16="http://schemas.microsoft.com/office/drawing/2014/main" id="{7455DBAA-618F-455A-ADD1-254455AB2C3D}"/>
                    </a:ext>
                  </a:extLst>
                </p:cNvPr>
                <p:cNvGrpSpPr/>
                <p:nvPr/>
              </p:nvGrpSpPr>
              <p:grpSpPr>
                <a:xfrm>
                  <a:off x="3774285" y="2786067"/>
                  <a:ext cx="71438" cy="147637"/>
                  <a:chOff x="3667124" y="2786064"/>
                  <a:chExt cx="71438" cy="147637"/>
                </a:xfrm>
              </p:grpSpPr>
              <p:sp>
                <p:nvSpPr>
                  <p:cNvPr id="46" name="Szalagív 45">
                    <a:extLst>
                      <a:ext uri="{FF2B5EF4-FFF2-40B4-BE49-F238E27FC236}">
                        <a16:creationId xmlns="" xmlns:a16="http://schemas.microsoft.com/office/drawing/2014/main" id="{D8301581-F75B-466A-8B62-7FF5D276B6CB}"/>
                      </a:ext>
                    </a:extLst>
                  </p:cNvPr>
                  <p:cNvSpPr/>
                  <p:nvPr/>
                </p:nvSpPr>
                <p:spPr>
                  <a:xfrm>
                    <a:off x="3667124" y="286226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47" name="Egyenes összekötő 46">
                    <a:extLst>
                      <a:ext uri="{FF2B5EF4-FFF2-40B4-BE49-F238E27FC236}">
                        <a16:creationId xmlns="" xmlns:a16="http://schemas.microsoft.com/office/drawing/2014/main" id="{90663BDA-E538-42D0-B10F-D966FA1E3811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36" name="Lekerekített téglalap 54">
                <a:extLst>
                  <a:ext uri="{FF2B5EF4-FFF2-40B4-BE49-F238E27FC236}">
                    <a16:creationId xmlns="" xmlns:a16="http://schemas.microsoft.com/office/drawing/2014/main" id="{70E82D9F-D734-441D-8927-945364CB24E2}"/>
                  </a:ext>
                </a:extLst>
              </p:cNvPr>
              <p:cNvSpPr/>
              <p:nvPr/>
            </p:nvSpPr>
            <p:spPr>
              <a:xfrm>
                <a:off x="3736197" y="3944156"/>
                <a:ext cx="95252" cy="57155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44" name="Csoportba foglalás 36">
                <a:extLst>
                  <a:ext uri="{FF2B5EF4-FFF2-40B4-BE49-F238E27FC236}">
                    <a16:creationId xmlns="" xmlns:a16="http://schemas.microsoft.com/office/drawing/2014/main" id="{CD45AF1A-0B18-41F1-B190-2DBFFEA2A4E7}"/>
                  </a:ext>
                </a:extLst>
              </p:cNvPr>
              <p:cNvGrpSpPr/>
              <p:nvPr/>
            </p:nvGrpSpPr>
            <p:grpSpPr>
              <a:xfrm>
                <a:off x="3740938" y="3998123"/>
                <a:ext cx="71438" cy="147637"/>
                <a:chOff x="3667124" y="2786064"/>
                <a:chExt cx="71438" cy="147637"/>
              </a:xfrm>
            </p:grpSpPr>
            <p:sp>
              <p:nvSpPr>
                <p:cNvPr id="38" name="Szalagív 37">
                  <a:extLst>
                    <a:ext uri="{FF2B5EF4-FFF2-40B4-BE49-F238E27FC236}">
                      <a16:creationId xmlns="" xmlns:a16="http://schemas.microsoft.com/office/drawing/2014/main" id="{525C97B1-34B3-4152-A625-4FE880840DB7}"/>
                    </a:ext>
                  </a:extLst>
                </p:cNvPr>
                <p:cNvSpPr/>
                <p:nvPr/>
              </p:nvSpPr>
              <p:spPr>
                <a:xfrm>
                  <a:off x="3667124" y="2862263"/>
                  <a:ext cx="71438" cy="71438"/>
                </a:xfrm>
                <a:prstGeom prst="blockArc">
                  <a:avLst>
                    <a:gd name="adj1" fmla="val 10800000"/>
                    <a:gd name="adj2" fmla="val 21413052"/>
                    <a:gd name="adj3" fmla="val 3862"/>
                  </a:avLst>
                </a:prstGeom>
                <a:solidFill>
                  <a:srgbClr val="4F81BD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39" name="Egyenes összekötő 38">
                  <a:extLst>
                    <a:ext uri="{FF2B5EF4-FFF2-40B4-BE49-F238E27FC236}">
                      <a16:creationId xmlns="" xmlns:a16="http://schemas.microsoft.com/office/drawing/2014/main" id="{257659F5-1585-4428-ACA2-07B1CB85A14C}"/>
                    </a:ext>
                  </a:extLst>
                </p:cNvPr>
                <p:cNvCxnSpPr/>
                <p:nvPr/>
              </p:nvCxnSpPr>
              <p:spPr>
                <a:xfrm rot="16200000" flipH="1">
                  <a:off x="3665939" y="2822970"/>
                  <a:ext cx="73816" cy="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45" name="Csoportba foglalás 49">
              <a:extLst>
                <a:ext uri="{FF2B5EF4-FFF2-40B4-BE49-F238E27FC236}">
                  <a16:creationId xmlns="" xmlns:a16="http://schemas.microsoft.com/office/drawing/2014/main" id="{B9B635A6-881C-48A6-AFC2-FE39BCD34D46}"/>
                </a:ext>
              </a:extLst>
            </p:cNvPr>
            <p:cNvGrpSpPr/>
            <p:nvPr/>
          </p:nvGrpSpPr>
          <p:grpSpPr>
            <a:xfrm>
              <a:off x="4857752" y="3571876"/>
              <a:ext cx="857256" cy="576274"/>
              <a:chOff x="3343271" y="3571876"/>
              <a:chExt cx="857256" cy="576274"/>
            </a:xfrm>
          </p:grpSpPr>
          <p:grpSp>
            <p:nvGrpSpPr>
              <p:cNvPr id="50" name="Csoportba foglalás 43">
                <a:extLst>
                  <a:ext uri="{FF2B5EF4-FFF2-40B4-BE49-F238E27FC236}">
                    <a16:creationId xmlns="" xmlns:a16="http://schemas.microsoft.com/office/drawing/2014/main" id="{8F51D08D-FA12-412A-8F1B-21C9C9495121}"/>
                  </a:ext>
                </a:extLst>
              </p:cNvPr>
              <p:cNvGrpSpPr/>
              <p:nvPr/>
            </p:nvGrpSpPr>
            <p:grpSpPr>
              <a:xfrm>
                <a:off x="3343271" y="3571876"/>
                <a:ext cx="857256" cy="576274"/>
                <a:chOff x="3486146" y="2357430"/>
                <a:chExt cx="857256" cy="576274"/>
              </a:xfrm>
            </p:grpSpPr>
            <p:sp>
              <p:nvSpPr>
                <p:cNvPr id="56" name="Lekerekített téglalap 65">
                  <a:extLst>
                    <a:ext uri="{FF2B5EF4-FFF2-40B4-BE49-F238E27FC236}">
                      <a16:creationId xmlns="" xmlns:a16="http://schemas.microsoft.com/office/drawing/2014/main" id="{9CABE156-B768-4EAE-B5F9-84BB572D31EB}"/>
                    </a:ext>
                  </a:extLst>
                </p:cNvPr>
                <p:cNvSpPr/>
                <p:nvPr/>
              </p:nvSpPr>
              <p:spPr>
                <a:xfrm>
                  <a:off x="3571868" y="2357430"/>
                  <a:ext cx="684208" cy="401641"/>
                </a:xfrm>
                <a:prstGeom prst="roundRect">
                  <a:avLst/>
                </a:prstGeom>
                <a:solidFill>
                  <a:srgbClr val="FFC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7" name="Szövegdoboz 56">
                  <a:extLst>
                    <a:ext uri="{FF2B5EF4-FFF2-40B4-BE49-F238E27FC236}">
                      <a16:creationId xmlns="" xmlns:a16="http://schemas.microsoft.com/office/drawing/2014/main" id="{C0746156-E978-43BC-B07A-C8EB6531ACE4}"/>
                    </a:ext>
                  </a:extLst>
                </p:cNvPr>
                <p:cNvSpPr txBox="1"/>
                <p:nvPr/>
              </p:nvSpPr>
              <p:spPr>
                <a:xfrm>
                  <a:off x="3486146" y="2443154"/>
                  <a:ext cx="857256" cy="2488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000" b="1" kern="0" dirty="0">
                      <a:solidFill>
                        <a:prstClr val="white"/>
                      </a:solidFill>
                    </a:rPr>
                    <a:t>Gatekeeper</a:t>
                  </a:r>
                  <a:endParaRPr lang="en-GB" sz="1000" b="1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8" name="Lekerekített téglalap 67">
                  <a:extLst>
                    <a:ext uri="{FF2B5EF4-FFF2-40B4-BE49-F238E27FC236}">
                      <a16:creationId xmlns="" xmlns:a16="http://schemas.microsoft.com/office/drawing/2014/main" id="{B0967B59-4A0F-4560-B5CE-BAA5E6CAB6C2}"/>
                    </a:ext>
                  </a:extLst>
                </p:cNvPr>
                <p:cNvSpPr/>
                <p:nvPr/>
              </p:nvSpPr>
              <p:spPr>
                <a:xfrm>
                  <a:off x="3652837" y="2728913"/>
                  <a:ext cx="95252" cy="57155"/>
                </a:xfrm>
                <a:prstGeom prst="roundRect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59" name="Lekerekített téglalap 68">
                  <a:extLst>
                    <a:ext uri="{FF2B5EF4-FFF2-40B4-BE49-F238E27FC236}">
                      <a16:creationId xmlns="" xmlns:a16="http://schemas.microsoft.com/office/drawing/2014/main" id="{1D0ABC0C-5E8F-4161-A228-FACE8AAD7590}"/>
                    </a:ext>
                  </a:extLst>
                </p:cNvPr>
                <p:cNvSpPr/>
                <p:nvPr/>
              </p:nvSpPr>
              <p:spPr>
                <a:xfrm>
                  <a:off x="3764766" y="2729715"/>
                  <a:ext cx="95252" cy="57155"/>
                </a:xfrm>
                <a:prstGeom prst="roundRect">
                  <a:avLst/>
                </a:pr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51" name="Csoportba foglalás 24">
                  <a:extLst>
                    <a:ext uri="{FF2B5EF4-FFF2-40B4-BE49-F238E27FC236}">
                      <a16:creationId xmlns="" xmlns:a16="http://schemas.microsoft.com/office/drawing/2014/main" id="{F55E9C2D-FD67-4F9A-ABC5-CAB9F2987303}"/>
                    </a:ext>
                  </a:extLst>
                </p:cNvPr>
                <p:cNvGrpSpPr/>
                <p:nvPr/>
              </p:nvGrpSpPr>
              <p:grpSpPr>
                <a:xfrm>
                  <a:off x="3667124" y="2786064"/>
                  <a:ext cx="71438" cy="147637"/>
                  <a:chOff x="3667124" y="2786064"/>
                  <a:chExt cx="71438" cy="147637"/>
                </a:xfrm>
              </p:grpSpPr>
              <p:sp>
                <p:nvSpPr>
                  <p:cNvPr id="64" name="Szalagív 63">
                    <a:extLst>
                      <a:ext uri="{FF2B5EF4-FFF2-40B4-BE49-F238E27FC236}">
                        <a16:creationId xmlns="" xmlns:a16="http://schemas.microsoft.com/office/drawing/2014/main" id="{91C96A5E-3D4F-47A3-B347-2E909539E69E}"/>
                      </a:ext>
                    </a:extLst>
                  </p:cNvPr>
                  <p:cNvSpPr/>
                  <p:nvPr/>
                </p:nvSpPr>
                <p:spPr>
                  <a:xfrm>
                    <a:off x="3667124" y="286226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65" name="Egyenes összekötő 64">
                    <a:extLst>
                      <a:ext uri="{FF2B5EF4-FFF2-40B4-BE49-F238E27FC236}">
                        <a16:creationId xmlns="" xmlns:a16="http://schemas.microsoft.com/office/drawing/2014/main" id="{5689F887-1AD7-4127-A842-0230D929B66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53" name="Csoportba foglalás 25">
                  <a:extLst>
                    <a:ext uri="{FF2B5EF4-FFF2-40B4-BE49-F238E27FC236}">
                      <a16:creationId xmlns="" xmlns:a16="http://schemas.microsoft.com/office/drawing/2014/main" id="{85D24FF0-AF7E-4E50-BAD6-05F5FDD01948}"/>
                    </a:ext>
                  </a:extLst>
                </p:cNvPr>
                <p:cNvGrpSpPr/>
                <p:nvPr/>
              </p:nvGrpSpPr>
              <p:grpSpPr>
                <a:xfrm>
                  <a:off x="3774285" y="2786067"/>
                  <a:ext cx="71438" cy="147637"/>
                  <a:chOff x="3667124" y="2786064"/>
                  <a:chExt cx="71438" cy="147637"/>
                </a:xfrm>
              </p:grpSpPr>
              <p:sp>
                <p:nvSpPr>
                  <p:cNvPr id="62" name="Szalagív 61">
                    <a:extLst>
                      <a:ext uri="{FF2B5EF4-FFF2-40B4-BE49-F238E27FC236}">
                        <a16:creationId xmlns="" xmlns:a16="http://schemas.microsoft.com/office/drawing/2014/main" id="{6BC15FDB-C33E-490A-8ACD-0AA303D6253A}"/>
                      </a:ext>
                    </a:extLst>
                  </p:cNvPr>
                  <p:cNvSpPr/>
                  <p:nvPr/>
                </p:nvSpPr>
                <p:spPr>
                  <a:xfrm>
                    <a:off x="3667124" y="286226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63" name="Egyenes összekötő 62">
                    <a:extLst>
                      <a:ext uri="{FF2B5EF4-FFF2-40B4-BE49-F238E27FC236}">
                        <a16:creationId xmlns="" xmlns:a16="http://schemas.microsoft.com/office/drawing/2014/main" id="{C06E5AF2-B46C-4E01-8F46-334321754DDC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52" name="Lekerekített téglalap 61">
                <a:extLst>
                  <a:ext uri="{FF2B5EF4-FFF2-40B4-BE49-F238E27FC236}">
                    <a16:creationId xmlns="" xmlns:a16="http://schemas.microsoft.com/office/drawing/2014/main" id="{FB2E1ADC-4FEB-4550-80C2-9623B01CBDDE}"/>
                  </a:ext>
                </a:extLst>
              </p:cNvPr>
              <p:cNvSpPr/>
              <p:nvPr/>
            </p:nvSpPr>
            <p:spPr>
              <a:xfrm>
                <a:off x="3736197" y="3944156"/>
                <a:ext cx="95252" cy="57155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60" name="Csoportba foglalás 55">
                <a:extLst>
                  <a:ext uri="{FF2B5EF4-FFF2-40B4-BE49-F238E27FC236}">
                    <a16:creationId xmlns="" xmlns:a16="http://schemas.microsoft.com/office/drawing/2014/main" id="{091A683B-6CE8-4AA9-A21A-8521E374E604}"/>
                  </a:ext>
                </a:extLst>
              </p:cNvPr>
              <p:cNvGrpSpPr/>
              <p:nvPr/>
            </p:nvGrpSpPr>
            <p:grpSpPr>
              <a:xfrm>
                <a:off x="3740938" y="3998123"/>
                <a:ext cx="71438" cy="147637"/>
                <a:chOff x="3667124" y="2786064"/>
                <a:chExt cx="71438" cy="147637"/>
              </a:xfrm>
            </p:grpSpPr>
            <p:sp>
              <p:nvSpPr>
                <p:cNvPr id="54" name="Szalagív 53">
                  <a:extLst>
                    <a:ext uri="{FF2B5EF4-FFF2-40B4-BE49-F238E27FC236}">
                      <a16:creationId xmlns="" xmlns:a16="http://schemas.microsoft.com/office/drawing/2014/main" id="{EC729CB0-5399-41D4-B2F5-A20377D2DCF3}"/>
                    </a:ext>
                  </a:extLst>
                </p:cNvPr>
                <p:cNvSpPr/>
                <p:nvPr/>
              </p:nvSpPr>
              <p:spPr>
                <a:xfrm>
                  <a:off x="3667124" y="2862263"/>
                  <a:ext cx="71438" cy="71438"/>
                </a:xfrm>
                <a:prstGeom prst="blockArc">
                  <a:avLst>
                    <a:gd name="adj1" fmla="val 10800000"/>
                    <a:gd name="adj2" fmla="val 21413052"/>
                    <a:gd name="adj3" fmla="val 3862"/>
                  </a:avLst>
                </a:prstGeom>
                <a:solidFill>
                  <a:srgbClr val="4F81BD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55" name="Egyenes összekötő 54">
                  <a:extLst>
                    <a:ext uri="{FF2B5EF4-FFF2-40B4-BE49-F238E27FC236}">
                      <a16:creationId xmlns="" xmlns:a16="http://schemas.microsoft.com/office/drawing/2014/main" id="{85ACD4A8-F8F6-45C1-96EA-62E42F2BFF5A}"/>
                    </a:ext>
                  </a:extLst>
                </p:cNvPr>
                <p:cNvCxnSpPr/>
                <p:nvPr/>
              </p:nvCxnSpPr>
              <p:spPr>
                <a:xfrm rot="16200000" flipH="1">
                  <a:off x="3665939" y="2822970"/>
                  <a:ext cx="73816" cy="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61" name="Csoportba foglalás 65">
              <a:extLst>
                <a:ext uri="{FF2B5EF4-FFF2-40B4-BE49-F238E27FC236}">
                  <a16:creationId xmlns="" xmlns:a16="http://schemas.microsoft.com/office/drawing/2014/main" id="{A2E46F79-BEF3-4F60-A05E-E44EEDEC9572}"/>
                </a:ext>
              </a:extLst>
            </p:cNvPr>
            <p:cNvGrpSpPr/>
            <p:nvPr/>
          </p:nvGrpSpPr>
          <p:grpSpPr>
            <a:xfrm>
              <a:off x="642910" y="3714752"/>
              <a:ext cx="857256" cy="576274"/>
              <a:chOff x="3343271" y="3571876"/>
              <a:chExt cx="857256" cy="576274"/>
            </a:xfrm>
          </p:grpSpPr>
          <p:grpSp>
            <p:nvGrpSpPr>
              <p:cNvPr id="66" name="Csoportba foglalás 43">
                <a:extLst>
                  <a:ext uri="{FF2B5EF4-FFF2-40B4-BE49-F238E27FC236}">
                    <a16:creationId xmlns="" xmlns:a16="http://schemas.microsoft.com/office/drawing/2014/main" id="{4837928C-92BF-4F36-AC79-CBEC235FAD7F}"/>
                  </a:ext>
                </a:extLst>
              </p:cNvPr>
              <p:cNvGrpSpPr/>
              <p:nvPr/>
            </p:nvGrpSpPr>
            <p:grpSpPr>
              <a:xfrm>
                <a:off x="3343271" y="3571876"/>
                <a:ext cx="857256" cy="576274"/>
                <a:chOff x="3486146" y="2357430"/>
                <a:chExt cx="857256" cy="576274"/>
              </a:xfrm>
            </p:grpSpPr>
            <p:sp>
              <p:nvSpPr>
                <p:cNvPr id="72" name="Lekerekített téglalap 81">
                  <a:extLst>
                    <a:ext uri="{FF2B5EF4-FFF2-40B4-BE49-F238E27FC236}">
                      <a16:creationId xmlns="" xmlns:a16="http://schemas.microsoft.com/office/drawing/2014/main" id="{AE0FA963-4588-496D-8C75-0636CF760A78}"/>
                    </a:ext>
                  </a:extLst>
                </p:cNvPr>
                <p:cNvSpPr/>
                <p:nvPr/>
              </p:nvSpPr>
              <p:spPr>
                <a:xfrm>
                  <a:off x="3571868" y="2357430"/>
                  <a:ext cx="684208" cy="401641"/>
                </a:xfrm>
                <a:prstGeom prst="round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73" name="Szövegdoboz 72">
                  <a:extLst>
                    <a:ext uri="{FF2B5EF4-FFF2-40B4-BE49-F238E27FC236}">
                      <a16:creationId xmlns="" xmlns:a16="http://schemas.microsoft.com/office/drawing/2014/main" id="{809A5525-DD4A-42D7-BA86-857B34447737}"/>
                    </a:ext>
                  </a:extLst>
                </p:cNvPr>
                <p:cNvSpPr txBox="1"/>
                <p:nvPr/>
              </p:nvSpPr>
              <p:spPr>
                <a:xfrm>
                  <a:off x="3486146" y="2443154"/>
                  <a:ext cx="857256" cy="279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200" b="1" kern="0" dirty="0">
                      <a:solidFill>
                        <a:prstClr val="white"/>
                      </a:solidFill>
                    </a:rPr>
                    <a:t>Consumer</a:t>
                  </a:r>
                  <a:endParaRPr lang="en-GB" sz="1000" b="1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Lekerekített téglalap 83">
                  <a:extLst>
                    <a:ext uri="{FF2B5EF4-FFF2-40B4-BE49-F238E27FC236}">
                      <a16:creationId xmlns="" xmlns:a16="http://schemas.microsoft.com/office/drawing/2014/main" id="{4CDC9FD4-9BEB-4CB0-BCD5-456D9E12C601}"/>
                    </a:ext>
                  </a:extLst>
                </p:cNvPr>
                <p:cNvSpPr/>
                <p:nvPr/>
              </p:nvSpPr>
              <p:spPr>
                <a:xfrm>
                  <a:off x="3652837" y="2728913"/>
                  <a:ext cx="95252" cy="57155"/>
                </a:xfrm>
                <a:prstGeom prst="roundRect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75" name="Lekerekített téglalap 84">
                  <a:extLst>
                    <a:ext uri="{FF2B5EF4-FFF2-40B4-BE49-F238E27FC236}">
                      <a16:creationId xmlns="" xmlns:a16="http://schemas.microsoft.com/office/drawing/2014/main" id="{967A7C2A-097B-4F3A-80BA-A66AA0B9C090}"/>
                    </a:ext>
                  </a:extLst>
                </p:cNvPr>
                <p:cNvSpPr/>
                <p:nvPr/>
              </p:nvSpPr>
              <p:spPr>
                <a:xfrm>
                  <a:off x="3764766" y="2729715"/>
                  <a:ext cx="95252" cy="57155"/>
                </a:xfrm>
                <a:prstGeom prst="roundRect">
                  <a:avLst/>
                </a:pr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67" name="Csoportba foglalás 24">
                  <a:extLst>
                    <a:ext uri="{FF2B5EF4-FFF2-40B4-BE49-F238E27FC236}">
                      <a16:creationId xmlns="" xmlns:a16="http://schemas.microsoft.com/office/drawing/2014/main" id="{59A72E62-CD00-400F-8B34-1626B9AA8275}"/>
                    </a:ext>
                  </a:extLst>
                </p:cNvPr>
                <p:cNvGrpSpPr/>
                <p:nvPr/>
              </p:nvGrpSpPr>
              <p:grpSpPr>
                <a:xfrm>
                  <a:off x="3667124" y="2786064"/>
                  <a:ext cx="71438" cy="147637"/>
                  <a:chOff x="3667124" y="2786064"/>
                  <a:chExt cx="71438" cy="147637"/>
                </a:xfrm>
              </p:grpSpPr>
              <p:sp>
                <p:nvSpPr>
                  <p:cNvPr id="80" name="Szalagív 79">
                    <a:extLst>
                      <a:ext uri="{FF2B5EF4-FFF2-40B4-BE49-F238E27FC236}">
                        <a16:creationId xmlns="" xmlns:a16="http://schemas.microsoft.com/office/drawing/2014/main" id="{B036F840-B2CB-4733-9EA8-68159F4DC634}"/>
                      </a:ext>
                    </a:extLst>
                  </p:cNvPr>
                  <p:cNvSpPr/>
                  <p:nvPr/>
                </p:nvSpPr>
                <p:spPr>
                  <a:xfrm>
                    <a:off x="3667124" y="286226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81" name="Egyenes összekötő 80">
                    <a:extLst>
                      <a:ext uri="{FF2B5EF4-FFF2-40B4-BE49-F238E27FC236}">
                        <a16:creationId xmlns="" xmlns:a16="http://schemas.microsoft.com/office/drawing/2014/main" id="{065DA3E5-FD34-411D-8232-B41F35CAF35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9" name="Csoportba foglalás 25">
                  <a:extLst>
                    <a:ext uri="{FF2B5EF4-FFF2-40B4-BE49-F238E27FC236}">
                      <a16:creationId xmlns="" xmlns:a16="http://schemas.microsoft.com/office/drawing/2014/main" id="{13FBCC06-468A-4093-B445-08475420471E}"/>
                    </a:ext>
                  </a:extLst>
                </p:cNvPr>
                <p:cNvGrpSpPr/>
                <p:nvPr/>
              </p:nvGrpSpPr>
              <p:grpSpPr>
                <a:xfrm>
                  <a:off x="3774285" y="2786067"/>
                  <a:ext cx="71438" cy="147637"/>
                  <a:chOff x="3667124" y="2786064"/>
                  <a:chExt cx="71438" cy="147637"/>
                </a:xfrm>
              </p:grpSpPr>
              <p:sp>
                <p:nvSpPr>
                  <p:cNvPr id="78" name="Szalagív 77">
                    <a:extLst>
                      <a:ext uri="{FF2B5EF4-FFF2-40B4-BE49-F238E27FC236}">
                        <a16:creationId xmlns="" xmlns:a16="http://schemas.microsoft.com/office/drawing/2014/main" id="{2352CC1E-ECA1-4838-8CB4-97AC1DC9205B}"/>
                      </a:ext>
                    </a:extLst>
                  </p:cNvPr>
                  <p:cNvSpPr/>
                  <p:nvPr/>
                </p:nvSpPr>
                <p:spPr>
                  <a:xfrm>
                    <a:off x="3667124" y="286226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79" name="Egyenes összekötő 78">
                    <a:extLst>
                      <a:ext uri="{FF2B5EF4-FFF2-40B4-BE49-F238E27FC236}">
                        <a16:creationId xmlns="" xmlns:a16="http://schemas.microsoft.com/office/drawing/2014/main" id="{D2AB7193-93A5-44FA-A2A6-13C8C083B31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68" name="Lekerekített téglalap 77">
                <a:extLst>
                  <a:ext uri="{FF2B5EF4-FFF2-40B4-BE49-F238E27FC236}">
                    <a16:creationId xmlns="" xmlns:a16="http://schemas.microsoft.com/office/drawing/2014/main" id="{18A55465-598D-4267-82BF-563E8E08B406}"/>
                  </a:ext>
                </a:extLst>
              </p:cNvPr>
              <p:cNvSpPr/>
              <p:nvPr/>
            </p:nvSpPr>
            <p:spPr>
              <a:xfrm>
                <a:off x="3736197" y="3944156"/>
                <a:ext cx="95252" cy="57155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76" name="Csoportba foglalás 55">
                <a:extLst>
                  <a:ext uri="{FF2B5EF4-FFF2-40B4-BE49-F238E27FC236}">
                    <a16:creationId xmlns="" xmlns:a16="http://schemas.microsoft.com/office/drawing/2014/main" id="{3C8C87DA-A337-41D0-BD5F-AE16D9B5375F}"/>
                  </a:ext>
                </a:extLst>
              </p:cNvPr>
              <p:cNvGrpSpPr/>
              <p:nvPr/>
            </p:nvGrpSpPr>
            <p:grpSpPr>
              <a:xfrm>
                <a:off x="3740938" y="3998123"/>
                <a:ext cx="71438" cy="147637"/>
                <a:chOff x="3667124" y="2786064"/>
                <a:chExt cx="71438" cy="147637"/>
              </a:xfrm>
            </p:grpSpPr>
            <p:sp>
              <p:nvSpPr>
                <p:cNvPr id="70" name="Szalagív 69">
                  <a:extLst>
                    <a:ext uri="{FF2B5EF4-FFF2-40B4-BE49-F238E27FC236}">
                      <a16:creationId xmlns="" xmlns:a16="http://schemas.microsoft.com/office/drawing/2014/main" id="{E511BC2D-C627-4AB3-8E89-12A9786766F2}"/>
                    </a:ext>
                  </a:extLst>
                </p:cNvPr>
                <p:cNvSpPr/>
                <p:nvPr/>
              </p:nvSpPr>
              <p:spPr>
                <a:xfrm>
                  <a:off x="3667124" y="2862263"/>
                  <a:ext cx="71438" cy="71438"/>
                </a:xfrm>
                <a:prstGeom prst="blockArc">
                  <a:avLst>
                    <a:gd name="adj1" fmla="val 10800000"/>
                    <a:gd name="adj2" fmla="val 21413052"/>
                    <a:gd name="adj3" fmla="val 3862"/>
                  </a:avLst>
                </a:prstGeom>
                <a:solidFill>
                  <a:srgbClr val="4F81BD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71" name="Egyenes összekötő 70">
                  <a:extLst>
                    <a:ext uri="{FF2B5EF4-FFF2-40B4-BE49-F238E27FC236}">
                      <a16:creationId xmlns="" xmlns:a16="http://schemas.microsoft.com/office/drawing/2014/main" id="{8E01D180-2C6E-4250-8103-FDE58EF03A0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3665939" y="2822970"/>
                  <a:ext cx="73816" cy="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77" name="Csoportba foglalás 81">
              <a:extLst>
                <a:ext uri="{FF2B5EF4-FFF2-40B4-BE49-F238E27FC236}">
                  <a16:creationId xmlns="" xmlns:a16="http://schemas.microsoft.com/office/drawing/2014/main" id="{C7E30236-BFEB-4092-854B-67DB4A2BBD29}"/>
                </a:ext>
              </a:extLst>
            </p:cNvPr>
            <p:cNvGrpSpPr/>
            <p:nvPr/>
          </p:nvGrpSpPr>
          <p:grpSpPr>
            <a:xfrm>
              <a:off x="8001024" y="3357562"/>
              <a:ext cx="857256" cy="576274"/>
              <a:chOff x="3343271" y="3571876"/>
              <a:chExt cx="857256" cy="576274"/>
            </a:xfrm>
          </p:grpSpPr>
          <p:grpSp>
            <p:nvGrpSpPr>
              <p:cNvPr id="82" name="Csoportba foglalás 43">
                <a:extLst>
                  <a:ext uri="{FF2B5EF4-FFF2-40B4-BE49-F238E27FC236}">
                    <a16:creationId xmlns="" xmlns:a16="http://schemas.microsoft.com/office/drawing/2014/main" id="{00602925-BA95-44E7-9B94-4AB0D3A6C32D}"/>
                  </a:ext>
                </a:extLst>
              </p:cNvPr>
              <p:cNvGrpSpPr/>
              <p:nvPr/>
            </p:nvGrpSpPr>
            <p:grpSpPr>
              <a:xfrm>
                <a:off x="3343271" y="3571876"/>
                <a:ext cx="857256" cy="576274"/>
                <a:chOff x="3486146" y="2357430"/>
                <a:chExt cx="857256" cy="576274"/>
              </a:xfrm>
            </p:grpSpPr>
            <p:sp>
              <p:nvSpPr>
                <p:cNvPr id="88" name="Lekerekített téglalap 97">
                  <a:extLst>
                    <a:ext uri="{FF2B5EF4-FFF2-40B4-BE49-F238E27FC236}">
                      <a16:creationId xmlns="" xmlns:a16="http://schemas.microsoft.com/office/drawing/2014/main" id="{B13A4D0E-D4DF-4A21-B54E-73052FD16978}"/>
                    </a:ext>
                  </a:extLst>
                </p:cNvPr>
                <p:cNvSpPr/>
                <p:nvPr/>
              </p:nvSpPr>
              <p:spPr>
                <a:xfrm>
                  <a:off x="3571868" y="2357430"/>
                  <a:ext cx="684208" cy="401641"/>
                </a:xfrm>
                <a:prstGeom prst="roundRect">
                  <a:avLst/>
                </a:prstGeom>
                <a:solidFill>
                  <a:sysClr val="window" lastClr="FFFFFF">
                    <a:lumMod val="65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89" name="Szövegdoboz 88">
                  <a:extLst>
                    <a:ext uri="{FF2B5EF4-FFF2-40B4-BE49-F238E27FC236}">
                      <a16:creationId xmlns="" xmlns:a16="http://schemas.microsoft.com/office/drawing/2014/main" id="{340ABC84-1BD2-4D85-91E9-68C041E53841}"/>
                    </a:ext>
                  </a:extLst>
                </p:cNvPr>
                <p:cNvSpPr txBox="1"/>
                <p:nvPr/>
              </p:nvSpPr>
              <p:spPr>
                <a:xfrm>
                  <a:off x="3486146" y="2443154"/>
                  <a:ext cx="857256" cy="279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hu-HU" sz="1200" b="1" kern="0" dirty="0">
                      <a:solidFill>
                        <a:prstClr val="white"/>
                      </a:solidFill>
                    </a:rPr>
                    <a:t>Provider</a:t>
                  </a:r>
                  <a:endParaRPr lang="en-GB" sz="1000" b="1" kern="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Lekerekített téglalap 99">
                  <a:extLst>
                    <a:ext uri="{FF2B5EF4-FFF2-40B4-BE49-F238E27FC236}">
                      <a16:creationId xmlns="" xmlns:a16="http://schemas.microsoft.com/office/drawing/2014/main" id="{49F7B8CB-A592-48FB-9C0B-31F484071214}"/>
                    </a:ext>
                  </a:extLst>
                </p:cNvPr>
                <p:cNvSpPr/>
                <p:nvPr/>
              </p:nvSpPr>
              <p:spPr>
                <a:xfrm>
                  <a:off x="3652837" y="2728913"/>
                  <a:ext cx="95252" cy="57155"/>
                </a:xfrm>
                <a:prstGeom prst="roundRect">
                  <a:avLst/>
                </a:prstGeom>
                <a:solidFill>
                  <a:srgbClr val="0070C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91" name="Lekerekített téglalap 100">
                  <a:extLst>
                    <a:ext uri="{FF2B5EF4-FFF2-40B4-BE49-F238E27FC236}">
                      <a16:creationId xmlns="" xmlns:a16="http://schemas.microsoft.com/office/drawing/2014/main" id="{D789C544-D62E-4ACD-A03B-59EBB7D10A9C}"/>
                    </a:ext>
                  </a:extLst>
                </p:cNvPr>
                <p:cNvSpPr/>
                <p:nvPr/>
              </p:nvSpPr>
              <p:spPr>
                <a:xfrm>
                  <a:off x="3764766" y="2729715"/>
                  <a:ext cx="95252" cy="57155"/>
                </a:xfrm>
                <a:prstGeom prst="roundRect">
                  <a:avLst/>
                </a:prstGeom>
                <a:solidFill>
                  <a:srgbClr val="00B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83" name="Csoportba foglalás 24">
                  <a:extLst>
                    <a:ext uri="{FF2B5EF4-FFF2-40B4-BE49-F238E27FC236}">
                      <a16:creationId xmlns="" xmlns:a16="http://schemas.microsoft.com/office/drawing/2014/main" id="{7E0EDEF3-E42C-4B36-A043-90E5F284AE61}"/>
                    </a:ext>
                  </a:extLst>
                </p:cNvPr>
                <p:cNvGrpSpPr/>
                <p:nvPr/>
              </p:nvGrpSpPr>
              <p:grpSpPr>
                <a:xfrm>
                  <a:off x="3667124" y="2786064"/>
                  <a:ext cx="71438" cy="147637"/>
                  <a:chOff x="3667124" y="2786064"/>
                  <a:chExt cx="71438" cy="147637"/>
                </a:xfrm>
              </p:grpSpPr>
              <p:sp>
                <p:nvSpPr>
                  <p:cNvPr id="96" name="Szalagív 95">
                    <a:extLst>
                      <a:ext uri="{FF2B5EF4-FFF2-40B4-BE49-F238E27FC236}">
                        <a16:creationId xmlns="" xmlns:a16="http://schemas.microsoft.com/office/drawing/2014/main" id="{A0E1BF55-1B77-4AFE-88E7-7FE084F36DFE}"/>
                      </a:ext>
                    </a:extLst>
                  </p:cNvPr>
                  <p:cNvSpPr/>
                  <p:nvPr/>
                </p:nvSpPr>
                <p:spPr>
                  <a:xfrm>
                    <a:off x="3667124" y="286226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97" name="Egyenes összekötő 96">
                    <a:extLst>
                      <a:ext uri="{FF2B5EF4-FFF2-40B4-BE49-F238E27FC236}">
                        <a16:creationId xmlns="" xmlns:a16="http://schemas.microsoft.com/office/drawing/2014/main" id="{99B4DB7E-9244-4B53-B103-9D1F1E5B678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5" name="Csoportba foglalás 25">
                  <a:extLst>
                    <a:ext uri="{FF2B5EF4-FFF2-40B4-BE49-F238E27FC236}">
                      <a16:creationId xmlns="" xmlns:a16="http://schemas.microsoft.com/office/drawing/2014/main" id="{5B4C3CA8-E96D-4980-A10A-4054F9C2F404}"/>
                    </a:ext>
                  </a:extLst>
                </p:cNvPr>
                <p:cNvGrpSpPr/>
                <p:nvPr/>
              </p:nvGrpSpPr>
              <p:grpSpPr>
                <a:xfrm>
                  <a:off x="3774285" y="2786067"/>
                  <a:ext cx="71438" cy="147637"/>
                  <a:chOff x="3667124" y="2786064"/>
                  <a:chExt cx="71438" cy="147637"/>
                </a:xfrm>
              </p:grpSpPr>
              <p:sp>
                <p:nvSpPr>
                  <p:cNvPr id="94" name="Szalagív 93">
                    <a:extLst>
                      <a:ext uri="{FF2B5EF4-FFF2-40B4-BE49-F238E27FC236}">
                        <a16:creationId xmlns="" xmlns:a16="http://schemas.microsoft.com/office/drawing/2014/main" id="{FDAC1AE6-FDF1-4D6D-9E76-05A25F16707E}"/>
                      </a:ext>
                    </a:extLst>
                  </p:cNvPr>
                  <p:cNvSpPr/>
                  <p:nvPr/>
                </p:nvSpPr>
                <p:spPr>
                  <a:xfrm>
                    <a:off x="3667124" y="286226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95" name="Egyenes összekötő 94">
                    <a:extLst>
                      <a:ext uri="{FF2B5EF4-FFF2-40B4-BE49-F238E27FC236}">
                        <a16:creationId xmlns="" xmlns:a16="http://schemas.microsoft.com/office/drawing/2014/main" id="{FEB4EC2B-74A4-471A-9C70-BD4345B7D09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84" name="Lekerekített téglalap 93">
                <a:extLst>
                  <a:ext uri="{FF2B5EF4-FFF2-40B4-BE49-F238E27FC236}">
                    <a16:creationId xmlns="" xmlns:a16="http://schemas.microsoft.com/office/drawing/2014/main" id="{08EADA46-9ECB-4165-8EDE-671CFFDDDFCD}"/>
                  </a:ext>
                </a:extLst>
              </p:cNvPr>
              <p:cNvSpPr/>
              <p:nvPr/>
            </p:nvSpPr>
            <p:spPr>
              <a:xfrm>
                <a:off x="3736197" y="3944156"/>
                <a:ext cx="95252" cy="57155"/>
              </a:xfrm>
              <a:prstGeom prst="roundRect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grpSp>
            <p:nvGrpSpPr>
              <p:cNvPr id="92" name="Csoportba foglalás 55">
                <a:extLst>
                  <a:ext uri="{FF2B5EF4-FFF2-40B4-BE49-F238E27FC236}">
                    <a16:creationId xmlns="" xmlns:a16="http://schemas.microsoft.com/office/drawing/2014/main" id="{01968EBD-E56F-4971-940A-42C415EF6C1C}"/>
                  </a:ext>
                </a:extLst>
              </p:cNvPr>
              <p:cNvGrpSpPr/>
              <p:nvPr/>
            </p:nvGrpSpPr>
            <p:grpSpPr>
              <a:xfrm>
                <a:off x="3740938" y="3998123"/>
                <a:ext cx="71438" cy="147637"/>
                <a:chOff x="3667124" y="2786064"/>
                <a:chExt cx="71438" cy="147637"/>
              </a:xfrm>
            </p:grpSpPr>
            <p:sp>
              <p:nvSpPr>
                <p:cNvPr id="86" name="Szalagív 85">
                  <a:extLst>
                    <a:ext uri="{FF2B5EF4-FFF2-40B4-BE49-F238E27FC236}">
                      <a16:creationId xmlns="" xmlns:a16="http://schemas.microsoft.com/office/drawing/2014/main" id="{467BB9D5-9703-4490-9C21-E3B84DBB4A2A}"/>
                    </a:ext>
                  </a:extLst>
                </p:cNvPr>
                <p:cNvSpPr/>
                <p:nvPr/>
              </p:nvSpPr>
              <p:spPr>
                <a:xfrm>
                  <a:off x="3667124" y="2862263"/>
                  <a:ext cx="71438" cy="71438"/>
                </a:xfrm>
                <a:prstGeom prst="blockArc">
                  <a:avLst>
                    <a:gd name="adj1" fmla="val 10800000"/>
                    <a:gd name="adj2" fmla="val 21413052"/>
                    <a:gd name="adj3" fmla="val 3862"/>
                  </a:avLst>
                </a:prstGeom>
                <a:solidFill>
                  <a:srgbClr val="4F81BD"/>
                </a:solidFill>
                <a:ln w="3175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black"/>
                    </a:solidFill>
                    <a:latin typeface="Calibri"/>
                    <a:cs typeface="+mn-cs"/>
                  </a:endParaRPr>
                </a:p>
              </p:txBody>
            </p:sp>
            <p:cxnSp>
              <p:nvCxnSpPr>
                <p:cNvPr id="87" name="Egyenes összekötő 86">
                  <a:extLst>
                    <a:ext uri="{FF2B5EF4-FFF2-40B4-BE49-F238E27FC236}">
                      <a16:creationId xmlns="" xmlns:a16="http://schemas.microsoft.com/office/drawing/2014/main" id="{58F8D2B4-24B8-45F8-B1C5-663A279AFB9E}"/>
                    </a:ext>
                  </a:extLst>
                </p:cNvPr>
                <p:cNvCxnSpPr/>
                <p:nvPr/>
              </p:nvCxnSpPr>
              <p:spPr>
                <a:xfrm rot="16200000" flipH="1">
                  <a:off x="3665939" y="2822970"/>
                  <a:ext cx="73816" cy="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</p:cxnSp>
          </p:grpSp>
        </p:grpSp>
        <p:grpSp>
          <p:nvGrpSpPr>
            <p:cNvPr id="93" name="Csoportba foglalás 97">
              <a:extLst>
                <a:ext uri="{FF2B5EF4-FFF2-40B4-BE49-F238E27FC236}">
                  <a16:creationId xmlns="" xmlns:a16="http://schemas.microsoft.com/office/drawing/2014/main" id="{66B032F4-6CC3-4942-93CD-6360CA842B36}"/>
                </a:ext>
              </a:extLst>
            </p:cNvPr>
            <p:cNvGrpSpPr/>
            <p:nvPr/>
          </p:nvGrpSpPr>
          <p:grpSpPr>
            <a:xfrm>
              <a:off x="785786" y="2786058"/>
              <a:ext cx="857256" cy="576271"/>
              <a:chOff x="785786" y="2786058"/>
              <a:chExt cx="857256" cy="576271"/>
            </a:xfrm>
          </p:grpSpPr>
          <p:grpSp>
            <p:nvGrpSpPr>
              <p:cNvPr id="98" name="Csoportba foglalás 98">
                <a:extLst>
                  <a:ext uri="{FF2B5EF4-FFF2-40B4-BE49-F238E27FC236}">
                    <a16:creationId xmlns="" xmlns:a16="http://schemas.microsoft.com/office/drawing/2014/main" id="{206DD2CE-3E75-415D-ABE5-A17215F27B85}"/>
                  </a:ext>
                </a:extLst>
              </p:cNvPr>
              <p:cNvGrpSpPr/>
              <p:nvPr/>
            </p:nvGrpSpPr>
            <p:grpSpPr>
              <a:xfrm>
                <a:off x="785786" y="2786058"/>
                <a:ext cx="857256" cy="576271"/>
                <a:chOff x="3343271" y="3571876"/>
                <a:chExt cx="857256" cy="576271"/>
              </a:xfrm>
            </p:grpSpPr>
            <p:grpSp>
              <p:nvGrpSpPr>
                <p:cNvPr id="99" name="Csoportba foglalás 43">
                  <a:extLst>
                    <a:ext uri="{FF2B5EF4-FFF2-40B4-BE49-F238E27FC236}">
                      <a16:creationId xmlns="" xmlns:a16="http://schemas.microsoft.com/office/drawing/2014/main" id="{CEAFE46A-0C5B-466D-B20A-DC881633E24A}"/>
                    </a:ext>
                  </a:extLst>
                </p:cNvPr>
                <p:cNvGrpSpPr/>
                <p:nvPr/>
              </p:nvGrpSpPr>
              <p:grpSpPr>
                <a:xfrm>
                  <a:off x="3343271" y="3571876"/>
                  <a:ext cx="857256" cy="576271"/>
                  <a:chOff x="3486146" y="2357430"/>
                  <a:chExt cx="857256" cy="576271"/>
                </a:xfrm>
              </p:grpSpPr>
              <p:sp>
                <p:nvSpPr>
                  <p:cNvPr id="106" name="Lekerekített téglalap 113">
                    <a:extLst>
                      <a:ext uri="{FF2B5EF4-FFF2-40B4-BE49-F238E27FC236}">
                        <a16:creationId xmlns="" xmlns:a16="http://schemas.microsoft.com/office/drawing/2014/main" id="{5734CCCE-4A10-4981-9F79-43761985015B}"/>
                      </a:ext>
                    </a:extLst>
                  </p:cNvPr>
                  <p:cNvSpPr/>
                  <p:nvPr/>
                </p:nvSpPr>
                <p:spPr>
                  <a:xfrm>
                    <a:off x="3571868" y="2357430"/>
                    <a:ext cx="684208" cy="401641"/>
                  </a:xfrm>
                  <a:prstGeom prst="roundRect">
                    <a:avLst/>
                  </a:prstGeom>
                  <a:solidFill>
                    <a:srgbClr val="00B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07" name="Szövegdoboz 106">
                    <a:extLst>
                      <a:ext uri="{FF2B5EF4-FFF2-40B4-BE49-F238E27FC236}">
                        <a16:creationId xmlns="" xmlns:a16="http://schemas.microsoft.com/office/drawing/2014/main" id="{26F18C07-3227-40F3-9386-1E09FF98BDDE}"/>
                      </a:ext>
                    </a:extLst>
                  </p:cNvPr>
                  <p:cNvSpPr txBox="1"/>
                  <p:nvPr/>
                </p:nvSpPr>
                <p:spPr>
                  <a:xfrm>
                    <a:off x="3486146" y="2443154"/>
                    <a:ext cx="857256" cy="2488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1000" b="1" kern="0" dirty="0">
                        <a:solidFill>
                          <a:prstClr val="white"/>
                        </a:solidFill>
                      </a:rPr>
                      <a:t>Orchestration</a:t>
                    </a:r>
                    <a:endParaRPr lang="en-GB" sz="1000" b="1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8" name="Lekerekített téglalap 115">
                    <a:extLst>
                      <a:ext uri="{FF2B5EF4-FFF2-40B4-BE49-F238E27FC236}">
                        <a16:creationId xmlns="" xmlns:a16="http://schemas.microsoft.com/office/drawing/2014/main" id="{260F914B-6EE2-4C2B-AEDB-FF089F0835E4}"/>
                      </a:ext>
                    </a:extLst>
                  </p:cNvPr>
                  <p:cNvSpPr/>
                  <p:nvPr/>
                </p:nvSpPr>
                <p:spPr>
                  <a:xfrm>
                    <a:off x="3652837" y="2728913"/>
                    <a:ext cx="95252" cy="57155"/>
                  </a:xfrm>
                  <a:prstGeom prst="roundRect">
                    <a:avLst/>
                  </a:prstGeom>
                  <a:solidFill>
                    <a:srgbClr val="0070C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09" name="Lekerekített téglalap 116">
                    <a:extLst>
                      <a:ext uri="{FF2B5EF4-FFF2-40B4-BE49-F238E27FC236}">
                        <a16:creationId xmlns="" xmlns:a16="http://schemas.microsoft.com/office/drawing/2014/main" id="{F080CC56-3976-431A-B843-B49ED2147F00}"/>
                      </a:ext>
                    </a:extLst>
                  </p:cNvPr>
                  <p:cNvSpPr/>
                  <p:nvPr/>
                </p:nvSpPr>
                <p:spPr>
                  <a:xfrm>
                    <a:off x="3764766" y="2729715"/>
                    <a:ext cx="95252" cy="57155"/>
                  </a:xfrm>
                  <a:prstGeom prst="roundRect">
                    <a:avLst/>
                  </a:prstGeom>
                  <a:solidFill>
                    <a:srgbClr val="00B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101" name="Csoportba foglalás 24">
                    <a:extLst>
                      <a:ext uri="{FF2B5EF4-FFF2-40B4-BE49-F238E27FC236}">
                        <a16:creationId xmlns="" xmlns:a16="http://schemas.microsoft.com/office/drawing/2014/main" id="{0FD65BAD-9B06-4ACE-84D5-9877D2319F3C}"/>
                      </a:ext>
                    </a:extLst>
                  </p:cNvPr>
                  <p:cNvGrpSpPr/>
                  <p:nvPr/>
                </p:nvGrpSpPr>
                <p:grpSpPr>
                  <a:xfrm>
                    <a:off x="3667124" y="2786064"/>
                    <a:ext cx="71438" cy="147637"/>
                    <a:chOff x="3667124" y="2786064"/>
                    <a:chExt cx="71438" cy="147637"/>
                  </a:xfrm>
                </p:grpSpPr>
                <p:sp>
                  <p:nvSpPr>
                    <p:cNvPr id="112" name="Szalagív 111">
                      <a:extLst>
                        <a:ext uri="{FF2B5EF4-FFF2-40B4-BE49-F238E27FC236}">
                          <a16:creationId xmlns="" xmlns:a16="http://schemas.microsoft.com/office/drawing/2014/main" id="{97D3BC6A-DD4B-4B70-AF5A-256CB3F46F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7124" y="2862263"/>
                      <a:ext cx="71438" cy="71438"/>
                    </a:xfrm>
                    <a:prstGeom prst="blockArc">
                      <a:avLst>
                        <a:gd name="adj1" fmla="val 10800000"/>
                        <a:gd name="adj2" fmla="val 21413052"/>
                        <a:gd name="adj3" fmla="val 3862"/>
                      </a:avLst>
                    </a:prstGeom>
                    <a:solidFill>
                      <a:srgbClr val="4F81BD"/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17226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2300" kern="0" dirty="0">
                        <a:solidFill>
                          <a:prstClr val="black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cxnSp>
                  <p:nvCxnSpPr>
                    <p:cNvPr id="113" name="Egyenes összekötő 112">
                      <a:extLst>
                        <a:ext uri="{FF2B5EF4-FFF2-40B4-BE49-F238E27FC236}">
                          <a16:creationId xmlns="" xmlns:a16="http://schemas.microsoft.com/office/drawing/2014/main" id="{D34E4595-5CF4-4648-A2A7-BBDC3DD7B561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3665939" y="2822970"/>
                      <a:ext cx="73816" cy="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111" name="Egyenes összekötő 110">
                    <a:extLst>
                      <a:ext uri="{FF2B5EF4-FFF2-40B4-BE49-F238E27FC236}">
                        <a16:creationId xmlns="" xmlns:a16="http://schemas.microsoft.com/office/drawing/2014/main" id="{0C13ECC7-DBF3-4E5C-9188-7FC1590893F9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773100" y="2822973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02" name="Lekerekített téglalap 109">
                  <a:extLst>
                    <a:ext uri="{FF2B5EF4-FFF2-40B4-BE49-F238E27FC236}">
                      <a16:creationId xmlns="" xmlns:a16="http://schemas.microsoft.com/office/drawing/2014/main" id="{41B8E09E-41D9-4303-A55A-D9E81257B85F}"/>
                    </a:ext>
                  </a:extLst>
                </p:cNvPr>
                <p:cNvSpPr/>
                <p:nvPr/>
              </p:nvSpPr>
              <p:spPr>
                <a:xfrm>
                  <a:off x="3736197" y="3944156"/>
                  <a:ext cx="95252" cy="57155"/>
                </a:xfrm>
                <a:prstGeom prst="roundRect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103" name="Csoportba foglalás 55">
                  <a:extLst>
                    <a:ext uri="{FF2B5EF4-FFF2-40B4-BE49-F238E27FC236}">
                      <a16:creationId xmlns="" xmlns:a16="http://schemas.microsoft.com/office/drawing/2014/main" id="{1CAF7CF8-5638-459B-A33E-0701573AA42E}"/>
                    </a:ext>
                  </a:extLst>
                </p:cNvPr>
                <p:cNvGrpSpPr/>
                <p:nvPr/>
              </p:nvGrpSpPr>
              <p:grpSpPr>
                <a:xfrm>
                  <a:off x="3740938" y="3998123"/>
                  <a:ext cx="71438" cy="147637"/>
                  <a:chOff x="3667124" y="2786064"/>
                  <a:chExt cx="71438" cy="147637"/>
                </a:xfrm>
              </p:grpSpPr>
              <p:sp>
                <p:nvSpPr>
                  <p:cNvPr id="104" name="Szalagív 103">
                    <a:extLst>
                      <a:ext uri="{FF2B5EF4-FFF2-40B4-BE49-F238E27FC236}">
                        <a16:creationId xmlns="" xmlns:a16="http://schemas.microsoft.com/office/drawing/2014/main" id="{9859E429-5A8F-4F9D-9BC0-71A378068DD1}"/>
                      </a:ext>
                    </a:extLst>
                  </p:cNvPr>
                  <p:cNvSpPr/>
                  <p:nvPr/>
                </p:nvSpPr>
                <p:spPr>
                  <a:xfrm>
                    <a:off x="3667124" y="286226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105" name="Egyenes összekötő 104">
                    <a:extLst>
                      <a:ext uri="{FF2B5EF4-FFF2-40B4-BE49-F238E27FC236}">
                        <a16:creationId xmlns="" xmlns:a16="http://schemas.microsoft.com/office/drawing/2014/main" id="{1436E5D0-4585-4FD8-AA33-C41B1F5BC2D5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100" name="Ellipszis 99">
                <a:extLst>
                  <a:ext uri="{FF2B5EF4-FFF2-40B4-BE49-F238E27FC236}">
                    <a16:creationId xmlns="" xmlns:a16="http://schemas.microsoft.com/office/drawing/2014/main" id="{E296AF34-C540-47EE-90E6-5F615520E09F}"/>
                  </a:ext>
                </a:extLst>
              </p:cNvPr>
              <p:cNvSpPr/>
              <p:nvPr/>
            </p:nvSpPr>
            <p:spPr>
              <a:xfrm>
                <a:off x="1071538" y="3286124"/>
                <a:ext cx="66700" cy="61914"/>
              </a:xfrm>
              <a:prstGeom prst="ellips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10" name="Csoportba foglalás 113">
              <a:extLst>
                <a:ext uri="{FF2B5EF4-FFF2-40B4-BE49-F238E27FC236}">
                  <a16:creationId xmlns="" xmlns:a16="http://schemas.microsoft.com/office/drawing/2014/main" id="{9E509291-E63D-461E-BBFB-5D855EA569F0}"/>
                </a:ext>
              </a:extLst>
            </p:cNvPr>
            <p:cNvGrpSpPr/>
            <p:nvPr/>
          </p:nvGrpSpPr>
          <p:grpSpPr>
            <a:xfrm>
              <a:off x="6715140" y="3857628"/>
              <a:ext cx="857256" cy="576271"/>
              <a:chOff x="785786" y="2786058"/>
              <a:chExt cx="857256" cy="576271"/>
            </a:xfrm>
          </p:grpSpPr>
          <p:grpSp>
            <p:nvGrpSpPr>
              <p:cNvPr id="114" name="Csoportba foglalás 107">
                <a:extLst>
                  <a:ext uri="{FF2B5EF4-FFF2-40B4-BE49-F238E27FC236}">
                    <a16:creationId xmlns="" xmlns:a16="http://schemas.microsoft.com/office/drawing/2014/main" id="{B64DD5A3-B5BF-46CE-BCE0-296EE6FDF0C3}"/>
                  </a:ext>
                </a:extLst>
              </p:cNvPr>
              <p:cNvGrpSpPr/>
              <p:nvPr/>
            </p:nvGrpSpPr>
            <p:grpSpPr>
              <a:xfrm>
                <a:off x="785786" y="2786058"/>
                <a:ext cx="857256" cy="576271"/>
                <a:chOff x="3343271" y="3571876"/>
                <a:chExt cx="857256" cy="576271"/>
              </a:xfrm>
            </p:grpSpPr>
            <p:grpSp>
              <p:nvGrpSpPr>
                <p:cNvPr id="115" name="Csoportba foglalás 43">
                  <a:extLst>
                    <a:ext uri="{FF2B5EF4-FFF2-40B4-BE49-F238E27FC236}">
                      <a16:creationId xmlns="" xmlns:a16="http://schemas.microsoft.com/office/drawing/2014/main" id="{F59FD2D3-FF6E-4049-A912-EE1DB41F2136}"/>
                    </a:ext>
                  </a:extLst>
                </p:cNvPr>
                <p:cNvGrpSpPr/>
                <p:nvPr/>
              </p:nvGrpSpPr>
              <p:grpSpPr>
                <a:xfrm>
                  <a:off x="3343271" y="3571876"/>
                  <a:ext cx="857256" cy="576271"/>
                  <a:chOff x="3486146" y="2357430"/>
                  <a:chExt cx="857256" cy="576271"/>
                </a:xfrm>
              </p:grpSpPr>
              <p:sp>
                <p:nvSpPr>
                  <p:cNvPr id="122" name="Lekerekített téglalap 133">
                    <a:extLst>
                      <a:ext uri="{FF2B5EF4-FFF2-40B4-BE49-F238E27FC236}">
                        <a16:creationId xmlns="" xmlns:a16="http://schemas.microsoft.com/office/drawing/2014/main" id="{89A3AE05-5AFC-43B1-A3DB-DDF8AF2E7A76}"/>
                      </a:ext>
                    </a:extLst>
                  </p:cNvPr>
                  <p:cNvSpPr/>
                  <p:nvPr/>
                </p:nvSpPr>
                <p:spPr>
                  <a:xfrm>
                    <a:off x="3571868" y="2357430"/>
                    <a:ext cx="684208" cy="401641"/>
                  </a:xfrm>
                  <a:prstGeom prst="roundRect">
                    <a:avLst/>
                  </a:prstGeom>
                  <a:solidFill>
                    <a:srgbClr val="00B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23" name="Szövegdoboz 122">
                    <a:extLst>
                      <a:ext uri="{FF2B5EF4-FFF2-40B4-BE49-F238E27FC236}">
                        <a16:creationId xmlns="" xmlns:a16="http://schemas.microsoft.com/office/drawing/2014/main" id="{2E2ECA8D-A337-410A-996A-6683769C7466}"/>
                      </a:ext>
                    </a:extLst>
                  </p:cNvPr>
                  <p:cNvSpPr txBox="1"/>
                  <p:nvPr/>
                </p:nvSpPr>
                <p:spPr>
                  <a:xfrm>
                    <a:off x="3486146" y="2443154"/>
                    <a:ext cx="857256" cy="2488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1000" b="1" kern="0" dirty="0">
                        <a:solidFill>
                          <a:prstClr val="white"/>
                        </a:solidFill>
                      </a:rPr>
                      <a:t>Orchestration</a:t>
                    </a:r>
                    <a:endParaRPr lang="en-GB" sz="1000" b="1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24" name="Lekerekített téglalap 135">
                    <a:extLst>
                      <a:ext uri="{FF2B5EF4-FFF2-40B4-BE49-F238E27FC236}">
                        <a16:creationId xmlns="" xmlns:a16="http://schemas.microsoft.com/office/drawing/2014/main" id="{7B0350F4-D092-4DE6-89BC-92088247DCC9}"/>
                      </a:ext>
                    </a:extLst>
                  </p:cNvPr>
                  <p:cNvSpPr/>
                  <p:nvPr/>
                </p:nvSpPr>
                <p:spPr>
                  <a:xfrm>
                    <a:off x="3652837" y="2728913"/>
                    <a:ext cx="95252" cy="57155"/>
                  </a:xfrm>
                  <a:prstGeom prst="roundRect">
                    <a:avLst/>
                  </a:prstGeom>
                  <a:solidFill>
                    <a:srgbClr val="0070C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25" name="Lekerekített téglalap 136">
                    <a:extLst>
                      <a:ext uri="{FF2B5EF4-FFF2-40B4-BE49-F238E27FC236}">
                        <a16:creationId xmlns="" xmlns:a16="http://schemas.microsoft.com/office/drawing/2014/main" id="{B6A51173-429F-4887-94BC-F7130D3BE9F2}"/>
                      </a:ext>
                    </a:extLst>
                  </p:cNvPr>
                  <p:cNvSpPr/>
                  <p:nvPr/>
                </p:nvSpPr>
                <p:spPr>
                  <a:xfrm>
                    <a:off x="3764766" y="2729715"/>
                    <a:ext cx="95252" cy="57155"/>
                  </a:xfrm>
                  <a:prstGeom prst="roundRect">
                    <a:avLst/>
                  </a:prstGeom>
                  <a:solidFill>
                    <a:srgbClr val="00B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117" name="Csoportba foglalás 24">
                    <a:extLst>
                      <a:ext uri="{FF2B5EF4-FFF2-40B4-BE49-F238E27FC236}">
                        <a16:creationId xmlns="" xmlns:a16="http://schemas.microsoft.com/office/drawing/2014/main" id="{A950DFC7-3F68-4B23-B5A9-6D5D54D8B4F4}"/>
                      </a:ext>
                    </a:extLst>
                  </p:cNvPr>
                  <p:cNvGrpSpPr/>
                  <p:nvPr/>
                </p:nvGrpSpPr>
                <p:grpSpPr>
                  <a:xfrm>
                    <a:off x="3667124" y="2786064"/>
                    <a:ext cx="71438" cy="147637"/>
                    <a:chOff x="3667124" y="2786064"/>
                    <a:chExt cx="71438" cy="147637"/>
                  </a:xfrm>
                </p:grpSpPr>
                <p:sp>
                  <p:nvSpPr>
                    <p:cNvPr id="128" name="Szalagív 127">
                      <a:extLst>
                        <a:ext uri="{FF2B5EF4-FFF2-40B4-BE49-F238E27FC236}">
                          <a16:creationId xmlns="" xmlns:a16="http://schemas.microsoft.com/office/drawing/2014/main" id="{C5BBED28-4B00-4294-89E3-C16981DF52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7124" y="2862263"/>
                      <a:ext cx="71438" cy="71438"/>
                    </a:xfrm>
                    <a:prstGeom prst="blockArc">
                      <a:avLst>
                        <a:gd name="adj1" fmla="val 10800000"/>
                        <a:gd name="adj2" fmla="val 21413052"/>
                        <a:gd name="adj3" fmla="val 3862"/>
                      </a:avLst>
                    </a:prstGeom>
                    <a:solidFill>
                      <a:srgbClr val="4F81BD"/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17226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2300" kern="0" dirty="0">
                        <a:solidFill>
                          <a:prstClr val="black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cxnSp>
                  <p:nvCxnSpPr>
                    <p:cNvPr id="129" name="Egyenes összekötő 128">
                      <a:extLst>
                        <a:ext uri="{FF2B5EF4-FFF2-40B4-BE49-F238E27FC236}">
                          <a16:creationId xmlns="" xmlns:a16="http://schemas.microsoft.com/office/drawing/2014/main" id="{0D52E0DB-C604-4DE2-8E79-AE7E88608912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3665939" y="2822970"/>
                      <a:ext cx="73816" cy="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127" name="Egyenes összekötő 126">
                    <a:extLst>
                      <a:ext uri="{FF2B5EF4-FFF2-40B4-BE49-F238E27FC236}">
                        <a16:creationId xmlns="" xmlns:a16="http://schemas.microsoft.com/office/drawing/2014/main" id="{52CF326C-B0CE-40DD-9764-E7561FA1710D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773100" y="2822973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18" name="Lekerekített téglalap 129">
                  <a:extLst>
                    <a:ext uri="{FF2B5EF4-FFF2-40B4-BE49-F238E27FC236}">
                      <a16:creationId xmlns="" xmlns:a16="http://schemas.microsoft.com/office/drawing/2014/main" id="{E6013B89-9AE4-4F66-B0F0-B59631834861}"/>
                    </a:ext>
                  </a:extLst>
                </p:cNvPr>
                <p:cNvSpPr/>
                <p:nvPr/>
              </p:nvSpPr>
              <p:spPr>
                <a:xfrm>
                  <a:off x="3736197" y="3944156"/>
                  <a:ext cx="95252" cy="57155"/>
                </a:xfrm>
                <a:prstGeom prst="roundRect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119" name="Csoportba foglalás 55">
                  <a:extLst>
                    <a:ext uri="{FF2B5EF4-FFF2-40B4-BE49-F238E27FC236}">
                      <a16:creationId xmlns="" xmlns:a16="http://schemas.microsoft.com/office/drawing/2014/main" id="{16FBB7D4-C3BA-4841-A3AF-6A7837636240}"/>
                    </a:ext>
                  </a:extLst>
                </p:cNvPr>
                <p:cNvGrpSpPr/>
                <p:nvPr/>
              </p:nvGrpSpPr>
              <p:grpSpPr>
                <a:xfrm>
                  <a:off x="3740938" y="3998123"/>
                  <a:ext cx="71438" cy="147637"/>
                  <a:chOff x="3667124" y="2786064"/>
                  <a:chExt cx="71438" cy="147637"/>
                </a:xfrm>
              </p:grpSpPr>
              <p:sp>
                <p:nvSpPr>
                  <p:cNvPr id="120" name="Szalagív 119">
                    <a:extLst>
                      <a:ext uri="{FF2B5EF4-FFF2-40B4-BE49-F238E27FC236}">
                        <a16:creationId xmlns="" xmlns:a16="http://schemas.microsoft.com/office/drawing/2014/main" id="{32E5A022-7198-4CA8-9AB8-F24B9F96DBE1}"/>
                      </a:ext>
                    </a:extLst>
                  </p:cNvPr>
                  <p:cNvSpPr/>
                  <p:nvPr/>
                </p:nvSpPr>
                <p:spPr>
                  <a:xfrm>
                    <a:off x="3667124" y="286226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121" name="Egyenes összekötő 120">
                    <a:extLst>
                      <a:ext uri="{FF2B5EF4-FFF2-40B4-BE49-F238E27FC236}">
                        <a16:creationId xmlns="" xmlns:a16="http://schemas.microsoft.com/office/drawing/2014/main" id="{A9EC8997-F1DA-4E7F-BBDE-1758DC43E9B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116" name="Ellipszis 115">
                <a:extLst>
                  <a:ext uri="{FF2B5EF4-FFF2-40B4-BE49-F238E27FC236}">
                    <a16:creationId xmlns="" xmlns:a16="http://schemas.microsoft.com/office/drawing/2014/main" id="{F087201B-FBB5-4270-83D3-3EB9A6B9E611}"/>
                  </a:ext>
                </a:extLst>
              </p:cNvPr>
              <p:cNvSpPr/>
              <p:nvPr/>
            </p:nvSpPr>
            <p:spPr>
              <a:xfrm>
                <a:off x="1071538" y="3286124"/>
                <a:ext cx="66700" cy="61914"/>
              </a:xfrm>
              <a:prstGeom prst="ellips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26" name="Csoportba foglalás 129">
              <a:extLst>
                <a:ext uri="{FF2B5EF4-FFF2-40B4-BE49-F238E27FC236}">
                  <a16:creationId xmlns="" xmlns:a16="http://schemas.microsoft.com/office/drawing/2014/main" id="{36E73089-6177-434C-BD5E-D57A8450C7D7}"/>
                </a:ext>
              </a:extLst>
            </p:cNvPr>
            <p:cNvGrpSpPr/>
            <p:nvPr/>
          </p:nvGrpSpPr>
          <p:grpSpPr>
            <a:xfrm>
              <a:off x="2000232" y="2428868"/>
              <a:ext cx="857256" cy="576271"/>
              <a:chOff x="785786" y="2786058"/>
              <a:chExt cx="857256" cy="576271"/>
            </a:xfrm>
          </p:grpSpPr>
          <p:grpSp>
            <p:nvGrpSpPr>
              <p:cNvPr id="1024" name="Csoportba foglalás 107">
                <a:extLst>
                  <a:ext uri="{FF2B5EF4-FFF2-40B4-BE49-F238E27FC236}">
                    <a16:creationId xmlns="" xmlns:a16="http://schemas.microsoft.com/office/drawing/2014/main" id="{86CB0C01-6C60-4779-AE37-DA9051FB54FD}"/>
                  </a:ext>
                </a:extLst>
              </p:cNvPr>
              <p:cNvGrpSpPr/>
              <p:nvPr/>
            </p:nvGrpSpPr>
            <p:grpSpPr>
              <a:xfrm>
                <a:off x="785786" y="2786058"/>
                <a:ext cx="857256" cy="576271"/>
                <a:chOff x="3343271" y="3571876"/>
                <a:chExt cx="857256" cy="576271"/>
              </a:xfrm>
            </p:grpSpPr>
            <p:grpSp>
              <p:nvGrpSpPr>
                <p:cNvPr id="1025" name="Csoportba foglalás 43">
                  <a:extLst>
                    <a:ext uri="{FF2B5EF4-FFF2-40B4-BE49-F238E27FC236}">
                      <a16:creationId xmlns="" xmlns:a16="http://schemas.microsoft.com/office/drawing/2014/main" id="{22EBAAAC-5257-4270-944D-994CFD1CEE1C}"/>
                    </a:ext>
                  </a:extLst>
                </p:cNvPr>
                <p:cNvGrpSpPr/>
                <p:nvPr/>
              </p:nvGrpSpPr>
              <p:grpSpPr>
                <a:xfrm>
                  <a:off x="3343271" y="3571876"/>
                  <a:ext cx="857256" cy="576271"/>
                  <a:chOff x="3486146" y="2357430"/>
                  <a:chExt cx="857256" cy="576271"/>
                </a:xfrm>
              </p:grpSpPr>
              <p:sp>
                <p:nvSpPr>
                  <p:cNvPr id="138" name="Lekerekített téglalap 149">
                    <a:extLst>
                      <a:ext uri="{FF2B5EF4-FFF2-40B4-BE49-F238E27FC236}">
                        <a16:creationId xmlns="" xmlns:a16="http://schemas.microsoft.com/office/drawing/2014/main" id="{4B2E9425-74E1-43F6-8167-5E256E508ACC}"/>
                      </a:ext>
                    </a:extLst>
                  </p:cNvPr>
                  <p:cNvSpPr/>
                  <p:nvPr/>
                </p:nvSpPr>
                <p:spPr>
                  <a:xfrm>
                    <a:off x="3571868" y="2357430"/>
                    <a:ext cx="684208" cy="401641"/>
                  </a:xfrm>
                  <a:prstGeom prst="roundRect">
                    <a:avLst/>
                  </a:prstGeom>
                  <a:solidFill>
                    <a:srgbClr val="FF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39" name="Szövegdoboz 138">
                    <a:extLst>
                      <a:ext uri="{FF2B5EF4-FFF2-40B4-BE49-F238E27FC236}">
                        <a16:creationId xmlns="" xmlns:a16="http://schemas.microsoft.com/office/drawing/2014/main" id="{CE519E7F-82D7-4C57-A1AC-3D1110B2586B}"/>
                      </a:ext>
                    </a:extLst>
                  </p:cNvPr>
                  <p:cNvSpPr txBox="1"/>
                  <p:nvPr/>
                </p:nvSpPr>
                <p:spPr>
                  <a:xfrm>
                    <a:off x="3486146" y="2443154"/>
                    <a:ext cx="857256" cy="2488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1000" b="1" kern="0" dirty="0">
                        <a:solidFill>
                          <a:prstClr val="white"/>
                        </a:solidFill>
                      </a:rPr>
                      <a:t>Authorisation</a:t>
                    </a:r>
                    <a:endParaRPr lang="en-GB" sz="1000" b="1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0" name="Lekerekített téglalap 151">
                    <a:extLst>
                      <a:ext uri="{FF2B5EF4-FFF2-40B4-BE49-F238E27FC236}">
                        <a16:creationId xmlns="" xmlns:a16="http://schemas.microsoft.com/office/drawing/2014/main" id="{CC8DCE74-E84E-4D0E-8494-19EE43D36A58}"/>
                      </a:ext>
                    </a:extLst>
                  </p:cNvPr>
                  <p:cNvSpPr/>
                  <p:nvPr/>
                </p:nvSpPr>
                <p:spPr>
                  <a:xfrm>
                    <a:off x="3652837" y="2728913"/>
                    <a:ext cx="95252" cy="57155"/>
                  </a:xfrm>
                  <a:prstGeom prst="roundRect">
                    <a:avLst/>
                  </a:prstGeom>
                  <a:solidFill>
                    <a:srgbClr val="0070C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41" name="Lekerekített téglalap 152">
                    <a:extLst>
                      <a:ext uri="{FF2B5EF4-FFF2-40B4-BE49-F238E27FC236}">
                        <a16:creationId xmlns="" xmlns:a16="http://schemas.microsoft.com/office/drawing/2014/main" id="{D44C6DA1-6189-4FBD-8E4F-FEF74D86BF18}"/>
                      </a:ext>
                    </a:extLst>
                  </p:cNvPr>
                  <p:cNvSpPr/>
                  <p:nvPr/>
                </p:nvSpPr>
                <p:spPr>
                  <a:xfrm>
                    <a:off x="3764766" y="2729715"/>
                    <a:ext cx="95252" cy="57155"/>
                  </a:xfrm>
                  <a:prstGeom prst="roundRect">
                    <a:avLst/>
                  </a:prstGeom>
                  <a:solidFill>
                    <a:srgbClr val="00B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1027" name="Csoportba foglalás 24">
                    <a:extLst>
                      <a:ext uri="{FF2B5EF4-FFF2-40B4-BE49-F238E27FC236}">
                        <a16:creationId xmlns="" xmlns:a16="http://schemas.microsoft.com/office/drawing/2014/main" id="{67B4039C-629E-49F6-BE99-3D58E51B0393}"/>
                      </a:ext>
                    </a:extLst>
                  </p:cNvPr>
                  <p:cNvGrpSpPr/>
                  <p:nvPr/>
                </p:nvGrpSpPr>
                <p:grpSpPr>
                  <a:xfrm>
                    <a:off x="3667124" y="2786064"/>
                    <a:ext cx="71438" cy="147637"/>
                    <a:chOff x="3667124" y="2786064"/>
                    <a:chExt cx="71438" cy="147637"/>
                  </a:xfrm>
                </p:grpSpPr>
                <p:sp>
                  <p:nvSpPr>
                    <p:cNvPr id="144" name="Szalagív 143">
                      <a:extLst>
                        <a:ext uri="{FF2B5EF4-FFF2-40B4-BE49-F238E27FC236}">
                          <a16:creationId xmlns="" xmlns:a16="http://schemas.microsoft.com/office/drawing/2014/main" id="{20A71390-F2BB-49F2-B3F6-6D409C03A1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7124" y="2862263"/>
                      <a:ext cx="71438" cy="71438"/>
                    </a:xfrm>
                    <a:prstGeom prst="blockArc">
                      <a:avLst>
                        <a:gd name="adj1" fmla="val 10800000"/>
                        <a:gd name="adj2" fmla="val 21413052"/>
                        <a:gd name="adj3" fmla="val 3862"/>
                      </a:avLst>
                    </a:prstGeom>
                    <a:solidFill>
                      <a:srgbClr val="4F81BD"/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17226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2300" kern="0" dirty="0">
                        <a:solidFill>
                          <a:prstClr val="black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cxnSp>
                  <p:nvCxnSpPr>
                    <p:cNvPr id="145" name="Egyenes összekötő 144">
                      <a:extLst>
                        <a:ext uri="{FF2B5EF4-FFF2-40B4-BE49-F238E27FC236}">
                          <a16:creationId xmlns="" xmlns:a16="http://schemas.microsoft.com/office/drawing/2014/main" id="{49B7481E-68A3-469C-BC51-393A472E0A4A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3665939" y="2822970"/>
                      <a:ext cx="73816" cy="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143" name="Egyenes összekötő 142">
                    <a:extLst>
                      <a:ext uri="{FF2B5EF4-FFF2-40B4-BE49-F238E27FC236}">
                        <a16:creationId xmlns="" xmlns:a16="http://schemas.microsoft.com/office/drawing/2014/main" id="{A47897A8-069F-41C0-84C3-10EDD0D8B13E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773100" y="2822973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34" name="Lekerekített téglalap 145">
                  <a:extLst>
                    <a:ext uri="{FF2B5EF4-FFF2-40B4-BE49-F238E27FC236}">
                      <a16:creationId xmlns="" xmlns:a16="http://schemas.microsoft.com/office/drawing/2014/main" id="{7DF313AC-041A-4D9C-9CB9-62EB4D4EEBEE}"/>
                    </a:ext>
                  </a:extLst>
                </p:cNvPr>
                <p:cNvSpPr/>
                <p:nvPr/>
              </p:nvSpPr>
              <p:spPr>
                <a:xfrm>
                  <a:off x="3736197" y="3944156"/>
                  <a:ext cx="95252" cy="57155"/>
                </a:xfrm>
                <a:prstGeom prst="roundRect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1028" name="Csoportba foglalás 55">
                  <a:extLst>
                    <a:ext uri="{FF2B5EF4-FFF2-40B4-BE49-F238E27FC236}">
                      <a16:creationId xmlns="" xmlns:a16="http://schemas.microsoft.com/office/drawing/2014/main" id="{A42A17D7-E8E9-4DD0-A1B3-B0D562F26E85}"/>
                    </a:ext>
                  </a:extLst>
                </p:cNvPr>
                <p:cNvGrpSpPr/>
                <p:nvPr/>
              </p:nvGrpSpPr>
              <p:grpSpPr>
                <a:xfrm>
                  <a:off x="3629023" y="3998123"/>
                  <a:ext cx="147639" cy="145257"/>
                  <a:chOff x="3555209" y="2786064"/>
                  <a:chExt cx="147639" cy="145257"/>
                </a:xfrm>
              </p:grpSpPr>
              <p:sp>
                <p:nvSpPr>
                  <p:cNvPr id="136" name="Szalagív 135">
                    <a:extLst>
                      <a:ext uri="{FF2B5EF4-FFF2-40B4-BE49-F238E27FC236}">
                        <a16:creationId xmlns="" xmlns:a16="http://schemas.microsoft.com/office/drawing/2014/main" id="{84660709-615E-4837-9CB6-F731B208E1B7}"/>
                      </a:ext>
                    </a:extLst>
                  </p:cNvPr>
                  <p:cNvSpPr/>
                  <p:nvPr/>
                </p:nvSpPr>
                <p:spPr>
                  <a:xfrm>
                    <a:off x="3555209" y="285988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137" name="Egyenes összekötő 136">
                    <a:extLst>
                      <a:ext uri="{FF2B5EF4-FFF2-40B4-BE49-F238E27FC236}">
                        <a16:creationId xmlns="" xmlns:a16="http://schemas.microsoft.com/office/drawing/2014/main" id="{9C0E6813-0372-47CC-8511-EC8B462BC34F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132" name="Ellipszis 131">
                <a:extLst>
                  <a:ext uri="{FF2B5EF4-FFF2-40B4-BE49-F238E27FC236}">
                    <a16:creationId xmlns="" xmlns:a16="http://schemas.microsoft.com/office/drawing/2014/main" id="{5181A3D7-EDE0-4616-A4CF-A640700BC81F}"/>
                  </a:ext>
                </a:extLst>
              </p:cNvPr>
              <p:cNvSpPr/>
              <p:nvPr/>
            </p:nvSpPr>
            <p:spPr>
              <a:xfrm>
                <a:off x="1188237" y="3283745"/>
                <a:ext cx="66700" cy="61914"/>
              </a:xfrm>
              <a:prstGeom prst="ellips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029" name="Csoportba foglalás 145">
              <a:extLst>
                <a:ext uri="{FF2B5EF4-FFF2-40B4-BE49-F238E27FC236}">
                  <a16:creationId xmlns="" xmlns:a16="http://schemas.microsoft.com/office/drawing/2014/main" id="{84639777-4FE8-433A-9984-FC91FAC90638}"/>
                </a:ext>
              </a:extLst>
            </p:cNvPr>
            <p:cNvGrpSpPr/>
            <p:nvPr/>
          </p:nvGrpSpPr>
          <p:grpSpPr>
            <a:xfrm>
              <a:off x="7286644" y="2428868"/>
              <a:ext cx="857256" cy="576271"/>
              <a:chOff x="785786" y="2786058"/>
              <a:chExt cx="857256" cy="576271"/>
            </a:xfrm>
          </p:grpSpPr>
          <p:grpSp>
            <p:nvGrpSpPr>
              <p:cNvPr id="1030" name="Csoportba foglalás 107">
                <a:extLst>
                  <a:ext uri="{FF2B5EF4-FFF2-40B4-BE49-F238E27FC236}">
                    <a16:creationId xmlns="" xmlns:a16="http://schemas.microsoft.com/office/drawing/2014/main" id="{12A947D9-798B-4E34-915E-808F5C625271}"/>
                  </a:ext>
                </a:extLst>
              </p:cNvPr>
              <p:cNvGrpSpPr/>
              <p:nvPr/>
            </p:nvGrpSpPr>
            <p:grpSpPr>
              <a:xfrm>
                <a:off x="785786" y="2786058"/>
                <a:ext cx="857256" cy="576271"/>
                <a:chOff x="3343271" y="3571876"/>
                <a:chExt cx="857256" cy="576271"/>
              </a:xfrm>
            </p:grpSpPr>
            <p:grpSp>
              <p:nvGrpSpPr>
                <p:cNvPr id="1031" name="Csoportba foglalás 43">
                  <a:extLst>
                    <a:ext uri="{FF2B5EF4-FFF2-40B4-BE49-F238E27FC236}">
                      <a16:creationId xmlns="" xmlns:a16="http://schemas.microsoft.com/office/drawing/2014/main" id="{08D0FD5D-FA3C-435F-8AA7-8DE7C53CEAEE}"/>
                    </a:ext>
                  </a:extLst>
                </p:cNvPr>
                <p:cNvGrpSpPr/>
                <p:nvPr/>
              </p:nvGrpSpPr>
              <p:grpSpPr>
                <a:xfrm>
                  <a:off x="3343271" y="3571876"/>
                  <a:ext cx="857256" cy="576271"/>
                  <a:chOff x="3486146" y="2357430"/>
                  <a:chExt cx="857256" cy="576271"/>
                </a:xfrm>
              </p:grpSpPr>
              <p:sp>
                <p:nvSpPr>
                  <p:cNvPr id="154" name="Lekerekített téglalap 165">
                    <a:extLst>
                      <a:ext uri="{FF2B5EF4-FFF2-40B4-BE49-F238E27FC236}">
                        <a16:creationId xmlns="" xmlns:a16="http://schemas.microsoft.com/office/drawing/2014/main" id="{1DEC5F2F-65A6-40D5-9743-6F19F067F942}"/>
                      </a:ext>
                    </a:extLst>
                  </p:cNvPr>
                  <p:cNvSpPr/>
                  <p:nvPr/>
                </p:nvSpPr>
                <p:spPr>
                  <a:xfrm>
                    <a:off x="3571868" y="2357430"/>
                    <a:ext cx="684208" cy="401641"/>
                  </a:xfrm>
                  <a:prstGeom prst="roundRect">
                    <a:avLst/>
                  </a:prstGeom>
                  <a:solidFill>
                    <a:srgbClr val="FF000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55" name="Szövegdoboz 154">
                    <a:extLst>
                      <a:ext uri="{FF2B5EF4-FFF2-40B4-BE49-F238E27FC236}">
                        <a16:creationId xmlns="" xmlns:a16="http://schemas.microsoft.com/office/drawing/2014/main" id="{9F8B0A3E-C85A-403E-9722-5371E9F5DA11}"/>
                      </a:ext>
                    </a:extLst>
                  </p:cNvPr>
                  <p:cNvSpPr txBox="1"/>
                  <p:nvPr/>
                </p:nvSpPr>
                <p:spPr>
                  <a:xfrm>
                    <a:off x="3486146" y="2443154"/>
                    <a:ext cx="857256" cy="2488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1000" b="1" kern="0" dirty="0">
                        <a:solidFill>
                          <a:prstClr val="white"/>
                        </a:solidFill>
                      </a:rPr>
                      <a:t>Authorisation</a:t>
                    </a:r>
                    <a:endParaRPr lang="en-GB" sz="1000" b="1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6" name="Lekerekített téglalap 167">
                    <a:extLst>
                      <a:ext uri="{FF2B5EF4-FFF2-40B4-BE49-F238E27FC236}">
                        <a16:creationId xmlns="" xmlns:a16="http://schemas.microsoft.com/office/drawing/2014/main" id="{92047C98-EC82-4A9E-AE3E-076091B11343}"/>
                      </a:ext>
                    </a:extLst>
                  </p:cNvPr>
                  <p:cNvSpPr/>
                  <p:nvPr/>
                </p:nvSpPr>
                <p:spPr>
                  <a:xfrm>
                    <a:off x="3652837" y="2728913"/>
                    <a:ext cx="95252" cy="57155"/>
                  </a:xfrm>
                  <a:prstGeom prst="roundRect">
                    <a:avLst/>
                  </a:prstGeom>
                  <a:solidFill>
                    <a:srgbClr val="0070C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57" name="Lekerekített téglalap 168">
                    <a:extLst>
                      <a:ext uri="{FF2B5EF4-FFF2-40B4-BE49-F238E27FC236}">
                        <a16:creationId xmlns="" xmlns:a16="http://schemas.microsoft.com/office/drawing/2014/main" id="{87ADAE24-7106-447B-960D-57376DBBED61}"/>
                      </a:ext>
                    </a:extLst>
                  </p:cNvPr>
                  <p:cNvSpPr/>
                  <p:nvPr/>
                </p:nvSpPr>
                <p:spPr>
                  <a:xfrm>
                    <a:off x="3764766" y="2729715"/>
                    <a:ext cx="95252" cy="57155"/>
                  </a:xfrm>
                  <a:prstGeom prst="roundRect">
                    <a:avLst/>
                  </a:prstGeom>
                  <a:solidFill>
                    <a:srgbClr val="00B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1032" name="Csoportba foglalás 24">
                    <a:extLst>
                      <a:ext uri="{FF2B5EF4-FFF2-40B4-BE49-F238E27FC236}">
                        <a16:creationId xmlns="" xmlns:a16="http://schemas.microsoft.com/office/drawing/2014/main" id="{C48E5F0B-2F41-43A0-A4A9-90C715FB4B9C}"/>
                      </a:ext>
                    </a:extLst>
                  </p:cNvPr>
                  <p:cNvGrpSpPr/>
                  <p:nvPr/>
                </p:nvGrpSpPr>
                <p:grpSpPr>
                  <a:xfrm>
                    <a:off x="3667124" y="2786064"/>
                    <a:ext cx="71438" cy="147637"/>
                    <a:chOff x="3667124" y="2786064"/>
                    <a:chExt cx="71438" cy="147637"/>
                  </a:xfrm>
                </p:grpSpPr>
                <p:sp>
                  <p:nvSpPr>
                    <p:cNvPr id="160" name="Szalagív 159">
                      <a:extLst>
                        <a:ext uri="{FF2B5EF4-FFF2-40B4-BE49-F238E27FC236}">
                          <a16:creationId xmlns="" xmlns:a16="http://schemas.microsoft.com/office/drawing/2014/main" id="{866D9153-F9D2-4F38-8626-A191542012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67124" y="2862263"/>
                      <a:ext cx="71438" cy="71438"/>
                    </a:xfrm>
                    <a:prstGeom prst="blockArc">
                      <a:avLst>
                        <a:gd name="adj1" fmla="val 10800000"/>
                        <a:gd name="adj2" fmla="val 21413052"/>
                        <a:gd name="adj3" fmla="val 3862"/>
                      </a:avLst>
                    </a:prstGeom>
                    <a:solidFill>
                      <a:srgbClr val="4F81BD"/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17226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2300" kern="0" dirty="0">
                        <a:solidFill>
                          <a:prstClr val="black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cxnSp>
                  <p:nvCxnSpPr>
                    <p:cNvPr id="161" name="Egyenes összekötő 160">
                      <a:extLst>
                        <a:ext uri="{FF2B5EF4-FFF2-40B4-BE49-F238E27FC236}">
                          <a16:creationId xmlns="" xmlns:a16="http://schemas.microsoft.com/office/drawing/2014/main" id="{275F1A87-C4B3-45E4-8A6D-5EC49C2FF50C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3665939" y="2822970"/>
                      <a:ext cx="73816" cy="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159" name="Egyenes összekötő 158">
                    <a:extLst>
                      <a:ext uri="{FF2B5EF4-FFF2-40B4-BE49-F238E27FC236}">
                        <a16:creationId xmlns="" xmlns:a16="http://schemas.microsoft.com/office/drawing/2014/main" id="{E2024AFF-024D-4A78-8AC8-06389E973F82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773100" y="2822973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50" name="Lekerekített téglalap 161">
                  <a:extLst>
                    <a:ext uri="{FF2B5EF4-FFF2-40B4-BE49-F238E27FC236}">
                      <a16:creationId xmlns="" xmlns:a16="http://schemas.microsoft.com/office/drawing/2014/main" id="{1D831363-A84A-4180-A5DB-522E1C22A658}"/>
                    </a:ext>
                  </a:extLst>
                </p:cNvPr>
                <p:cNvSpPr/>
                <p:nvPr/>
              </p:nvSpPr>
              <p:spPr>
                <a:xfrm>
                  <a:off x="3736197" y="3944156"/>
                  <a:ext cx="95252" cy="57155"/>
                </a:xfrm>
                <a:prstGeom prst="roundRect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1033" name="Csoportba foglalás 55">
                  <a:extLst>
                    <a:ext uri="{FF2B5EF4-FFF2-40B4-BE49-F238E27FC236}">
                      <a16:creationId xmlns="" xmlns:a16="http://schemas.microsoft.com/office/drawing/2014/main" id="{30428294-2BB5-45A2-8696-1EB3FD86E7D4}"/>
                    </a:ext>
                  </a:extLst>
                </p:cNvPr>
                <p:cNvGrpSpPr/>
                <p:nvPr/>
              </p:nvGrpSpPr>
              <p:grpSpPr>
                <a:xfrm>
                  <a:off x="3629023" y="3998123"/>
                  <a:ext cx="147639" cy="145257"/>
                  <a:chOff x="3555209" y="2786064"/>
                  <a:chExt cx="147639" cy="145257"/>
                </a:xfrm>
              </p:grpSpPr>
              <p:sp>
                <p:nvSpPr>
                  <p:cNvPr id="152" name="Szalagív 151">
                    <a:extLst>
                      <a:ext uri="{FF2B5EF4-FFF2-40B4-BE49-F238E27FC236}">
                        <a16:creationId xmlns="" xmlns:a16="http://schemas.microsoft.com/office/drawing/2014/main" id="{ECD0811E-42BC-4791-983A-6E135CBF2E35}"/>
                      </a:ext>
                    </a:extLst>
                  </p:cNvPr>
                  <p:cNvSpPr/>
                  <p:nvPr/>
                </p:nvSpPr>
                <p:spPr>
                  <a:xfrm>
                    <a:off x="3555209" y="285988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153" name="Egyenes összekötő 152">
                    <a:extLst>
                      <a:ext uri="{FF2B5EF4-FFF2-40B4-BE49-F238E27FC236}">
                        <a16:creationId xmlns="" xmlns:a16="http://schemas.microsoft.com/office/drawing/2014/main" id="{9ED1189F-A58D-45CD-80DE-A1A5A99D443A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148" name="Ellipszis 147">
                <a:extLst>
                  <a:ext uri="{FF2B5EF4-FFF2-40B4-BE49-F238E27FC236}">
                    <a16:creationId xmlns="" xmlns:a16="http://schemas.microsoft.com/office/drawing/2014/main" id="{5AE2510C-F407-446C-B9D0-5476EE9EB621}"/>
                  </a:ext>
                </a:extLst>
              </p:cNvPr>
              <p:cNvSpPr/>
              <p:nvPr/>
            </p:nvSpPr>
            <p:spPr>
              <a:xfrm>
                <a:off x="1188237" y="3283745"/>
                <a:ext cx="66700" cy="61914"/>
              </a:xfrm>
              <a:prstGeom prst="ellips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034" name="Csoportba foglalás 161">
              <a:extLst>
                <a:ext uri="{FF2B5EF4-FFF2-40B4-BE49-F238E27FC236}">
                  <a16:creationId xmlns="" xmlns:a16="http://schemas.microsoft.com/office/drawing/2014/main" id="{3A6650D1-AF51-4FA0-B1CE-77136B017831}"/>
                </a:ext>
              </a:extLst>
            </p:cNvPr>
            <p:cNvGrpSpPr/>
            <p:nvPr/>
          </p:nvGrpSpPr>
          <p:grpSpPr>
            <a:xfrm>
              <a:off x="2285984" y="3643314"/>
              <a:ext cx="857256" cy="571504"/>
              <a:chOff x="785786" y="2786058"/>
              <a:chExt cx="857256" cy="571504"/>
            </a:xfrm>
          </p:grpSpPr>
          <p:grpSp>
            <p:nvGrpSpPr>
              <p:cNvPr id="1035" name="Csoportba foglalás 107">
                <a:extLst>
                  <a:ext uri="{FF2B5EF4-FFF2-40B4-BE49-F238E27FC236}">
                    <a16:creationId xmlns="" xmlns:a16="http://schemas.microsoft.com/office/drawing/2014/main" id="{6FE166E2-908E-4A9D-905A-4C71C57ABF60}"/>
                  </a:ext>
                </a:extLst>
              </p:cNvPr>
              <p:cNvGrpSpPr/>
              <p:nvPr/>
            </p:nvGrpSpPr>
            <p:grpSpPr>
              <a:xfrm>
                <a:off x="785786" y="2786058"/>
                <a:ext cx="857256" cy="571504"/>
                <a:chOff x="3343271" y="3571876"/>
                <a:chExt cx="857256" cy="571504"/>
              </a:xfrm>
            </p:grpSpPr>
            <p:grpSp>
              <p:nvGrpSpPr>
                <p:cNvPr id="1036" name="Csoportba foglalás 43">
                  <a:extLst>
                    <a:ext uri="{FF2B5EF4-FFF2-40B4-BE49-F238E27FC236}">
                      <a16:creationId xmlns="" xmlns:a16="http://schemas.microsoft.com/office/drawing/2014/main" id="{6BF1AAD3-1142-4A7E-8EF5-C10820277F59}"/>
                    </a:ext>
                  </a:extLst>
                </p:cNvPr>
                <p:cNvGrpSpPr/>
                <p:nvPr/>
              </p:nvGrpSpPr>
              <p:grpSpPr>
                <a:xfrm>
                  <a:off x="3343271" y="3571876"/>
                  <a:ext cx="857256" cy="571504"/>
                  <a:chOff x="3486146" y="2357430"/>
                  <a:chExt cx="857256" cy="571504"/>
                </a:xfrm>
              </p:grpSpPr>
              <p:sp>
                <p:nvSpPr>
                  <p:cNvPr id="170" name="Lekerekített téglalap 181">
                    <a:extLst>
                      <a:ext uri="{FF2B5EF4-FFF2-40B4-BE49-F238E27FC236}">
                        <a16:creationId xmlns="" xmlns:a16="http://schemas.microsoft.com/office/drawing/2014/main" id="{42DF87EC-7DCE-454A-85AA-09B9D5D12971}"/>
                      </a:ext>
                    </a:extLst>
                  </p:cNvPr>
                  <p:cNvSpPr/>
                  <p:nvPr/>
                </p:nvSpPr>
                <p:spPr>
                  <a:xfrm>
                    <a:off x="3571868" y="2357430"/>
                    <a:ext cx="684208" cy="401641"/>
                  </a:xfrm>
                  <a:prstGeom prst="roundRect">
                    <a:avLst/>
                  </a:prstGeom>
                  <a:solidFill>
                    <a:srgbClr val="0070C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71" name="Szövegdoboz 170">
                    <a:extLst>
                      <a:ext uri="{FF2B5EF4-FFF2-40B4-BE49-F238E27FC236}">
                        <a16:creationId xmlns="" xmlns:a16="http://schemas.microsoft.com/office/drawing/2014/main" id="{E006477C-32D8-4877-804E-4D9581687C4A}"/>
                      </a:ext>
                    </a:extLst>
                  </p:cNvPr>
                  <p:cNvSpPr txBox="1"/>
                  <p:nvPr/>
                </p:nvSpPr>
                <p:spPr>
                  <a:xfrm>
                    <a:off x="3486146" y="2443154"/>
                    <a:ext cx="857256" cy="4044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1000" b="1" kern="0" dirty="0">
                        <a:solidFill>
                          <a:prstClr val="white"/>
                        </a:solidFill>
                      </a:rPr>
                      <a:t>Service</a:t>
                    </a:r>
                    <a:r>
                      <a:rPr lang="hu-HU" sz="1000" kern="0" dirty="0">
                        <a:solidFill>
                          <a:prstClr val="white"/>
                        </a:solidFill>
                      </a:rPr>
                      <a:t> </a:t>
                    </a:r>
                    <a:r>
                      <a:rPr lang="hu-HU" sz="1000" b="1" kern="0" dirty="0">
                        <a:solidFill>
                          <a:prstClr val="white"/>
                        </a:solidFill>
                      </a:rPr>
                      <a:t>Registry</a:t>
                    </a:r>
                    <a:endParaRPr lang="en-GB" sz="1000" b="1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2" name="Lekerekített téglalap 183">
                    <a:extLst>
                      <a:ext uri="{FF2B5EF4-FFF2-40B4-BE49-F238E27FC236}">
                        <a16:creationId xmlns="" xmlns:a16="http://schemas.microsoft.com/office/drawing/2014/main" id="{F1E224F4-DC02-4220-B38B-A373EEAF5CB5}"/>
                      </a:ext>
                    </a:extLst>
                  </p:cNvPr>
                  <p:cNvSpPr/>
                  <p:nvPr/>
                </p:nvSpPr>
                <p:spPr>
                  <a:xfrm>
                    <a:off x="3652837" y="2728913"/>
                    <a:ext cx="95252" cy="57155"/>
                  </a:xfrm>
                  <a:prstGeom prst="roundRect">
                    <a:avLst/>
                  </a:prstGeom>
                  <a:solidFill>
                    <a:srgbClr val="0070C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73" name="Lekerekített téglalap 184">
                    <a:extLst>
                      <a:ext uri="{FF2B5EF4-FFF2-40B4-BE49-F238E27FC236}">
                        <a16:creationId xmlns="" xmlns:a16="http://schemas.microsoft.com/office/drawing/2014/main" id="{B2F2993D-823E-4A7B-8D74-65E5F8BFCB77}"/>
                      </a:ext>
                    </a:extLst>
                  </p:cNvPr>
                  <p:cNvSpPr/>
                  <p:nvPr/>
                </p:nvSpPr>
                <p:spPr>
                  <a:xfrm>
                    <a:off x="3764766" y="2729715"/>
                    <a:ext cx="95252" cy="57155"/>
                  </a:xfrm>
                  <a:prstGeom prst="roundRect">
                    <a:avLst/>
                  </a:prstGeom>
                  <a:solidFill>
                    <a:srgbClr val="00B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1037" name="Csoportba foglalás 24">
                    <a:extLst>
                      <a:ext uri="{FF2B5EF4-FFF2-40B4-BE49-F238E27FC236}">
                        <a16:creationId xmlns="" xmlns:a16="http://schemas.microsoft.com/office/drawing/2014/main" id="{6A280BE1-3D9A-4742-81F1-CAE61C51C632}"/>
                      </a:ext>
                    </a:extLst>
                  </p:cNvPr>
                  <p:cNvGrpSpPr/>
                  <p:nvPr/>
                </p:nvGrpSpPr>
                <p:grpSpPr>
                  <a:xfrm>
                    <a:off x="3702845" y="2786064"/>
                    <a:ext cx="252412" cy="142870"/>
                    <a:chOff x="3702845" y="2786064"/>
                    <a:chExt cx="252412" cy="142870"/>
                  </a:xfrm>
                </p:grpSpPr>
                <p:sp>
                  <p:nvSpPr>
                    <p:cNvPr id="176" name="Szalagív 175">
                      <a:extLst>
                        <a:ext uri="{FF2B5EF4-FFF2-40B4-BE49-F238E27FC236}">
                          <a16:creationId xmlns="" xmlns:a16="http://schemas.microsoft.com/office/drawing/2014/main" id="{FE697074-EB04-44FF-8791-C92D6E2AE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83819" y="2857496"/>
                      <a:ext cx="71438" cy="71438"/>
                    </a:xfrm>
                    <a:prstGeom prst="blockArc">
                      <a:avLst>
                        <a:gd name="adj1" fmla="val 10800000"/>
                        <a:gd name="adj2" fmla="val 21413052"/>
                        <a:gd name="adj3" fmla="val 3862"/>
                      </a:avLst>
                    </a:prstGeom>
                    <a:solidFill>
                      <a:srgbClr val="4F81BD"/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17226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2300" kern="0" dirty="0">
                        <a:solidFill>
                          <a:prstClr val="black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cxnSp>
                  <p:nvCxnSpPr>
                    <p:cNvPr id="177" name="Egyenes összekötő 176">
                      <a:extLst>
                        <a:ext uri="{FF2B5EF4-FFF2-40B4-BE49-F238E27FC236}">
                          <a16:creationId xmlns="" xmlns:a16="http://schemas.microsoft.com/office/drawing/2014/main" id="{094F9B4C-00EB-4E19-B5AE-0CC3C51A15AC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3665939" y="2822970"/>
                      <a:ext cx="73816" cy="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175" name="Egyenes összekötő 174">
                    <a:extLst>
                      <a:ext uri="{FF2B5EF4-FFF2-40B4-BE49-F238E27FC236}">
                        <a16:creationId xmlns="" xmlns:a16="http://schemas.microsoft.com/office/drawing/2014/main" id="{E5F3C5B0-6B21-41FF-AA8D-41677F705037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773100" y="2822973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66" name="Lekerekített téglalap 177">
                  <a:extLst>
                    <a:ext uri="{FF2B5EF4-FFF2-40B4-BE49-F238E27FC236}">
                      <a16:creationId xmlns="" xmlns:a16="http://schemas.microsoft.com/office/drawing/2014/main" id="{F347A8C3-B255-41CE-8A7D-3E4168D58A1D}"/>
                    </a:ext>
                  </a:extLst>
                </p:cNvPr>
                <p:cNvSpPr/>
                <p:nvPr/>
              </p:nvSpPr>
              <p:spPr>
                <a:xfrm>
                  <a:off x="3736197" y="3944156"/>
                  <a:ext cx="95252" cy="57155"/>
                </a:xfrm>
                <a:prstGeom prst="roundRect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1038" name="Csoportba foglalás 55">
                  <a:extLst>
                    <a:ext uri="{FF2B5EF4-FFF2-40B4-BE49-F238E27FC236}">
                      <a16:creationId xmlns="" xmlns:a16="http://schemas.microsoft.com/office/drawing/2014/main" id="{97AAD66F-52A1-4CE0-B20A-52309F37EB2B}"/>
                    </a:ext>
                  </a:extLst>
                </p:cNvPr>
                <p:cNvGrpSpPr/>
                <p:nvPr/>
              </p:nvGrpSpPr>
              <p:grpSpPr>
                <a:xfrm>
                  <a:off x="3629023" y="3998123"/>
                  <a:ext cx="147639" cy="145257"/>
                  <a:chOff x="3555209" y="2786064"/>
                  <a:chExt cx="147639" cy="145257"/>
                </a:xfrm>
              </p:grpSpPr>
              <p:sp>
                <p:nvSpPr>
                  <p:cNvPr id="168" name="Szalagív 167">
                    <a:extLst>
                      <a:ext uri="{FF2B5EF4-FFF2-40B4-BE49-F238E27FC236}">
                        <a16:creationId xmlns="" xmlns:a16="http://schemas.microsoft.com/office/drawing/2014/main" id="{8C6154FE-DD84-46E8-B9B7-1F4C3C1A670F}"/>
                      </a:ext>
                    </a:extLst>
                  </p:cNvPr>
                  <p:cNvSpPr/>
                  <p:nvPr/>
                </p:nvSpPr>
                <p:spPr>
                  <a:xfrm>
                    <a:off x="3555209" y="285988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169" name="Egyenes összekötő 168">
                    <a:extLst>
                      <a:ext uri="{FF2B5EF4-FFF2-40B4-BE49-F238E27FC236}">
                        <a16:creationId xmlns="" xmlns:a16="http://schemas.microsoft.com/office/drawing/2014/main" id="{08EE7BD6-BD3F-4599-AB16-D0864E626388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164" name="Ellipszis 163">
                <a:extLst>
                  <a:ext uri="{FF2B5EF4-FFF2-40B4-BE49-F238E27FC236}">
                    <a16:creationId xmlns="" xmlns:a16="http://schemas.microsoft.com/office/drawing/2014/main" id="{A34C34FA-A550-4856-94C1-44C7D63AF29A}"/>
                  </a:ext>
                </a:extLst>
              </p:cNvPr>
              <p:cNvSpPr/>
              <p:nvPr/>
            </p:nvSpPr>
            <p:spPr>
              <a:xfrm>
                <a:off x="969176" y="3286123"/>
                <a:ext cx="66700" cy="61914"/>
              </a:xfrm>
              <a:prstGeom prst="ellips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grpSp>
          <p:nvGrpSpPr>
            <p:cNvPr id="1039" name="Csoportba foglalás 177">
              <a:extLst>
                <a:ext uri="{FF2B5EF4-FFF2-40B4-BE49-F238E27FC236}">
                  <a16:creationId xmlns="" xmlns:a16="http://schemas.microsoft.com/office/drawing/2014/main" id="{47814CA1-C060-4FBE-BBBB-D4EFFFCA1F9C}"/>
                </a:ext>
              </a:extLst>
            </p:cNvPr>
            <p:cNvGrpSpPr/>
            <p:nvPr/>
          </p:nvGrpSpPr>
          <p:grpSpPr>
            <a:xfrm>
              <a:off x="5929322" y="3286124"/>
              <a:ext cx="857256" cy="571504"/>
              <a:chOff x="785786" y="2786058"/>
              <a:chExt cx="857256" cy="571504"/>
            </a:xfrm>
          </p:grpSpPr>
          <p:grpSp>
            <p:nvGrpSpPr>
              <p:cNvPr id="1040" name="Csoportba foglalás 107">
                <a:extLst>
                  <a:ext uri="{FF2B5EF4-FFF2-40B4-BE49-F238E27FC236}">
                    <a16:creationId xmlns="" xmlns:a16="http://schemas.microsoft.com/office/drawing/2014/main" id="{4395ED49-A637-4C14-B120-113A9F0AA4CD}"/>
                  </a:ext>
                </a:extLst>
              </p:cNvPr>
              <p:cNvGrpSpPr/>
              <p:nvPr/>
            </p:nvGrpSpPr>
            <p:grpSpPr>
              <a:xfrm>
                <a:off x="785786" y="2786058"/>
                <a:ext cx="857256" cy="571504"/>
                <a:chOff x="3343271" y="3571876"/>
                <a:chExt cx="857256" cy="571504"/>
              </a:xfrm>
            </p:grpSpPr>
            <p:grpSp>
              <p:nvGrpSpPr>
                <p:cNvPr id="1041" name="Csoportba foglalás 43">
                  <a:extLst>
                    <a:ext uri="{FF2B5EF4-FFF2-40B4-BE49-F238E27FC236}">
                      <a16:creationId xmlns="" xmlns:a16="http://schemas.microsoft.com/office/drawing/2014/main" id="{38EB3C99-8CA7-4256-9B35-0504BDA2E2A7}"/>
                    </a:ext>
                  </a:extLst>
                </p:cNvPr>
                <p:cNvGrpSpPr/>
                <p:nvPr/>
              </p:nvGrpSpPr>
              <p:grpSpPr>
                <a:xfrm>
                  <a:off x="3343271" y="3571876"/>
                  <a:ext cx="857256" cy="571504"/>
                  <a:chOff x="3486146" y="2357430"/>
                  <a:chExt cx="857256" cy="571504"/>
                </a:xfrm>
              </p:grpSpPr>
              <p:sp>
                <p:nvSpPr>
                  <p:cNvPr id="186" name="Lekerekített téglalap 197">
                    <a:extLst>
                      <a:ext uri="{FF2B5EF4-FFF2-40B4-BE49-F238E27FC236}">
                        <a16:creationId xmlns="" xmlns:a16="http://schemas.microsoft.com/office/drawing/2014/main" id="{041DB64A-E3C1-4C4B-A1C4-C2401A4D3ECD}"/>
                      </a:ext>
                    </a:extLst>
                  </p:cNvPr>
                  <p:cNvSpPr/>
                  <p:nvPr/>
                </p:nvSpPr>
                <p:spPr>
                  <a:xfrm>
                    <a:off x="3571868" y="2357430"/>
                    <a:ext cx="684208" cy="401641"/>
                  </a:xfrm>
                  <a:prstGeom prst="roundRect">
                    <a:avLst/>
                  </a:prstGeom>
                  <a:solidFill>
                    <a:srgbClr val="0070C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87" name="Szövegdoboz 186">
                    <a:extLst>
                      <a:ext uri="{FF2B5EF4-FFF2-40B4-BE49-F238E27FC236}">
                        <a16:creationId xmlns="" xmlns:a16="http://schemas.microsoft.com/office/drawing/2014/main" id="{7125E285-3A31-456A-A5F2-859DFCB492F9}"/>
                      </a:ext>
                    </a:extLst>
                  </p:cNvPr>
                  <p:cNvSpPr txBox="1"/>
                  <p:nvPr/>
                </p:nvSpPr>
                <p:spPr>
                  <a:xfrm>
                    <a:off x="3486146" y="2443154"/>
                    <a:ext cx="857256" cy="40443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hu-HU" sz="1000" b="1" kern="0" dirty="0">
                        <a:solidFill>
                          <a:prstClr val="white"/>
                        </a:solidFill>
                      </a:rPr>
                      <a:t>Service Registry</a:t>
                    </a:r>
                    <a:endParaRPr lang="en-GB" sz="1000" b="1" kern="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88" name="Lekerekített téglalap 199">
                    <a:extLst>
                      <a:ext uri="{FF2B5EF4-FFF2-40B4-BE49-F238E27FC236}">
                        <a16:creationId xmlns="" xmlns:a16="http://schemas.microsoft.com/office/drawing/2014/main" id="{2D6BE262-45F3-44E2-A9FE-EA680F896778}"/>
                      </a:ext>
                    </a:extLst>
                  </p:cNvPr>
                  <p:cNvSpPr/>
                  <p:nvPr/>
                </p:nvSpPr>
                <p:spPr>
                  <a:xfrm>
                    <a:off x="3652837" y="2728913"/>
                    <a:ext cx="95252" cy="57155"/>
                  </a:xfrm>
                  <a:prstGeom prst="roundRect">
                    <a:avLst/>
                  </a:prstGeom>
                  <a:solidFill>
                    <a:srgbClr val="0070C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sp>
                <p:nvSpPr>
                  <p:cNvPr id="189" name="Lekerekített téglalap 200">
                    <a:extLst>
                      <a:ext uri="{FF2B5EF4-FFF2-40B4-BE49-F238E27FC236}">
                        <a16:creationId xmlns="" xmlns:a16="http://schemas.microsoft.com/office/drawing/2014/main" id="{57B46DDE-D4E6-4669-81F5-4613BBB2DB4D}"/>
                      </a:ext>
                    </a:extLst>
                  </p:cNvPr>
                  <p:cNvSpPr/>
                  <p:nvPr/>
                </p:nvSpPr>
                <p:spPr>
                  <a:xfrm>
                    <a:off x="3764766" y="2729715"/>
                    <a:ext cx="95252" cy="57155"/>
                  </a:xfrm>
                  <a:prstGeom prst="roundRect">
                    <a:avLst/>
                  </a:prstGeom>
                  <a:solidFill>
                    <a:srgbClr val="00B050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white"/>
                      </a:solidFill>
                      <a:latin typeface="Calibri"/>
                      <a:cs typeface="+mn-cs"/>
                    </a:endParaRPr>
                  </a:p>
                </p:txBody>
              </p:sp>
              <p:grpSp>
                <p:nvGrpSpPr>
                  <p:cNvPr id="1042" name="Csoportba foglalás 24">
                    <a:extLst>
                      <a:ext uri="{FF2B5EF4-FFF2-40B4-BE49-F238E27FC236}">
                        <a16:creationId xmlns="" xmlns:a16="http://schemas.microsoft.com/office/drawing/2014/main" id="{3813DABB-FB18-49AB-A3BB-A2049E57B119}"/>
                      </a:ext>
                    </a:extLst>
                  </p:cNvPr>
                  <p:cNvGrpSpPr/>
                  <p:nvPr/>
                </p:nvGrpSpPr>
                <p:grpSpPr>
                  <a:xfrm>
                    <a:off x="3702845" y="2786064"/>
                    <a:ext cx="252412" cy="142870"/>
                    <a:chOff x="3702845" y="2786064"/>
                    <a:chExt cx="252412" cy="142870"/>
                  </a:xfrm>
                </p:grpSpPr>
                <p:sp>
                  <p:nvSpPr>
                    <p:cNvPr id="192" name="Szalagív 191">
                      <a:extLst>
                        <a:ext uri="{FF2B5EF4-FFF2-40B4-BE49-F238E27FC236}">
                          <a16:creationId xmlns="" xmlns:a16="http://schemas.microsoft.com/office/drawing/2014/main" id="{34F56B8F-3410-4924-B2F3-FB8095144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83819" y="2857496"/>
                      <a:ext cx="71438" cy="71438"/>
                    </a:xfrm>
                    <a:prstGeom prst="blockArc">
                      <a:avLst>
                        <a:gd name="adj1" fmla="val 10800000"/>
                        <a:gd name="adj2" fmla="val 21413052"/>
                        <a:gd name="adj3" fmla="val 3862"/>
                      </a:avLst>
                    </a:prstGeom>
                    <a:solidFill>
                      <a:srgbClr val="4F81BD"/>
                    </a:solidFill>
                    <a:ln w="3175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117226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GB" sz="2300" kern="0" dirty="0">
                        <a:solidFill>
                          <a:prstClr val="black"/>
                        </a:solidFill>
                        <a:latin typeface="Calibri"/>
                        <a:cs typeface="+mn-cs"/>
                      </a:endParaRPr>
                    </a:p>
                  </p:txBody>
                </p:sp>
                <p:cxnSp>
                  <p:nvCxnSpPr>
                    <p:cNvPr id="193" name="Egyenes összekötő 192">
                      <a:extLst>
                        <a:ext uri="{FF2B5EF4-FFF2-40B4-BE49-F238E27FC236}">
                          <a16:creationId xmlns="" xmlns:a16="http://schemas.microsoft.com/office/drawing/2014/main" id="{86CCE28E-EE51-4C44-8E1F-38AE58132146}"/>
                        </a:ext>
                      </a:extLst>
                    </p:cNvPr>
                    <p:cNvCxnSpPr/>
                    <p:nvPr/>
                  </p:nvCxnSpPr>
                  <p:spPr>
                    <a:xfrm rot="16200000" flipH="1">
                      <a:off x="3665939" y="2822970"/>
                      <a:ext cx="73816" cy="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</a:ln>
                    <a:effectLst/>
                  </p:spPr>
                </p:cxnSp>
              </p:grpSp>
              <p:cxnSp>
                <p:nvCxnSpPr>
                  <p:cNvPr id="191" name="Egyenes összekötő 190">
                    <a:extLst>
                      <a:ext uri="{FF2B5EF4-FFF2-40B4-BE49-F238E27FC236}">
                        <a16:creationId xmlns="" xmlns:a16="http://schemas.microsoft.com/office/drawing/2014/main" id="{F72DE814-6B85-49DD-9CC6-9B3A6C55FF64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773100" y="2822973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182" name="Lekerekített téglalap 193">
                  <a:extLst>
                    <a:ext uri="{FF2B5EF4-FFF2-40B4-BE49-F238E27FC236}">
                      <a16:creationId xmlns="" xmlns:a16="http://schemas.microsoft.com/office/drawing/2014/main" id="{393CA7CA-E553-4527-A5D9-648DEA34FB35}"/>
                    </a:ext>
                  </a:extLst>
                </p:cNvPr>
                <p:cNvSpPr/>
                <p:nvPr/>
              </p:nvSpPr>
              <p:spPr>
                <a:xfrm>
                  <a:off x="3736197" y="3944156"/>
                  <a:ext cx="95252" cy="57155"/>
                </a:xfrm>
                <a:prstGeom prst="roundRect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1172261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sz="2300" kern="0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grpSp>
              <p:nvGrpSpPr>
                <p:cNvPr id="1043" name="Csoportba foglalás 55">
                  <a:extLst>
                    <a:ext uri="{FF2B5EF4-FFF2-40B4-BE49-F238E27FC236}">
                      <a16:creationId xmlns="" xmlns:a16="http://schemas.microsoft.com/office/drawing/2014/main" id="{5D018B5C-E8D6-4DB8-B00D-F5C96ABA30A1}"/>
                    </a:ext>
                  </a:extLst>
                </p:cNvPr>
                <p:cNvGrpSpPr/>
                <p:nvPr/>
              </p:nvGrpSpPr>
              <p:grpSpPr>
                <a:xfrm>
                  <a:off x="3629023" y="3998123"/>
                  <a:ext cx="147639" cy="145257"/>
                  <a:chOff x="3555209" y="2786064"/>
                  <a:chExt cx="147639" cy="145257"/>
                </a:xfrm>
              </p:grpSpPr>
              <p:sp>
                <p:nvSpPr>
                  <p:cNvPr id="184" name="Szalagív 183">
                    <a:extLst>
                      <a:ext uri="{FF2B5EF4-FFF2-40B4-BE49-F238E27FC236}">
                        <a16:creationId xmlns="" xmlns:a16="http://schemas.microsoft.com/office/drawing/2014/main" id="{C98A08CE-8099-4514-B8D4-3C0DE10F2341}"/>
                      </a:ext>
                    </a:extLst>
                  </p:cNvPr>
                  <p:cNvSpPr/>
                  <p:nvPr/>
                </p:nvSpPr>
                <p:spPr>
                  <a:xfrm>
                    <a:off x="3555209" y="2859883"/>
                    <a:ext cx="71438" cy="71438"/>
                  </a:xfrm>
                  <a:prstGeom prst="blockArc">
                    <a:avLst>
                      <a:gd name="adj1" fmla="val 10800000"/>
                      <a:gd name="adj2" fmla="val 21413052"/>
                      <a:gd name="adj3" fmla="val 3862"/>
                    </a:avLst>
                  </a:prstGeom>
                  <a:solidFill>
                    <a:srgbClr val="4F81BD"/>
                  </a:solidFill>
                  <a:ln w="3175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1172261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GB" sz="2300" kern="0" dirty="0">
                      <a:solidFill>
                        <a:prstClr val="black"/>
                      </a:solidFill>
                      <a:latin typeface="Calibri"/>
                      <a:cs typeface="+mn-cs"/>
                    </a:endParaRPr>
                  </a:p>
                </p:txBody>
              </p:sp>
              <p:cxnSp>
                <p:nvCxnSpPr>
                  <p:cNvPr id="185" name="Egyenes összekötő 184">
                    <a:extLst>
                      <a:ext uri="{FF2B5EF4-FFF2-40B4-BE49-F238E27FC236}">
                        <a16:creationId xmlns="" xmlns:a16="http://schemas.microsoft.com/office/drawing/2014/main" id="{04FF8FAF-F10D-4A22-883F-9C514BDBEB66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3665939" y="2822970"/>
                    <a:ext cx="73816" cy="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</p:cxnSp>
            </p:grpSp>
          </p:grpSp>
          <p:sp>
            <p:nvSpPr>
              <p:cNvPr id="180" name="Ellipszis 179">
                <a:extLst>
                  <a:ext uri="{FF2B5EF4-FFF2-40B4-BE49-F238E27FC236}">
                    <a16:creationId xmlns="" xmlns:a16="http://schemas.microsoft.com/office/drawing/2014/main" id="{C7E9208D-ED22-44B3-BC88-ADDDCDDEEA7D}"/>
                  </a:ext>
                </a:extLst>
              </p:cNvPr>
              <p:cNvSpPr/>
              <p:nvPr/>
            </p:nvSpPr>
            <p:spPr>
              <a:xfrm>
                <a:off x="969176" y="3286123"/>
                <a:ext cx="66700" cy="61914"/>
              </a:xfrm>
              <a:prstGeom prst="ellipse">
                <a:avLst/>
              </a:prstGeom>
              <a:noFill/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194" name="Szövegdoboz 193">
              <a:extLst>
                <a:ext uri="{FF2B5EF4-FFF2-40B4-BE49-F238E27FC236}">
                  <a16:creationId xmlns="" xmlns:a16="http://schemas.microsoft.com/office/drawing/2014/main" id="{2F5B68F3-710C-42F1-80B6-7FDC67481FAD}"/>
                </a:ext>
              </a:extLst>
            </p:cNvPr>
            <p:cNvSpPr txBox="1"/>
            <p:nvPr/>
          </p:nvSpPr>
          <p:spPr>
            <a:xfrm>
              <a:off x="4807257" y="943213"/>
              <a:ext cx="1248795" cy="684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1722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900" b="1" kern="0" dirty="0" err="1" smtClean="0">
                  <a:solidFill>
                    <a:prstClr val="black"/>
                  </a:solidFill>
                </a:rPr>
                <a:t>ActiveMQ</a:t>
              </a:r>
              <a:r>
                <a:rPr lang="hu-HU" sz="1900" b="1" kern="0" dirty="0" smtClean="0">
                  <a:solidFill>
                    <a:prstClr val="black"/>
                  </a:solidFill>
                </a:rPr>
                <a:t> </a:t>
              </a:r>
              <a:r>
                <a:rPr lang="hu-HU" sz="1900" b="1" kern="0" dirty="0" err="1" smtClean="0">
                  <a:solidFill>
                    <a:prstClr val="black"/>
                  </a:solidFill>
                </a:rPr>
                <a:t>Broker</a:t>
              </a:r>
              <a:endParaRPr lang="en-GB" sz="1900" b="1" kern="0" dirty="0">
                <a:solidFill>
                  <a:prstClr val="black"/>
                </a:solidFill>
              </a:endParaRPr>
            </a:p>
          </p:txBody>
        </p:sp>
        <p:grpSp>
          <p:nvGrpSpPr>
            <p:cNvPr id="1044" name="Csoportba foglalás 194">
              <a:extLst>
                <a:ext uri="{FF2B5EF4-FFF2-40B4-BE49-F238E27FC236}">
                  <a16:creationId xmlns="" xmlns:a16="http://schemas.microsoft.com/office/drawing/2014/main" id="{F9B6D537-6958-4611-9560-6717F0B796C6}"/>
                </a:ext>
              </a:extLst>
            </p:cNvPr>
            <p:cNvGrpSpPr/>
            <p:nvPr/>
          </p:nvGrpSpPr>
          <p:grpSpPr>
            <a:xfrm>
              <a:off x="4500562" y="1214422"/>
              <a:ext cx="500066" cy="857256"/>
              <a:chOff x="4500562" y="1214422"/>
              <a:chExt cx="500066" cy="857256"/>
            </a:xfrm>
          </p:grpSpPr>
          <p:sp>
            <p:nvSpPr>
              <p:cNvPr id="196" name="Téglalap 195">
                <a:extLst>
                  <a:ext uri="{FF2B5EF4-FFF2-40B4-BE49-F238E27FC236}">
                    <a16:creationId xmlns="" xmlns:a16="http://schemas.microsoft.com/office/drawing/2014/main" id="{E102B136-FB9D-436C-BDCD-53478C3E1865}"/>
                  </a:ext>
                </a:extLst>
              </p:cNvPr>
              <p:cNvSpPr/>
              <p:nvPr/>
            </p:nvSpPr>
            <p:spPr>
              <a:xfrm>
                <a:off x="4500562" y="1214422"/>
                <a:ext cx="500066" cy="857256"/>
              </a:xfrm>
              <a:prstGeom prst="rect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cxnSp>
            <p:nvCxnSpPr>
              <p:cNvPr id="197" name="Egyenes összekötő 196">
                <a:extLst>
                  <a:ext uri="{FF2B5EF4-FFF2-40B4-BE49-F238E27FC236}">
                    <a16:creationId xmlns="" xmlns:a16="http://schemas.microsoft.com/office/drawing/2014/main" id="{7CAE7A24-D275-4C5C-B60B-A62984775881}"/>
                  </a:ext>
                </a:extLst>
              </p:cNvPr>
              <p:cNvCxnSpPr/>
              <p:nvPr/>
            </p:nvCxnSpPr>
            <p:spPr>
              <a:xfrm>
                <a:off x="4714876" y="1785926"/>
                <a:ext cx="200024" cy="1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98" name="Egyenes összekötő 197">
                <a:extLst>
                  <a:ext uri="{FF2B5EF4-FFF2-40B4-BE49-F238E27FC236}">
                    <a16:creationId xmlns="" xmlns:a16="http://schemas.microsoft.com/office/drawing/2014/main" id="{C97743AD-81FB-4639-957F-EF620AB9C3C5}"/>
                  </a:ext>
                </a:extLst>
              </p:cNvPr>
              <p:cNvCxnSpPr/>
              <p:nvPr/>
            </p:nvCxnSpPr>
            <p:spPr>
              <a:xfrm>
                <a:off x="4714876" y="1857364"/>
                <a:ext cx="200024" cy="1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99" name="Egyenes összekötő 198">
                <a:extLst>
                  <a:ext uri="{FF2B5EF4-FFF2-40B4-BE49-F238E27FC236}">
                    <a16:creationId xmlns="" xmlns:a16="http://schemas.microsoft.com/office/drawing/2014/main" id="{C37904D5-5188-4932-A158-4A088814DC79}"/>
                  </a:ext>
                </a:extLst>
              </p:cNvPr>
              <p:cNvCxnSpPr/>
              <p:nvPr/>
            </p:nvCxnSpPr>
            <p:spPr>
              <a:xfrm>
                <a:off x="4714876" y="1928802"/>
                <a:ext cx="200024" cy="12"/>
              </a:xfrm>
              <a:prstGeom prst="line">
                <a:avLst/>
              </a:prstGeom>
              <a:no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sp>
            <p:nvSpPr>
              <p:cNvPr id="200" name="Ellipszis 199">
                <a:extLst>
                  <a:ext uri="{FF2B5EF4-FFF2-40B4-BE49-F238E27FC236}">
                    <a16:creationId xmlns="" xmlns:a16="http://schemas.microsoft.com/office/drawing/2014/main" id="{E6B8782D-F097-4081-98E9-E7D652DB5EA9}"/>
                  </a:ext>
                </a:extLst>
              </p:cNvPr>
              <p:cNvSpPr/>
              <p:nvPr/>
            </p:nvSpPr>
            <p:spPr>
              <a:xfrm>
                <a:off x="4857752" y="1643050"/>
                <a:ext cx="71438" cy="7143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254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17226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sz="2300" kern="0" dirty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cxnSp>
          <p:nvCxnSpPr>
            <p:cNvPr id="201" name="Egyenes összekötő nyíllal 200">
              <a:extLst>
                <a:ext uri="{FF2B5EF4-FFF2-40B4-BE49-F238E27FC236}">
                  <a16:creationId xmlns="" xmlns:a16="http://schemas.microsoft.com/office/drawing/2014/main" id="{1409C5A1-01B7-40A9-91DF-52612B9CDE3F}"/>
                </a:ext>
              </a:extLst>
            </p:cNvPr>
            <p:cNvCxnSpPr/>
            <p:nvPr/>
          </p:nvCxnSpPr>
          <p:spPr>
            <a:xfrm flipV="1">
              <a:off x="1428728" y="2571744"/>
              <a:ext cx="2143140" cy="1214446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02" name="Egyenes összekötő nyíllal 201">
              <a:extLst>
                <a:ext uri="{FF2B5EF4-FFF2-40B4-BE49-F238E27FC236}">
                  <a16:creationId xmlns="" xmlns:a16="http://schemas.microsoft.com/office/drawing/2014/main" id="{F75142FA-C76D-44EB-A787-33841B03F43C}"/>
                </a:ext>
              </a:extLst>
            </p:cNvPr>
            <p:cNvCxnSpPr/>
            <p:nvPr/>
          </p:nvCxnSpPr>
          <p:spPr>
            <a:xfrm>
              <a:off x="5835650" y="2489200"/>
              <a:ext cx="2247900" cy="1016000"/>
            </a:xfrm>
            <a:prstGeom prst="straightConnector1">
              <a:avLst/>
            </a:prstGeom>
            <a:noFill/>
            <a:ln w="38100" cap="flat" cmpd="sng" algn="ctr">
              <a:solidFill>
                <a:srgbClr val="F79646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203" name="Egyenes összekötő nyíllal 202">
              <a:extLst>
                <a:ext uri="{FF2B5EF4-FFF2-40B4-BE49-F238E27FC236}">
                  <a16:creationId xmlns="" xmlns:a16="http://schemas.microsoft.com/office/drawing/2014/main" id="{9D6BE110-E530-4D60-B54D-62950D794A98}"/>
                </a:ext>
              </a:extLst>
            </p:cNvPr>
            <p:cNvCxnSpPr/>
            <p:nvPr/>
          </p:nvCxnSpPr>
          <p:spPr>
            <a:xfrm rot="10800000">
              <a:off x="5822950" y="2635250"/>
              <a:ext cx="2247900" cy="996950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cxnSp>
          <p:nvCxnSpPr>
            <p:cNvPr id="204" name="Egyenes összekötő nyíllal 203">
              <a:extLst>
                <a:ext uri="{FF2B5EF4-FFF2-40B4-BE49-F238E27FC236}">
                  <a16:creationId xmlns="" xmlns:a16="http://schemas.microsoft.com/office/drawing/2014/main" id="{02F2C413-6013-474E-A495-A59DD49998EF}"/>
                </a:ext>
              </a:extLst>
            </p:cNvPr>
            <p:cNvCxnSpPr/>
            <p:nvPr/>
          </p:nvCxnSpPr>
          <p:spPr>
            <a:xfrm rot="10800000" flipV="1">
              <a:off x="1408134" y="2714620"/>
              <a:ext cx="2163734" cy="121761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tailEnd type="arrow"/>
            </a:ln>
            <a:effectLst/>
          </p:spPr>
        </p:cxnSp>
        <p:sp>
          <p:nvSpPr>
            <p:cNvPr id="205" name="Szövegdoboz 204">
              <a:extLst>
                <a:ext uri="{FF2B5EF4-FFF2-40B4-BE49-F238E27FC236}">
                  <a16:creationId xmlns="" xmlns:a16="http://schemas.microsoft.com/office/drawing/2014/main" id="{D60CF4F1-8E36-475C-9F12-CA4C82210691}"/>
                </a:ext>
              </a:extLst>
            </p:cNvPr>
            <p:cNvSpPr txBox="1"/>
            <p:nvPr/>
          </p:nvSpPr>
          <p:spPr>
            <a:xfrm>
              <a:off x="1818881" y="3065929"/>
              <a:ext cx="285752" cy="37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722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800" kern="0" dirty="0">
                  <a:solidFill>
                    <a:prstClr val="black"/>
                  </a:solidFill>
                </a:rPr>
                <a:t>1</a:t>
              </a:r>
              <a:endParaRPr lang="en-GB" sz="1800" kern="0" dirty="0">
                <a:solidFill>
                  <a:prstClr val="black"/>
                </a:solidFill>
              </a:endParaRPr>
            </a:p>
          </p:txBody>
        </p:sp>
        <p:sp>
          <p:nvSpPr>
            <p:cNvPr id="206" name="Szövegdoboz 205">
              <a:extLst>
                <a:ext uri="{FF2B5EF4-FFF2-40B4-BE49-F238E27FC236}">
                  <a16:creationId xmlns="" xmlns:a16="http://schemas.microsoft.com/office/drawing/2014/main" id="{072E1581-1B2E-4A24-8F43-2F4116F4EB4C}"/>
                </a:ext>
              </a:extLst>
            </p:cNvPr>
            <p:cNvSpPr txBox="1"/>
            <p:nvPr/>
          </p:nvSpPr>
          <p:spPr>
            <a:xfrm>
              <a:off x="3857620" y="1714488"/>
              <a:ext cx="285752" cy="37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722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800" kern="0" dirty="0">
                  <a:solidFill>
                    <a:prstClr val="black"/>
                  </a:solidFill>
                </a:rPr>
                <a:t>2</a:t>
              </a:r>
              <a:endParaRPr lang="en-GB" sz="1800" kern="0" dirty="0">
                <a:solidFill>
                  <a:prstClr val="black"/>
                </a:solidFill>
              </a:endParaRPr>
            </a:p>
          </p:txBody>
        </p:sp>
        <p:sp>
          <p:nvSpPr>
            <p:cNvPr id="207" name="Szövegdoboz 206">
              <a:extLst>
                <a:ext uri="{FF2B5EF4-FFF2-40B4-BE49-F238E27FC236}">
                  <a16:creationId xmlns="" xmlns:a16="http://schemas.microsoft.com/office/drawing/2014/main" id="{9016BFAF-0844-49BD-B697-B45D22184ABE}"/>
                </a:ext>
              </a:extLst>
            </p:cNvPr>
            <p:cNvSpPr txBox="1"/>
            <p:nvPr/>
          </p:nvSpPr>
          <p:spPr>
            <a:xfrm>
              <a:off x="5357818" y="1714488"/>
              <a:ext cx="285752" cy="37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722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800" kern="0" dirty="0">
                  <a:solidFill>
                    <a:prstClr val="black"/>
                  </a:solidFill>
                </a:rPr>
                <a:t>3</a:t>
              </a:r>
              <a:endParaRPr lang="en-GB" sz="1800" kern="0" dirty="0">
                <a:solidFill>
                  <a:prstClr val="black"/>
                </a:solidFill>
              </a:endParaRPr>
            </a:p>
          </p:txBody>
        </p:sp>
        <p:sp>
          <p:nvSpPr>
            <p:cNvPr id="208" name="Szövegdoboz 207">
              <a:extLst>
                <a:ext uri="{FF2B5EF4-FFF2-40B4-BE49-F238E27FC236}">
                  <a16:creationId xmlns="" xmlns:a16="http://schemas.microsoft.com/office/drawing/2014/main" id="{662DB689-A8EB-4354-9093-9E04C9BE9046}"/>
                </a:ext>
              </a:extLst>
            </p:cNvPr>
            <p:cNvSpPr txBox="1"/>
            <p:nvPr/>
          </p:nvSpPr>
          <p:spPr>
            <a:xfrm>
              <a:off x="6643702" y="2571744"/>
              <a:ext cx="285752" cy="37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722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800" kern="0" dirty="0">
                  <a:solidFill>
                    <a:prstClr val="black"/>
                  </a:solidFill>
                </a:rPr>
                <a:t>4</a:t>
              </a:r>
              <a:endParaRPr lang="en-GB" sz="1800" kern="0" dirty="0">
                <a:solidFill>
                  <a:prstClr val="black"/>
                </a:solidFill>
              </a:endParaRPr>
            </a:p>
          </p:txBody>
        </p:sp>
        <p:sp>
          <p:nvSpPr>
            <p:cNvPr id="209" name="Szövegdoboz 208">
              <a:extLst>
                <a:ext uri="{FF2B5EF4-FFF2-40B4-BE49-F238E27FC236}">
                  <a16:creationId xmlns="" xmlns:a16="http://schemas.microsoft.com/office/drawing/2014/main" id="{94C4430E-CD30-4EAB-972D-42040F2478EB}"/>
                </a:ext>
              </a:extLst>
            </p:cNvPr>
            <p:cNvSpPr txBox="1"/>
            <p:nvPr/>
          </p:nvSpPr>
          <p:spPr>
            <a:xfrm>
              <a:off x="6072198" y="2857496"/>
              <a:ext cx="285752" cy="37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722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800" kern="0" dirty="0">
                  <a:solidFill>
                    <a:prstClr val="black"/>
                  </a:solidFill>
                </a:rPr>
                <a:t>5</a:t>
              </a:r>
              <a:endParaRPr lang="en-GB" sz="1800" kern="0" dirty="0">
                <a:solidFill>
                  <a:prstClr val="black"/>
                </a:solidFill>
              </a:endParaRPr>
            </a:p>
          </p:txBody>
        </p:sp>
        <p:sp>
          <p:nvSpPr>
            <p:cNvPr id="210" name="Szövegdoboz 209">
              <a:extLst>
                <a:ext uri="{FF2B5EF4-FFF2-40B4-BE49-F238E27FC236}">
                  <a16:creationId xmlns="" xmlns:a16="http://schemas.microsoft.com/office/drawing/2014/main" id="{45F2F321-2817-4403-AC0D-5C81A262BF6C}"/>
                </a:ext>
              </a:extLst>
            </p:cNvPr>
            <p:cNvSpPr txBox="1"/>
            <p:nvPr/>
          </p:nvSpPr>
          <p:spPr>
            <a:xfrm>
              <a:off x="5000628" y="2071678"/>
              <a:ext cx="285752" cy="37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722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800" kern="0" dirty="0">
                  <a:solidFill>
                    <a:prstClr val="black"/>
                  </a:solidFill>
                </a:rPr>
                <a:t>6</a:t>
              </a:r>
              <a:endParaRPr lang="en-GB" sz="1800" kern="0" dirty="0">
                <a:solidFill>
                  <a:prstClr val="black"/>
                </a:solidFill>
              </a:endParaRPr>
            </a:p>
          </p:txBody>
        </p:sp>
        <p:sp>
          <p:nvSpPr>
            <p:cNvPr id="211" name="Szövegdoboz 210">
              <a:extLst>
                <a:ext uri="{FF2B5EF4-FFF2-40B4-BE49-F238E27FC236}">
                  <a16:creationId xmlns="" xmlns:a16="http://schemas.microsoft.com/office/drawing/2014/main" id="{F98408DC-BF90-47E4-AE3A-9CDB8A1419F2}"/>
                </a:ext>
              </a:extLst>
            </p:cNvPr>
            <p:cNvSpPr txBox="1"/>
            <p:nvPr/>
          </p:nvSpPr>
          <p:spPr>
            <a:xfrm>
              <a:off x="4143372" y="2000240"/>
              <a:ext cx="285752" cy="37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722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800" kern="0" dirty="0">
                  <a:solidFill>
                    <a:prstClr val="black"/>
                  </a:solidFill>
                </a:rPr>
                <a:t>7</a:t>
              </a:r>
              <a:endParaRPr lang="en-GB" sz="1800" kern="0" dirty="0">
                <a:solidFill>
                  <a:prstClr val="black"/>
                </a:solidFill>
              </a:endParaRPr>
            </a:p>
          </p:txBody>
        </p:sp>
        <p:sp>
          <p:nvSpPr>
            <p:cNvPr id="212" name="Szövegdoboz 211">
              <a:extLst>
                <a:ext uri="{FF2B5EF4-FFF2-40B4-BE49-F238E27FC236}">
                  <a16:creationId xmlns="" xmlns:a16="http://schemas.microsoft.com/office/drawing/2014/main" id="{F88CDF25-A23D-41EA-B6CE-79B74C35FA1F}"/>
                </a:ext>
              </a:extLst>
            </p:cNvPr>
            <p:cNvSpPr txBox="1"/>
            <p:nvPr/>
          </p:nvSpPr>
          <p:spPr>
            <a:xfrm>
              <a:off x="2857488" y="3071810"/>
              <a:ext cx="285752" cy="373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1722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800" kern="0" dirty="0">
                  <a:solidFill>
                    <a:prstClr val="black"/>
                  </a:solidFill>
                </a:rPr>
                <a:t>8</a:t>
              </a:r>
              <a:endParaRPr lang="en-GB" sz="1800" kern="0" dirty="0">
                <a:solidFill>
                  <a:prstClr val="black"/>
                </a:solidFill>
              </a:endParaRPr>
            </a:p>
          </p:txBody>
        </p:sp>
        <p:sp>
          <p:nvSpPr>
            <p:cNvPr id="213" name="Szövegdoboz 212">
              <a:extLst>
                <a:ext uri="{FF2B5EF4-FFF2-40B4-BE49-F238E27FC236}">
                  <a16:creationId xmlns="" xmlns:a16="http://schemas.microsoft.com/office/drawing/2014/main" id="{D7F8985B-779D-4EF0-AD3A-2038562BB48E}"/>
                </a:ext>
              </a:extLst>
            </p:cNvPr>
            <p:cNvSpPr txBox="1"/>
            <p:nvPr/>
          </p:nvSpPr>
          <p:spPr>
            <a:xfrm>
              <a:off x="357158" y="1500174"/>
              <a:ext cx="1785950" cy="45109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defTabSz="11722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300" kern="0" dirty="0">
                  <a:solidFill>
                    <a:srgbClr val="1F497D">
                      <a:lumMod val="60000"/>
                      <a:lumOff val="40000"/>
                    </a:srgbClr>
                  </a:solidFill>
                </a:rPr>
                <a:t>Local Cloud „A”</a:t>
              </a:r>
              <a:endParaRPr lang="en-GB" sz="2300" kern="0" dirty="0">
                <a:solidFill>
                  <a:srgbClr val="1F497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214" name="Szövegdoboz 213">
              <a:extLst>
                <a:ext uri="{FF2B5EF4-FFF2-40B4-BE49-F238E27FC236}">
                  <a16:creationId xmlns="" xmlns:a16="http://schemas.microsoft.com/office/drawing/2014/main" id="{50DFD4B6-6F5A-4272-A599-E623F34958AB}"/>
                </a:ext>
              </a:extLst>
            </p:cNvPr>
            <p:cNvSpPr txBox="1"/>
            <p:nvPr/>
          </p:nvSpPr>
          <p:spPr>
            <a:xfrm>
              <a:off x="6929454" y="1500174"/>
              <a:ext cx="1785950" cy="45109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defTabSz="117226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2300" kern="0" dirty="0">
                  <a:solidFill>
                    <a:srgbClr val="1F497D">
                      <a:lumMod val="60000"/>
                      <a:lumOff val="40000"/>
                    </a:srgbClr>
                  </a:solidFill>
                </a:rPr>
                <a:t>Local Cloud „B”</a:t>
              </a:r>
              <a:endParaRPr lang="en-GB" sz="2300" kern="0" dirty="0">
                <a:solidFill>
                  <a:srgbClr val="1F497D">
                    <a:lumMod val="60000"/>
                    <a:lumOff val="40000"/>
                  </a:srgbClr>
                </a:solidFill>
              </a:endParaRPr>
            </a:p>
          </p:txBody>
        </p:sp>
      </p:grpSp>
      <p:sp>
        <p:nvSpPr>
          <p:cNvPr id="215" name="Dia számának helye 2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39B3E-C388-DC4F-B31A-4B360DF27421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3239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FA1D2F3D-6DFE-459F-9218-FF06C9A4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1" y="61913"/>
            <a:ext cx="10747209" cy="624590"/>
          </a:xfrm>
        </p:spPr>
        <p:txBody>
          <a:bodyPr/>
          <a:lstStyle/>
          <a:p>
            <a:r>
              <a:rPr lang="hu-HU" sz="3200" dirty="0"/>
              <a:t>The </a:t>
            </a:r>
            <a:r>
              <a:rPr lang="hu-HU" sz="3200" dirty="0" err="1"/>
              <a:t>complete</a:t>
            </a:r>
            <a:r>
              <a:rPr lang="hu-HU" sz="3200" dirty="0"/>
              <a:t> </a:t>
            </a:r>
            <a:r>
              <a:rPr lang="hu-HU" sz="3200" dirty="0" err="1"/>
              <a:t>Inter-Cloud</a:t>
            </a:r>
            <a:r>
              <a:rPr lang="hu-HU" sz="3200" dirty="0"/>
              <a:t> </a:t>
            </a:r>
            <a:r>
              <a:rPr lang="hu-HU" sz="3200" dirty="0" err="1"/>
              <a:t>orchestration</a:t>
            </a:r>
            <a:r>
              <a:rPr lang="hu-HU" sz="3200" dirty="0"/>
              <a:t> </a:t>
            </a:r>
            <a:r>
              <a:rPr lang="hu-HU" sz="3200" dirty="0" err="1"/>
              <a:t>process</a:t>
            </a:r>
            <a:endParaRPr lang="en-US" sz="3200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3A0D3A71-7608-497E-922F-22D508D84F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39B3E-C388-DC4F-B31A-4B360DF27421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8" name="Szövegdoboz 7">
            <a:extLst>
              <a:ext uri="{FF2B5EF4-FFF2-40B4-BE49-F238E27FC236}">
                <a16:creationId xmlns="" xmlns:a16="http://schemas.microsoft.com/office/drawing/2014/main" id="{310AA09C-D5B1-4A08-A376-3646822E5CC1}"/>
              </a:ext>
            </a:extLst>
          </p:cNvPr>
          <p:cNvSpPr txBox="1"/>
          <p:nvPr/>
        </p:nvSpPr>
        <p:spPr>
          <a:xfrm>
            <a:off x="304800" y="4325112"/>
            <a:ext cx="3860800" cy="1718809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hu-HU" sz="2000" dirty="0"/>
              <a:t>1: Service </a:t>
            </a:r>
            <a:r>
              <a:rPr lang="hu-HU" sz="2000" dirty="0" err="1"/>
              <a:t>Request</a:t>
            </a:r>
            <a:endParaRPr lang="hu-HU" sz="2000" dirty="0"/>
          </a:p>
          <a:p>
            <a:r>
              <a:rPr lang="hu-HU" sz="2000" dirty="0"/>
              <a:t>2: GSD and </a:t>
            </a:r>
            <a:r>
              <a:rPr lang="hu-HU" sz="2000" dirty="0" err="1"/>
              <a:t>then</a:t>
            </a:r>
            <a:r>
              <a:rPr lang="hu-HU" sz="2000" dirty="0"/>
              <a:t> ICN </a:t>
            </a:r>
            <a:r>
              <a:rPr lang="hu-HU" sz="2000" dirty="0" err="1"/>
              <a:t>Init</a:t>
            </a:r>
            <a:endParaRPr lang="hu-HU" sz="2000" dirty="0"/>
          </a:p>
          <a:p>
            <a:r>
              <a:rPr lang="hu-HU" sz="2000" dirty="0"/>
              <a:t>3: ICN </a:t>
            </a:r>
            <a:r>
              <a:rPr lang="hu-HU" sz="2000" dirty="0" err="1"/>
              <a:t>Proposal</a:t>
            </a:r>
            <a:endParaRPr lang="hu-HU" sz="2000" dirty="0"/>
          </a:p>
          <a:p>
            <a:r>
              <a:rPr lang="hu-HU" sz="2000" dirty="0"/>
              <a:t>4: Service </a:t>
            </a:r>
            <a:r>
              <a:rPr lang="hu-HU" sz="2000" dirty="0" err="1"/>
              <a:t>Request</a:t>
            </a:r>
            <a:r>
              <a:rPr lang="hu-HU" sz="2000" dirty="0"/>
              <a:t> (</a:t>
            </a:r>
            <a:r>
              <a:rPr lang="hu-HU" sz="2000" dirty="0" err="1"/>
              <a:t>remote</a:t>
            </a:r>
            <a:r>
              <a:rPr lang="hu-HU" sz="2000" dirty="0"/>
              <a:t>)</a:t>
            </a:r>
          </a:p>
          <a:p>
            <a:r>
              <a:rPr lang="hu-HU" sz="2000" dirty="0"/>
              <a:t>5: </a:t>
            </a:r>
            <a:r>
              <a:rPr lang="hu-HU" sz="2000" dirty="0" err="1"/>
              <a:t>ConnectToProvider</a:t>
            </a:r>
            <a:endParaRPr lang="en-US" sz="2000" dirty="0"/>
          </a:p>
        </p:txBody>
      </p:sp>
      <p:sp>
        <p:nvSpPr>
          <p:cNvPr id="13" name="Szövegdoboz 12">
            <a:extLst>
              <a:ext uri="{FF2B5EF4-FFF2-40B4-BE49-F238E27FC236}">
                <a16:creationId xmlns="" xmlns:a16="http://schemas.microsoft.com/office/drawing/2014/main" id="{9F77AC00-C034-4D78-9FB3-6179F41760FB}"/>
              </a:ext>
            </a:extLst>
          </p:cNvPr>
          <p:cNvSpPr txBox="1"/>
          <p:nvPr/>
        </p:nvSpPr>
        <p:spPr>
          <a:xfrm>
            <a:off x="4470400" y="4325112"/>
            <a:ext cx="3860800" cy="1965030"/>
          </a:xfrm>
          <a:prstGeom prst="rect">
            <a:avLst/>
          </a:prstGeom>
          <a:noFill/>
        </p:spPr>
        <p:txBody>
          <a:bodyPr wrap="square" lIns="117226" tIns="58613" rIns="117226" bIns="58613" rtlCol="0">
            <a:spAutoFit/>
          </a:bodyPr>
          <a:lstStyle/>
          <a:p>
            <a:r>
              <a:rPr lang="hu-HU" sz="2000" dirty="0"/>
              <a:t>6: ICN </a:t>
            </a:r>
            <a:r>
              <a:rPr lang="hu-HU" sz="2000" dirty="0" err="1"/>
              <a:t>Response</a:t>
            </a:r>
            <a:endParaRPr lang="hu-HU" sz="2000" dirty="0"/>
          </a:p>
          <a:p>
            <a:r>
              <a:rPr lang="hu-HU" sz="2000" dirty="0"/>
              <a:t>7: </a:t>
            </a:r>
            <a:r>
              <a:rPr lang="hu-HU" sz="2000" dirty="0" err="1"/>
              <a:t>ConnectToConsumer</a:t>
            </a:r>
            <a:endParaRPr lang="hu-HU" sz="2000" dirty="0"/>
          </a:p>
          <a:p>
            <a:r>
              <a:rPr lang="hu-HU" sz="2000" dirty="0"/>
              <a:t>8: </a:t>
            </a:r>
            <a:r>
              <a:rPr lang="hu-HU" sz="2000" dirty="0" err="1"/>
              <a:t>Orchestration</a:t>
            </a:r>
            <a:r>
              <a:rPr lang="hu-HU" sz="2000" dirty="0"/>
              <a:t> </a:t>
            </a:r>
            <a:r>
              <a:rPr lang="hu-HU" sz="2000" dirty="0" err="1"/>
              <a:t>Response</a:t>
            </a:r>
            <a:endParaRPr lang="hu-HU" sz="2000" dirty="0"/>
          </a:p>
          <a:p>
            <a:r>
              <a:rPr lang="hu-HU" sz="2000" dirty="0"/>
              <a:t>9: </a:t>
            </a:r>
            <a:r>
              <a:rPr lang="hu-HU" sz="2000" dirty="0" err="1"/>
              <a:t>Application</a:t>
            </a:r>
            <a:r>
              <a:rPr lang="hu-HU" sz="2000" dirty="0"/>
              <a:t> Service </a:t>
            </a:r>
            <a:r>
              <a:rPr lang="hu-HU" sz="2000" dirty="0" err="1"/>
              <a:t>Call</a:t>
            </a:r>
            <a:endParaRPr lang="hu-HU" sz="2000" dirty="0"/>
          </a:p>
          <a:p>
            <a:r>
              <a:rPr lang="hu-HU" sz="2000" dirty="0"/>
              <a:t>10-11: TCP </a:t>
            </a:r>
            <a:r>
              <a:rPr lang="hu-HU" sz="2000" dirty="0" err="1"/>
              <a:t>tunneling</a:t>
            </a:r>
            <a:endParaRPr lang="hu-HU" sz="2000" dirty="0"/>
          </a:p>
          <a:p>
            <a:r>
              <a:rPr lang="hu-HU" sz="2000" dirty="0"/>
              <a:t>12: </a:t>
            </a:r>
            <a:r>
              <a:rPr lang="hu-HU" sz="2000" dirty="0" err="1"/>
              <a:t>Application</a:t>
            </a:r>
            <a:r>
              <a:rPr lang="hu-HU" sz="2000" dirty="0"/>
              <a:t> Service </a:t>
            </a:r>
            <a:r>
              <a:rPr lang="hu-HU" sz="2000" dirty="0" err="1"/>
              <a:t>Call</a:t>
            </a:r>
            <a:endParaRPr lang="hu-HU" sz="2000" dirty="0"/>
          </a:p>
        </p:txBody>
      </p:sp>
      <p:pic>
        <p:nvPicPr>
          <p:cNvPr id="14" name="Kép 13">
            <a:extLst>
              <a:ext uri="{FF2B5EF4-FFF2-40B4-BE49-F238E27FC236}">
                <a16:creationId xmlns="" xmlns:a16="http://schemas.microsoft.com/office/drawing/2014/main" id="{462B3FBF-3352-4B52-83DE-443F92E7931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6504"/>
            <a:ext cx="12192000" cy="3624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185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err="1" smtClean="0"/>
              <a:t>Maturity</a:t>
            </a:r>
            <a:r>
              <a:rPr lang="hu-HU" sz="4000" dirty="0" smtClean="0"/>
              <a:t> </a:t>
            </a:r>
            <a:r>
              <a:rPr lang="hu-HU" sz="4000" dirty="0" err="1" smtClean="0"/>
              <a:t>Levels</a:t>
            </a:r>
            <a:r>
              <a:rPr lang="hu-HU" sz="4000" dirty="0" smtClean="0"/>
              <a:t> of </a:t>
            </a:r>
            <a:r>
              <a:rPr lang="hu-HU" sz="4000" dirty="0" err="1" smtClean="0"/>
              <a:t>Arrowhead</a:t>
            </a:r>
            <a:r>
              <a:rPr lang="hu-HU" sz="4000" dirty="0" smtClean="0"/>
              <a:t> </a:t>
            </a:r>
            <a:r>
              <a:rPr lang="hu-HU" sz="4000" dirty="0" err="1" smtClean="0"/>
              <a:t>Integration</a:t>
            </a:r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39B3E-C388-DC4F-B31A-4B360DF27421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5" name="Picture 2" descr="C:\_Pal\_Research\_publications\AH_Elsevier_IoT_paper\Elsevier\camready_2_final\maturity_level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524" y="1700808"/>
            <a:ext cx="7350892" cy="370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/>
              <a:t>An </a:t>
            </a:r>
            <a:r>
              <a:rPr lang="hu-HU" sz="4400" dirty="0" err="1" smtClean="0"/>
              <a:t>example</a:t>
            </a:r>
            <a:r>
              <a:rPr lang="hu-HU" sz="4400" dirty="0" smtClean="0"/>
              <a:t> </a:t>
            </a:r>
            <a:r>
              <a:rPr lang="hu-HU" sz="4400" dirty="0" err="1" smtClean="0"/>
              <a:t>for</a:t>
            </a:r>
            <a:r>
              <a:rPr lang="hu-HU" sz="4400" dirty="0" smtClean="0"/>
              <a:t> </a:t>
            </a:r>
            <a:r>
              <a:rPr lang="hu-HU" sz="4400" dirty="0" err="1" smtClean="0"/>
              <a:t>Maturity</a:t>
            </a:r>
            <a:r>
              <a:rPr lang="hu-HU" sz="4400" dirty="0" smtClean="0"/>
              <a:t> </a:t>
            </a:r>
            <a:r>
              <a:rPr lang="hu-HU" sz="4400" dirty="0" err="1" smtClean="0"/>
              <a:t>Level</a:t>
            </a:r>
            <a:r>
              <a:rPr lang="hu-HU" sz="4400" dirty="0" smtClean="0"/>
              <a:t> 1</a:t>
            </a:r>
            <a:endParaRPr lang="hu-HU" sz="44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39B3E-C388-DC4F-B31A-4B360DF27421}" type="slidenum">
              <a:rPr lang="sv-SE" smtClean="0"/>
              <a:pPr/>
              <a:t>13</a:t>
            </a:fld>
            <a:endParaRPr lang="sv-SE"/>
          </a:p>
        </p:txBody>
      </p:sp>
      <p:pic>
        <p:nvPicPr>
          <p:cNvPr id="5" name="Kép 4">
            <a:extLst>
              <a:ext uri="{FF2B5EF4-FFF2-40B4-BE49-F238E27FC236}">
                <a16:creationId xmlns="" xmlns:a16="http://schemas.microsoft.com/office/drawing/2014/main" id="{BF7489A2-318E-4436-A47E-EA369B373D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0017" y="1342869"/>
            <a:ext cx="8681974" cy="493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="" xmlns:a16="http://schemas.microsoft.com/office/drawing/2014/main" id="{DE9970FB-9388-43CD-BEA6-DA19AED1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476" y="192406"/>
            <a:ext cx="7776863" cy="1112358"/>
          </a:xfrm>
        </p:spPr>
        <p:txBody>
          <a:bodyPr/>
          <a:lstStyle/>
          <a:p>
            <a:r>
              <a:rPr lang="hu-HU" sz="3600" dirty="0" err="1" smtClean="0"/>
              <a:t>Some</a:t>
            </a:r>
            <a:r>
              <a:rPr lang="hu-HU" sz="3600" dirty="0" smtClean="0"/>
              <a:t> Basic </a:t>
            </a:r>
            <a:r>
              <a:rPr lang="hu-HU" sz="3600" dirty="0" err="1" smtClean="0"/>
              <a:t>P</a:t>
            </a:r>
            <a:r>
              <a:rPr lang="hu-HU" sz="3600" smtClean="0"/>
              <a:t>rinciples</a:t>
            </a:r>
            <a:r>
              <a:rPr lang="hu-HU" sz="3600" dirty="0" smtClean="0"/>
              <a:t> </a:t>
            </a:r>
            <a:r>
              <a:rPr lang="hu-HU" sz="3600" dirty="0" smtClean="0"/>
              <a:t>of </a:t>
            </a:r>
            <a:r>
              <a:rPr lang="hu-HU" sz="3600" dirty="0" err="1" smtClean="0"/>
              <a:t>Arrowhead</a:t>
            </a:r>
            <a:endParaRPr lang="en-US" sz="3600" dirty="0"/>
          </a:p>
        </p:txBody>
      </p:sp>
      <p:sp>
        <p:nvSpPr>
          <p:cNvPr id="12" name="Platshållare för bildnummer 4"/>
          <p:cNvSpPr>
            <a:spLocks noGrp="1"/>
          </p:cNvSpPr>
          <p:nvPr>
            <p:ph type="sldNum" sz="quarter" idx="4294967295"/>
          </p:nvPr>
        </p:nvSpPr>
        <p:spPr>
          <a:xfrm>
            <a:off x="334434" y="6237312"/>
            <a:ext cx="1657110" cy="438103"/>
          </a:xfrm>
          <a:prstGeom prst="rect">
            <a:avLst/>
          </a:prstGeom>
        </p:spPr>
        <p:txBody>
          <a:bodyPr/>
          <a:lstStyle/>
          <a:p>
            <a:pPr algn="ctr"/>
            <a:endParaRPr lang="hu-HU" sz="600" dirty="0"/>
          </a:p>
          <a:p>
            <a:pPr algn="ctr"/>
            <a:fld id="{F6939B3E-C388-DC4F-B31A-4B360DF27421}" type="slidenum">
              <a:rPr lang="sv-SE" sz="1000" smtClean="0"/>
              <a:pPr algn="ctr"/>
              <a:t>2</a:t>
            </a:fld>
            <a:endParaRPr lang="sv-SE" sz="1000" dirty="0"/>
          </a:p>
        </p:txBody>
      </p:sp>
      <p:sp>
        <p:nvSpPr>
          <p:cNvPr id="7" name="Tartalom helye 1"/>
          <p:cNvSpPr>
            <a:spLocks noGrp="1"/>
          </p:cNvSpPr>
          <p:nvPr>
            <p:ph idx="4294967295"/>
          </p:nvPr>
        </p:nvSpPr>
        <p:spPr>
          <a:xfrm>
            <a:off x="334434" y="1312863"/>
            <a:ext cx="11521017" cy="4931043"/>
          </a:xfrm>
          <a:prstGeom prst="rect">
            <a:avLst/>
          </a:prstGeom>
        </p:spPr>
        <p:txBody>
          <a:bodyPr/>
          <a:lstStyle/>
          <a:p>
            <a:pPr marL="661987" indent="-457200">
              <a:buNone/>
            </a:pPr>
            <a:endParaRPr lang="hu-HU" sz="2400" dirty="0"/>
          </a:p>
          <a:p>
            <a:pPr marL="457200" indent="-457200"/>
            <a:r>
              <a:rPr lang="hu-HU" sz="2400" dirty="0" err="1" smtClean="0"/>
              <a:t>Arrowhead</a:t>
            </a:r>
            <a:r>
              <a:rPr lang="hu-HU" sz="2400" dirty="0" smtClean="0"/>
              <a:t>: </a:t>
            </a:r>
            <a:r>
              <a:rPr lang="hu-HU" sz="2400" dirty="0" err="1" smtClean="0"/>
              <a:t>Interoperabity</a:t>
            </a:r>
            <a:r>
              <a:rPr lang="hu-HU" sz="2400" dirty="0" smtClean="0"/>
              <a:t> and </a:t>
            </a:r>
            <a:r>
              <a:rPr lang="hu-HU" sz="2400" dirty="0" err="1" smtClean="0"/>
              <a:t>Integrability</a:t>
            </a:r>
            <a:endParaRPr lang="hu-HU" sz="2400" dirty="0" smtClean="0"/>
          </a:p>
          <a:p>
            <a:pPr marL="457200" indent="-457200"/>
            <a:r>
              <a:rPr lang="hu-HU" sz="2400" dirty="0" smtClean="0"/>
              <a:t>Local </a:t>
            </a:r>
            <a:r>
              <a:rPr lang="hu-HU" sz="2400" dirty="0" err="1"/>
              <a:t>Automation</a:t>
            </a:r>
            <a:r>
              <a:rPr lang="hu-HU" sz="2400" dirty="0"/>
              <a:t> </a:t>
            </a:r>
            <a:r>
              <a:rPr lang="hu-HU" sz="2400" dirty="0" err="1" smtClean="0"/>
              <a:t>Clouds</a:t>
            </a:r>
            <a:endParaRPr lang="hu-HU" sz="2400" dirty="0" smtClean="0"/>
          </a:p>
          <a:p>
            <a:pPr marL="457200" indent="-457200"/>
            <a:r>
              <a:rPr lang="hu-HU" sz="2400" dirty="0" smtClean="0"/>
              <a:t>Service Oriented </a:t>
            </a:r>
            <a:r>
              <a:rPr lang="hu-HU" sz="2400" dirty="0" err="1" smtClean="0"/>
              <a:t>Architecture</a:t>
            </a:r>
            <a:endParaRPr lang="hu-HU" sz="2400" dirty="0"/>
          </a:p>
          <a:p>
            <a:pPr marL="457200" indent="-457200"/>
            <a:r>
              <a:rPr lang="hu-HU" sz="2400" dirty="0" err="1" smtClean="0"/>
              <a:t>Authorization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Certificates</a:t>
            </a:r>
            <a:endParaRPr lang="hu-HU" sz="2400" dirty="0" smtClean="0"/>
          </a:p>
          <a:p>
            <a:pPr marL="457200" indent="-457200"/>
            <a:r>
              <a:rPr lang="hu-HU" sz="2400" dirty="0" err="1" smtClean="0"/>
              <a:t>Varios</a:t>
            </a:r>
            <a:r>
              <a:rPr lang="hu-HU" sz="2400" dirty="0" smtClean="0"/>
              <a:t> </a:t>
            </a:r>
            <a:r>
              <a:rPr lang="hu-HU" sz="2400" dirty="0" err="1" smtClean="0"/>
              <a:t>Multi-clouds</a:t>
            </a:r>
            <a:r>
              <a:rPr lang="hu-HU" sz="2400" dirty="0" smtClean="0"/>
              <a:t>: </a:t>
            </a:r>
            <a:r>
              <a:rPr lang="hu-HU" sz="2400" dirty="0" err="1" smtClean="0"/>
              <a:t>Edge</a:t>
            </a:r>
            <a:r>
              <a:rPr lang="hu-HU" sz="2400" dirty="0" smtClean="0"/>
              <a:t>, Platform, </a:t>
            </a:r>
            <a:r>
              <a:rPr lang="hu-HU" sz="2400" dirty="0" err="1" smtClean="0"/>
              <a:t>Enterprise</a:t>
            </a:r>
            <a:endParaRPr lang="hu-HU" sz="2400" dirty="0" smtClean="0"/>
          </a:p>
          <a:p>
            <a:pPr marL="457200" indent="-457200"/>
            <a:r>
              <a:rPr lang="hu-HU" sz="2400" dirty="0" err="1" smtClean="0"/>
              <a:t>Inter-Cloud</a:t>
            </a:r>
            <a:r>
              <a:rPr lang="hu-HU" sz="2400" dirty="0" smtClean="0"/>
              <a:t> </a:t>
            </a:r>
            <a:r>
              <a:rPr lang="hu-HU" sz="2400" dirty="0" err="1" smtClean="0"/>
              <a:t>Orchestration</a:t>
            </a:r>
            <a:endParaRPr lang="hu-HU" sz="2400" dirty="0"/>
          </a:p>
          <a:p>
            <a:pPr marL="457200" indent="-457200"/>
            <a:r>
              <a:rPr lang="hu-HU" sz="2400" dirty="0" err="1" smtClean="0"/>
              <a:t>Arrowhead</a:t>
            </a:r>
            <a:r>
              <a:rPr lang="hu-HU" sz="2400" dirty="0" smtClean="0"/>
              <a:t> </a:t>
            </a:r>
            <a:r>
              <a:rPr lang="hu-HU" sz="2400" dirty="0" err="1" smtClean="0"/>
              <a:t>Relays</a:t>
            </a:r>
            <a:endParaRPr lang="hu-HU" sz="2400" dirty="0"/>
          </a:p>
          <a:p>
            <a:pPr marL="457200" indent="-457200"/>
            <a:r>
              <a:rPr lang="hu-HU" sz="2400" dirty="0" err="1" smtClean="0"/>
              <a:t>Maturity</a:t>
            </a:r>
            <a:r>
              <a:rPr lang="hu-HU" sz="2400" dirty="0" smtClean="0"/>
              <a:t> </a:t>
            </a:r>
            <a:r>
              <a:rPr lang="hu-HU" sz="2400" dirty="0" err="1" smtClean="0"/>
              <a:t>Levels</a:t>
            </a:r>
            <a:r>
              <a:rPr lang="hu-HU" sz="2400" dirty="0" smtClean="0"/>
              <a:t> </a:t>
            </a:r>
            <a:r>
              <a:rPr lang="hu-HU" sz="2400" dirty="0" err="1" smtClean="0"/>
              <a:t>for</a:t>
            </a:r>
            <a:r>
              <a:rPr lang="hu-HU" sz="2400" dirty="0" smtClean="0"/>
              <a:t> </a:t>
            </a:r>
            <a:r>
              <a:rPr lang="hu-HU" sz="2400" dirty="0" err="1" smtClean="0"/>
              <a:t>Integrability</a:t>
            </a:r>
            <a:r>
              <a:rPr lang="hu-HU" sz="2400" dirty="0" smtClean="0"/>
              <a:t> – hardware and software </a:t>
            </a:r>
            <a:r>
              <a:rPr lang="hu-HU" sz="2400" dirty="0" err="1" smtClean="0"/>
              <a:t>adaptors</a:t>
            </a:r>
            <a:endParaRPr lang="hu-HU" sz="2400" dirty="0"/>
          </a:p>
          <a:p>
            <a:pPr marL="457200" indent="-457200"/>
            <a:endParaRPr lang="hu-HU" sz="2400" dirty="0"/>
          </a:p>
          <a:p>
            <a:pPr>
              <a:buNone/>
            </a:pPr>
            <a:endParaRPr lang="hu-HU" sz="2400" dirty="0"/>
          </a:p>
          <a:p>
            <a:pPr>
              <a:buNone/>
            </a:pP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34342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4434" y="299850"/>
            <a:ext cx="6121606" cy="717646"/>
          </a:xfrm>
        </p:spPr>
        <p:txBody>
          <a:bodyPr>
            <a:noAutofit/>
          </a:bodyPr>
          <a:lstStyle/>
          <a:p>
            <a:r>
              <a:rPr lang="hu-HU" sz="2800" dirty="0" err="1"/>
              <a:t>Layered</a:t>
            </a:r>
            <a:r>
              <a:rPr lang="hu-HU" sz="2800" dirty="0"/>
              <a:t> </a:t>
            </a:r>
            <a:r>
              <a:rPr lang="hu-HU" sz="2800" dirty="0" err="1"/>
              <a:t>structure</a:t>
            </a:r>
            <a:r>
              <a:rPr lang="hu-HU" sz="2800" dirty="0"/>
              <a:t> of </a:t>
            </a:r>
            <a:r>
              <a:rPr lang="hu-HU" sz="2800" dirty="0" err="1"/>
              <a:t>IoT</a:t>
            </a:r>
            <a:r>
              <a:rPr lang="hu-HU" sz="2800" dirty="0"/>
              <a:t> </a:t>
            </a:r>
            <a:r>
              <a:rPr lang="hu-HU" sz="2800" dirty="0" err="1"/>
              <a:t>systems</a:t>
            </a:r>
            <a:r>
              <a:rPr lang="hu-HU" sz="2800" dirty="0"/>
              <a:t> (</a:t>
            </a:r>
            <a:r>
              <a:rPr lang="hu-HU" sz="2800" dirty="0" err="1"/>
              <a:t>one</a:t>
            </a:r>
            <a:r>
              <a:rPr lang="hu-HU" sz="2800" dirty="0"/>
              <a:t> </a:t>
            </a:r>
            <a:r>
              <a:rPr lang="hu-HU" sz="2800" dirty="0" err="1"/>
              <a:t>approach</a:t>
            </a:r>
            <a:r>
              <a:rPr lang="hu-HU" sz="2800" dirty="0"/>
              <a:t>…)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544085-D405-4640-A893-C8411344449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6" name="Picture 2" descr="C:\_Pal\_Research\_publications\WFCS_2017_Security\v0.7\IoT_Lay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435" y="1340769"/>
            <a:ext cx="10121224" cy="475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="" xmlns:a16="http://schemas.microsoft.com/office/drawing/2014/main" id="{DE9970FB-9388-43CD-BEA6-DA19AED1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9" y="192406"/>
            <a:ext cx="5580619" cy="1112358"/>
          </a:xfrm>
        </p:spPr>
        <p:txBody>
          <a:bodyPr/>
          <a:lstStyle/>
          <a:p>
            <a:r>
              <a:rPr lang="hu-HU" sz="3600" dirty="0"/>
              <a:t>Local </a:t>
            </a:r>
            <a:r>
              <a:rPr lang="hu-HU" sz="3600" dirty="0" err="1"/>
              <a:t>Automation</a:t>
            </a:r>
            <a:r>
              <a:rPr lang="hu-HU" sz="3600" dirty="0"/>
              <a:t> </a:t>
            </a:r>
            <a:r>
              <a:rPr lang="hu-HU" sz="3600" dirty="0" err="1"/>
              <a:t>Clouds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>-&gt; </a:t>
            </a:r>
            <a:r>
              <a:rPr lang="hu-HU" sz="3600" dirty="0" err="1"/>
              <a:t>advantages</a:t>
            </a:r>
            <a:endParaRPr lang="en-US" sz="3600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A2C40CE0-60F9-4F8B-A0D0-AD008CF4A6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192406"/>
            <a:ext cx="2844800" cy="363854"/>
          </a:xfrm>
        </p:spPr>
        <p:txBody>
          <a:bodyPr/>
          <a:lstStyle/>
          <a:p>
            <a:fld id="{F6939B3E-C388-DC4F-B31A-4B360DF27421}" type="slidenum">
              <a:rPr lang="sv-SE" smtClean="0"/>
              <a:pPr/>
              <a:t>4</a:t>
            </a:fld>
            <a:endParaRPr lang="sv-SE"/>
          </a:p>
        </p:txBody>
      </p:sp>
      <p:pic>
        <p:nvPicPr>
          <p:cNvPr id="10" name="Picture 2" descr="C:\_Pal\_Research\_ARTEMIS_Arrowhead\IoT_paper\Elsevier\v2.14\global_cloud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4843"/>
            <a:ext cx="6023992" cy="2723893"/>
          </a:xfrm>
          <a:prstGeom prst="rect">
            <a:avLst/>
          </a:prstGeom>
          <a:noFill/>
        </p:spPr>
      </p:pic>
      <p:pic>
        <p:nvPicPr>
          <p:cNvPr id="11" name="Picture 3" descr="C:\_Pal\_Research\_ARTEMIS_Arrowhead\IoT_paper\Elsevier\v2.14\local_cloud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9988" y="1033020"/>
            <a:ext cx="6320921" cy="5204292"/>
          </a:xfrm>
          <a:prstGeom prst="rect">
            <a:avLst/>
          </a:prstGeom>
          <a:noFill/>
        </p:spPr>
      </p:pic>
      <p:sp>
        <p:nvSpPr>
          <p:cNvPr id="12" name="Platshållare för bildnummer 4"/>
          <p:cNvSpPr>
            <a:spLocks noGrp="1"/>
          </p:cNvSpPr>
          <p:nvPr>
            <p:ph type="sldNum" sz="quarter" idx="4294967295"/>
          </p:nvPr>
        </p:nvSpPr>
        <p:spPr>
          <a:xfrm>
            <a:off x="334434" y="6237312"/>
            <a:ext cx="1657110" cy="438103"/>
          </a:xfrm>
          <a:prstGeom prst="rect">
            <a:avLst/>
          </a:prstGeom>
        </p:spPr>
        <p:txBody>
          <a:bodyPr/>
          <a:lstStyle/>
          <a:p>
            <a:pPr algn="ctr"/>
            <a:endParaRPr lang="hu-HU" sz="600" dirty="0"/>
          </a:p>
          <a:p>
            <a:pPr algn="ctr"/>
            <a:fld id="{F6939B3E-C388-DC4F-B31A-4B360DF27421}" type="slidenum">
              <a:rPr lang="sv-SE" sz="1000" smtClean="0"/>
              <a:pPr algn="ctr"/>
              <a:t>4</a:t>
            </a:fld>
            <a:endParaRPr lang="sv-SE" sz="1000" dirty="0"/>
          </a:p>
        </p:txBody>
      </p:sp>
    </p:spTree>
    <p:extLst>
      <p:ext uri="{BB962C8B-B14F-4D97-AF65-F5344CB8AC3E}">
        <p14:creationId xmlns="" xmlns:p14="http://schemas.microsoft.com/office/powerpoint/2010/main" val="34342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066521" y="1030574"/>
            <a:ext cx="9926580" cy="274190"/>
          </a:xfrm>
        </p:spPr>
        <p:txBody>
          <a:bodyPr/>
          <a:lstStyle/>
          <a:p>
            <a:pPr algn="ctr"/>
            <a:r>
              <a:rPr lang="hu-HU" sz="4000" dirty="0" err="1"/>
              <a:t>Arrowhead</a:t>
            </a:r>
            <a:r>
              <a:rPr lang="hu-HU" sz="4000" dirty="0"/>
              <a:t> Framework</a:t>
            </a:r>
            <a:br>
              <a:rPr lang="hu-HU" sz="4000" dirty="0"/>
            </a:br>
            <a:r>
              <a:rPr lang="hu-HU" sz="4000" dirty="0" err="1"/>
              <a:t>Core</a:t>
            </a:r>
            <a:r>
              <a:rPr lang="hu-HU" sz="4000" dirty="0"/>
              <a:t> </a:t>
            </a:r>
            <a:r>
              <a:rPr lang="hu-HU" sz="4000" dirty="0" err="1"/>
              <a:t>Components</a:t>
            </a:r>
            <a:endParaRPr lang="en-US" sz="4000" dirty="0"/>
          </a:p>
        </p:txBody>
      </p:sp>
      <p:sp>
        <p:nvSpPr>
          <p:cNvPr id="2" name="Tartalom helye 1"/>
          <p:cNvSpPr>
            <a:spLocks noGrp="1"/>
          </p:cNvSpPr>
          <p:nvPr>
            <p:ph sz="quarter" idx="10"/>
          </p:nvPr>
        </p:nvSpPr>
        <p:spPr>
          <a:xfrm>
            <a:off x="704379" y="1710812"/>
            <a:ext cx="4860316" cy="4623851"/>
          </a:xfrm>
        </p:spPr>
        <p:txBody>
          <a:bodyPr/>
          <a:lstStyle/>
          <a:p>
            <a:r>
              <a:rPr lang="hu-HU" dirty="0"/>
              <a:t>Minimum </a:t>
            </a:r>
            <a:r>
              <a:rPr lang="hu-HU" dirty="0" err="1"/>
              <a:t>working</a:t>
            </a:r>
            <a:r>
              <a:rPr lang="hu-HU" dirty="0"/>
              <a:t> </a:t>
            </a:r>
            <a:r>
              <a:rPr lang="hu-HU" dirty="0" err="1"/>
              <a:t>set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1"/>
          </p:nvPr>
        </p:nvSpPr>
        <p:spPr>
          <a:xfrm>
            <a:off x="6248454" y="1710812"/>
            <a:ext cx="6141263" cy="4623851"/>
          </a:xfrm>
        </p:spPr>
        <p:txBody>
          <a:bodyPr/>
          <a:lstStyle/>
          <a:p>
            <a:r>
              <a:rPr lang="hu-HU" dirty="0" err="1" smtClean="0"/>
              <a:t>Some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further</a:t>
            </a:r>
            <a:r>
              <a:rPr lang="hu-HU" dirty="0" smtClean="0"/>
              <a:t> </a:t>
            </a:r>
            <a:r>
              <a:rPr lang="hu-HU" dirty="0" err="1" smtClean="0"/>
              <a:t>elements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334434" y="6237312"/>
            <a:ext cx="1657110" cy="438103"/>
          </a:xfrm>
        </p:spPr>
        <p:txBody>
          <a:bodyPr/>
          <a:lstStyle/>
          <a:p>
            <a:fld id="{F6939B3E-C388-DC4F-B31A-4B360DF27421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31" y="2649061"/>
            <a:ext cx="5822068" cy="273233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2697" y="3734107"/>
            <a:ext cx="5712000" cy="1044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0088" y="4977622"/>
            <a:ext cx="1377000" cy="986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0088" y="2550770"/>
            <a:ext cx="4284000" cy="98600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687501" y="2453832"/>
            <a:ext cx="1504500" cy="1055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671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>
            <a:extLst>
              <a:ext uri="{FF2B5EF4-FFF2-40B4-BE49-F238E27FC236}">
                <a16:creationId xmlns="" xmlns:a16="http://schemas.microsoft.com/office/drawing/2014/main" id="{DE9970FB-9388-43CD-BEA6-DA19AED1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21" y="868555"/>
            <a:ext cx="9926580" cy="624590"/>
          </a:xfrm>
        </p:spPr>
        <p:txBody>
          <a:bodyPr/>
          <a:lstStyle/>
          <a:p>
            <a:r>
              <a:rPr lang="hu-HU" dirty="0" err="1"/>
              <a:t>Orchestration</a:t>
            </a:r>
            <a:r>
              <a:rPr lang="hu-HU" dirty="0"/>
              <a:t> Service 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vs</a:t>
            </a:r>
            <a:r>
              <a:rPr lang="hu-HU" dirty="0"/>
              <a:t> </a:t>
            </a:r>
            <a:r>
              <a:rPr lang="hu-HU" dirty="0" err="1"/>
              <a:t>OrchestrationStore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="" xmlns:a16="http://schemas.microsoft.com/office/drawing/2014/main" id="{A2C40CE0-60F9-4F8B-A0D0-AD008CF4A6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47200" y="192406"/>
            <a:ext cx="2844800" cy="363854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8" name="Tartalom helye 7">
            <a:extLst>
              <a:ext uri="{FF2B5EF4-FFF2-40B4-BE49-F238E27FC236}">
                <a16:creationId xmlns="" xmlns:a16="http://schemas.microsoft.com/office/drawing/2014/main" id="{24E4C25A-626D-458F-B543-78521356079C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360634" y="1704753"/>
            <a:ext cx="9470732" cy="44349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42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39B3E-C388-DC4F-B31A-4B360DF27421}" type="slidenum">
              <a:rPr lang="sv-SE" smtClean="0"/>
              <a:pPr/>
              <a:t>7</a:t>
            </a:fld>
            <a:endParaRPr lang="sv-SE"/>
          </a:p>
        </p:txBody>
      </p:sp>
      <p:grpSp>
        <p:nvGrpSpPr>
          <p:cNvPr id="2" name="Csoportba foglalás 27"/>
          <p:cNvGrpSpPr/>
          <p:nvPr/>
        </p:nvGrpSpPr>
        <p:grpSpPr>
          <a:xfrm>
            <a:off x="0" y="2368339"/>
            <a:ext cx="9978189" cy="2851310"/>
            <a:chOff x="-758029" y="2334507"/>
            <a:chExt cx="9488640" cy="2310605"/>
          </a:xfrm>
        </p:grpSpPr>
        <p:sp>
          <p:nvSpPr>
            <p:cNvPr id="6" name="Téglalap 7"/>
            <p:cNvSpPr/>
            <p:nvPr/>
          </p:nvSpPr>
          <p:spPr>
            <a:xfrm>
              <a:off x="3233277" y="2334507"/>
              <a:ext cx="1650124" cy="4309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800" dirty="0"/>
                <a:t>AH Master CA</a:t>
              </a:r>
              <a:endParaRPr lang="en-US" sz="1800" dirty="0"/>
            </a:p>
          </p:txBody>
        </p:sp>
        <p:sp>
          <p:nvSpPr>
            <p:cNvPr id="7" name="Téglalap 8"/>
            <p:cNvSpPr/>
            <p:nvPr/>
          </p:nvSpPr>
          <p:spPr>
            <a:xfrm>
              <a:off x="705111" y="3070231"/>
              <a:ext cx="1513490" cy="4309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800" dirty="0" err="1"/>
                <a:t>Cloud</a:t>
              </a:r>
              <a:r>
                <a:rPr lang="hu-HU" sz="1800" dirty="0"/>
                <a:t> 1 CA</a:t>
              </a:r>
              <a:endParaRPr lang="en-US" sz="1800" dirty="0"/>
            </a:p>
          </p:txBody>
        </p:sp>
        <p:sp>
          <p:nvSpPr>
            <p:cNvPr id="8" name="Téglalap 9"/>
            <p:cNvSpPr/>
            <p:nvPr/>
          </p:nvSpPr>
          <p:spPr>
            <a:xfrm>
              <a:off x="5582336" y="3070231"/>
              <a:ext cx="1513490" cy="43092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800" dirty="0" err="1"/>
                <a:t>Cloud</a:t>
              </a:r>
              <a:r>
                <a:rPr lang="hu-HU" sz="1800" dirty="0"/>
                <a:t> 2 CA</a:t>
              </a:r>
              <a:endParaRPr lang="en-US" sz="1800" dirty="0"/>
            </a:p>
          </p:txBody>
        </p:sp>
        <p:sp>
          <p:nvSpPr>
            <p:cNvPr id="9" name="Téglalap 10"/>
            <p:cNvSpPr/>
            <p:nvPr/>
          </p:nvSpPr>
          <p:spPr>
            <a:xfrm>
              <a:off x="-758029" y="4104841"/>
              <a:ext cx="1313793" cy="5402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800" dirty="0"/>
                <a:t>System A </a:t>
              </a:r>
              <a:r>
                <a:rPr lang="hu-HU" sz="1800" dirty="0" err="1"/>
                <a:t>Certificate</a:t>
              </a:r>
              <a:endParaRPr lang="en-US" sz="1800" dirty="0"/>
            </a:p>
          </p:txBody>
        </p:sp>
        <p:sp>
          <p:nvSpPr>
            <p:cNvPr id="10" name="Téglalap 11"/>
            <p:cNvSpPr/>
            <p:nvPr/>
          </p:nvSpPr>
          <p:spPr>
            <a:xfrm>
              <a:off x="804960" y="4104841"/>
              <a:ext cx="1313793" cy="5402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800" dirty="0"/>
                <a:t>System B </a:t>
              </a:r>
              <a:r>
                <a:rPr lang="hu-HU" sz="1800" dirty="0" err="1"/>
                <a:t>Certificate</a:t>
              </a:r>
              <a:endParaRPr lang="en-US" sz="1800" dirty="0"/>
            </a:p>
          </p:txBody>
        </p:sp>
        <p:sp>
          <p:nvSpPr>
            <p:cNvPr id="11" name="Téglalap 12"/>
            <p:cNvSpPr/>
            <p:nvPr/>
          </p:nvSpPr>
          <p:spPr>
            <a:xfrm>
              <a:off x="2507635" y="4104840"/>
              <a:ext cx="1313793" cy="5402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800" dirty="0"/>
                <a:t>System M </a:t>
              </a:r>
              <a:r>
                <a:rPr lang="hu-HU" sz="1800" dirty="0" err="1"/>
                <a:t>Certificate</a:t>
              </a:r>
              <a:endParaRPr lang="en-US" sz="1800" dirty="0"/>
            </a:p>
          </p:txBody>
        </p:sp>
        <p:sp>
          <p:nvSpPr>
            <p:cNvPr id="12" name="Szövegdoboz 13"/>
            <p:cNvSpPr txBox="1"/>
            <p:nvPr/>
          </p:nvSpPr>
          <p:spPr>
            <a:xfrm>
              <a:off x="2116550" y="4140844"/>
              <a:ext cx="395113" cy="299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/>
                <a:t>…</a:t>
              </a:r>
              <a:endParaRPr lang="en-US" sz="1800" dirty="0"/>
            </a:p>
          </p:txBody>
        </p:sp>
        <p:sp>
          <p:nvSpPr>
            <p:cNvPr id="13" name="Téglalap 14"/>
            <p:cNvSpPr/>
            <p:nvPr/>
          </p:nvSpPr>
          <p:spPr>
            <a:xfrm>
              <a:off x="4110889" y="4104839"/>
              <a:ext cx="1313793" cy="5402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800" dirty="0"/>
                <a:t>System N </a:t>
              </a:r>
              <a:r>
                <a:rPr lang="hu-HU" sz="1800" dirty="0" err="1"/>
                <a:t>Certificate</a:t>
              </a:r>
              <a:endParaRPr lang="en-US" sz="1800" dirty="0"/>
            </a:p>
          </p:txBody>
        </p:sp>
        <p:sp>
          <p:nvSpPr>
            <p:cNvPr id="14" name="Téglalap 15"/>
            <p:cNvSpPr/>
            <p:nvPr/>
          </p:nvSpPr>
          <p:spPr>
            <a:xfrm>
              <a:off x="5682185" y="4104838"/>
              <a:ext cx="1313793" cy="5402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800" dirty="0"/>
                <a:t>System O </a:t>
              </a:r>
              <a:r>
                <a:rPr lang="hu-HU" sz="1800" dirty="0" err="1"/>
                <a:t>Certificate</a:t>
              </a:r>
              <a:endParaRPr lang="en-US" sz="1800" dirty="0"/>
            </a:p>
          </p:txBody>
        </p:sp>
        <p:sp>
          <p:nvSpPr>
            <p:cNvPr id="15" name="Téglalap 16"/>
            <p:cNvSpPr/>
            <p:nvPr/>
          </p:nvSpPr>
          <p:spPr>
            <a:xfrm>
              <a:off x="7416818" y="4104838"/>
              <a:ext cx="1313793" cy="5402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hu-HU" sz="1800" dirty="0"/>
                <a:t>System X </a:t>
              </a:r>
              <a:r>
                <a:rPr lang="hu-HU" sz="1800" dirty="0" err="1"/>
                <a:t>Certificate</a:t>
              </a:r>
              <a:endParaRPr lang="en-US" sz="1800" dirty="0"/>
            </a:p>
          </p:txBody>
        </p:sp>
        <p:sp>
          <p:nvSpPr>
            <p:cNvPr id="16" name="Szövegdoboz 17"/>
            <p:cNvSpPr txBox="1"/>
            <p:nvPr/>
          </p:nvSpPr>
          <p:spPr>
            <a:xfrm>
              <a:off x="7025732" y="4140843"/>
              <a:ext cx="395113" cy="299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800" dirty="0"/>
                <a:t>…</a:t>
              </a:r>
              <a:endParaRPr lang="en-US" sz="1800" dirty="0"/>
            </a:p>
          </p:txBody>
        </p:sp>
        <p:cxnSp>
          <p:nvCxnSpPr>
            <p:cNvPr id="17" name="Egyenes összekötő nyíllal 18"/>
            <p:cNvCxnSpPr/>
            <p:nvPr/>
          </p:nvCxnSpPr>
          <p:spPr>
            <a:xfrm flipH="1">
              <a:off x="2288233" y="2684496"/>
              <a:ext cx="876298" cy="38573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nyíllal 19"/>
            <p:cNvCxnSpPr/>
            <p:nvPr/>
          </p:nvCxnSpPr>
          <p:spPr>
            <a:xfrm flipH="1">
              <a:off x="64406" y="3573644"/>
              <a:ext cx="851337" cy="4865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nyíllal 20"/>
            <p:cNvCxnSpPr/>
            <p:nvPr/>
          </p:nvCxnSpPr>
          <p:spPr>
            <a:xfrm>
              <a:off x="1436895" y="3581846"/>
              <a:ext cx="1" cy="4783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nyíllal 21"/>
            <p:cNvCxnSpPr/>
            <p:nvPr/>
          </p:nvCxnSpPr>
          <p:spPr>
            <a:xfrm>
              <a:off x="2040136" y="3581846"/>
              <a:ext cx="1124395" cy="4783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22"/>
            <p:cNvCxnSpPr/>
            <p:nvPr/>
          </p:nvCxnSpPr>
          <p:spPr>
            <a:xfrm>
              <a:off x="4952147" y="2684496"/>
              <a:ext cx="749904" cy="3620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nyíllal 23"/>
            <p:cNvCxnSpPr/>
            <p:nvPr/>
          </p:nvCxnSpPr>
          <p:spPr>
            <a:xfrm flipH="1">
              <a:off x="4962970" y="3578100"/>
              <a:ext cx="851337" cy="4865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nyíllal 24"/>
            <p:cNvCxnSpPr/>
            <p:nvPr/>
          </p:nvCxnSpPr>
          <p:spPr>
            <a:xfrm>
              <a:off x="6335459" y="3586302"/>
              <a:ext cx="1" cy="4783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nyíllal 25"/>
            <p:cNvCxnSpPr/>
            <p:nvPr/>
          </p:nvCxnSpPr>
          <p:spPr>
            <a:xfrm>
              <a:off x="6938700" y="3586302"/>
              <a:ext cx="1124395" cy="4783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5"/>
          <p:cNvSpPr txBox="1">
            <a:spLocks/>
          </p:cNvSpPr>
          <p:nvPr/>
        </p:nvSpPr>
        <p:spPr>
          <a:xfrm>
            <a:off x="136683" y="768028"/>
            <a:ext cx="11736199" cy="624590"/>
          </a:xfrm>
          <a:prstGeom prst="rect">
            <a:avLst/>
          </a:prstGeom>
        </p:spPr>
        <p:txBody>
          <a:bodyPr vert="horz" lIns="117226" tIns="58613" rIns="117226" bIns="58613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>
                <a:solidFill>
                  <a:srgbClr val="065EA9"/>
                </a:solidFill>
                <a:latin typeface="+mn-lt"/>
                <a:cs typeface="Arial" pitchFamily="34" charset="0"/>
              </a:rPr>
              <a:t>X.509 </a:t>
            </a:r>
            <a:r>
              <a:rPr lang="hu-HU" sz="3200" dirty="0" err="1">
                <a:solidFill>
                  <a:srgbClr val="065EA9"/>
                </a:solidFill>
                <a:latin typeface="+mn-lt"/>
                <a:cs typeface="Arial" pitchFamily="34" charset="0"/>
              </a:rPr>
              <a:t>Certificates</a:t>
            </a:r>
            <a:r>
              <a:rPr lang="hu-HU" sz="3200" dirty="0">
                <a:solidFill>
                  <a:srgbClr val="065EA9"/>
                </a:solidFill>
                <a:latin typeface="+mn-lt"/>
                <a:cs typeface="Arial" pitchFamily="34" charset="0"/>
              </a:rPr>
              <a:t>: </a:t>
            </a:r>
            <a:r>
              <a:rPr lang="hu-HU" sz="3200" dirty="0" err="1">
                <a:solidFill>
                  <a:srgbClr val="065EA9"/>
                </a:solidFill>
                <a:latin typeface="+mn-lt"/>
                <a:cs typeface="Arial" pitchFamily="34" charset="0"/>
              </a:rPr>
              <a:t>Chain</a:t>
            </a:r>
            <a:r>
              <a:rPr lang="hu-HU" sz="3200" dirty="0">
                <a:solidFill>
                  <a:srgbClr val="065EA9"/>
                </a:solidFill>
                <a:latin typeface="+mn-lt"/>
                <a:cs typeface="Arial" pitchFamily="34" charset="0"/>
              </a:rPr>
              <a:t> of </a:t>
            </a:r>
            <a:r>
              <a:rPr lang="hu-HU" sz="3200" dirty="0" err="1">
                <a:solidFill>
                  <a:srgbClr val="065EA9"/>
                </a:solidFill>
                <a:latin typeface="+mn-lt"/>
                <a:cs typeface="Arial" pitchFamily="34" charset="0"/>
              </a:rPr>
              <a:t>Trust</a:t>
            </a:r>
            <a:endParaRPr lang="en-US" sz="3200" dirty="0">
              <a:solidFill>
                <a:srgbClr val="065EA9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7823" y="2329127"/>
            <a:ext cx="1991648" cy="2444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29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="" xmlns:a16="http://schemas.microsoft.com/office/drawing/2014/main" id="{8971F21D-E992-4732-92F5-D023AE72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926580" cy="624590"/>
          </a:xfrm>
        </p:spPr>
        <p:txBody>
          <a:bodyPr/>
          <a:lstStyle/>
          <a:p>
            <a:r>
              <a:rPr lang="hu-HU" dirty="0" err="1"/>
              <a:t>Multi-level</a:t>
            </a:r>
            <a:r>
              <a:rPr lang="hu-HU" dirty="0"/>
              <a:t> service </a:t>
            </a:r>
            <a:r>
              <a:rPr lang="hu-HU" dirty="0" err="1"/>
              <a:t>exchange</a:t>
            </a:r>
            <a:endParaRPr lang="en-US" dirty="0"/>
          </a:p>
        </p:txBody>
      </p:sp>
      <p:pic>
        <p:nvPicPr>
          <p:cNvPr id="6" name="Tartalom helye 5">
            <a:extLst>
              <a:ext uri="{FF2B5EF4-FFF2-40B4-BE49-F238E27FC236}">
                <a16:creationId xmlns="" xmlns:a16="http://schemas.microsoft.com/office/drawing/2014/main" id="{1EB48CFF-1D4D-49A7-8E6B-E5805715FA0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1337897" y="624590"/>
            <a:ext cx="8870356" cy="6233410"/>
          </a:xfrm>
        </p:spPr>
      </p:pic>
      <p:sp>
        <p:nvSpPr>
          <p:cNvPr id="4" name="Dia számának helye 3">
            <a:extLst>
              <a:ext uri="{FF2B5EF4-FFF2-40B4-BE49-F238E27FC236}">
                <a16:creationId xmlns="" xmlns:a16="http://schemas.microsoft.com/office/drawing/2014/main" id="{E528BEFC-E475-4862-8F9C-90C9E8802D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39B3E-C388-DC4F-B31A-4B360DF27421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6841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334434" y="405984"/>
            <a:ext cx="9926580" cy="624590"/>
          </a:xfrm>
        </p:spPr>
        <p:txBody>
          <a:bodyPr/>
          <a:lstStyle/>
          <a:p>
            <a:pPr algn="ctr"/>
            <a:r>
              <a:rPr lang="hu-HU" sz="4000" dirty="0" err="1"/>
              <a:t>Inter-Cloud</a:t>
            </a:r>
            <a:r>
              <a:rPr lang="hu-HU" sz="4000" dirty="0"/>
              <a:t> </a:t>
            </a:r>
            <a:r>
              <a:rPr lang="hu-HU" sz="4000" dirty="0" err="1"/>
              <a:t>orchestration</a:t>
            </a:r>
            <a:r>
              <a:rPr lang="hu-HU" sz="4000" dirty="0"/>
              <a:t> </a:t>
            </a:r>
            <a:r>
              <a:rPr lang="hu-HU" sz="4000" dirty="0" err="1"/>
              <a:t>process</a:t>
            </a:r>
            <a:endParaRPr lang="en-US" sz="40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quarter" idx="10"/>
          </p:nvPr>
        </p:nvPicPr>
        <p:blipFill>
          <a:blip r:embed="rId2" cstate="print"/>
          <a:stretch>
            <a:fillRect/>
          </a:stretch>
        </p:blipFill>
        <p:spPr>
          <a:xfrm>
            <a:off x="3899756" y="1578307"/>
            <a:ext cx="8013658" cy="4595895"/>
          </a:xfrm>
        </p:spPr>
      </p:pic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39B3E-C388-DC4F-B31A-4B360DF27421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9" name="Lekerekített téglalap 8"/>
          <p:cNvSpPr/>
          <p:nvPr/>
        </p:nvSpPr>
        <p:spPr>
          <a:xfrm>
            <a:off x="630459" y="2012088"/>
            <a:ext cx="1623926" cy="4394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Local </a:t>
            </a:r>
            <a:r>
              <a:rPr lang="hu-HU" sz="1400" b="1" dirty="0" err="1">
                <a:solidFill>
                  <a:schemeClr val="tx1"/>
                </a:solidFill>
              </a:rPr>
              <a:t>Cloud</a:t>
            </a:r>
            <a:r>
              <a:rPr lang="hu-HU" sz="1400" b="1" dirty="0">
                <a:solidFill>
                  <a:schemeClr val="tx1"/>
                </a:solidFill>
              </a:rPr>
              <a:t> </a:t>
            </a:r>
            <a:r>
              <a:rPr lang="hu-HU" sz="1400" b="1" dirty="0" err="1">
                <a:solidFill>
                  <a:schemeClr val="tx1"/>
                </a:solidFill>
              </a:rPr>
              <a:t>Orchestration</a:t>
            </a: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31790" y="1030574"/>
            <a:ext cx="1821278" cy="75037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Service </a:t>
            </a:r>
            <a:r>
              <a:rPr lang="hu-HU" sz="1400" b="1" dirty="0" err="1">
                <a:solidFill>
                  <a:schemeClr val="tx1"/>
                </a:solidFill>
              </a:rPr>
              <a:t>Request</a:t>
            </a:r>
            <a:r>
              <a:rPr lang="hu-HU" sz="1400" b="1" dirty="0">
                <a:solidFill>
                  <a:schemeClr val="tx1"/>
                </a:solidFill>
              </a:rPr>
              <a:t> </a:t>
            </a:r>
            <a:r>
              <a:rPr lang="hu-HU" sz="1400" b="1" dirty="0" err="1">
                <a:solidFill>
                  <a:schemeClr val="tx1"/>
                </a:solidFill>
              </a:rPr>
              <a:t>from</a:t>
            </a:r>
            <a:r>
              <a:rPr lang="hu-HU" sz="1400" b="1" dirty="0">
                <a:solidFill>
                  <a:schemeClr val="tx1"/>
                </a:solidFill>
              </a:rPr>
              <a:t> </a:t>
            </a:r>
            <a:r>
              <a:rPr lang="hu-HU" sz="1400" b="1" dirty="0" err="1">
                <a:solidFill>
                  <a:schemeClr val="tx1"/>
                </a:solidFill>
              </a:rPr>
              <a:t>the</a:t>
            </a:r>
            <a:r>
              <a:rPr lang="hu-HU" sz="1400" b="1" dirty="0">
                <a:solidFill>
                  <a:schemeClr val="tx1"/>
                </a:solidFill>
              </a:rPr>
              <a:t/>
            </a:r>
            <a:br>
              <a:rPr lang="hu-HU" sz="1400" b="1" dirty="0">
                <a:solidFill>
                  <a:schemeClr val="tx1"/>
                </a:solidFill>
              </a:rPr>
            </a:br>
            <a:r>
              <a:rPr lang="hu-HU" sz="1400" b="1" dirty="0" err="1">
                <a:solidFill>
                  <a:schemeClr val="tx1"/>
                </a:solidFill>
              </a:rPr>
              <a:t>Application</a:t>
            </a:r>
            <a:r>
              <a:rPr lang="hu-HU" sz="1400" b="1" dirty="0">
                <a:solidFill>
                  <a:schemeClr val="tx1"/>
                </a:solidFill>
              </a:rPr>
              <a:t> System</a:t>
            </a:r>
            <a:endParaRPr lang="hu-HU" sz="1400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679796" y="2606270"/>
            <a:ext cx="1525250" cy="57070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hu-HU" sz="1400" b="1" dirty="0">
                <a:solidFill>
                  <a:schemeClr val="tx1"/>
                </a:solidFill>
              </a:rPr>
              <a:t>Global Service </a:t>
            </a:r>
            <a:r>
              <a:rPr lang="hu-HU" sz="1400" b="1" dirty="0" err="1">
                <a:solidFill>
                  <a:schemeClr val="tx1"/>
                </a:solidFill>
              </a:rPr>
              <a:t>Discovery</a:t>
            </a: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630459" y="3392996"/>
            <a:ext cx="1623925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hu-HU" sz="1400" b="1" dirty="0" err="1">
                <a:solidFill>
                  <a:schemeClr val="tx1"/>
                </a:solidFill>
              </a:rPr>
              <a:t>Choosing</a:t>
            </a:r>
            <a:r>
              <a:rPr lang="hu-HU" sz="1400" b="1" dirty="0">
                <a:solidFill>
                  <a:schemeClr val="tx1"/>
                </a:solidFill>
              </a:rPr>
              <a:t> </a:t>
            </a:r>
            <a:r>
              <a:rPr lang="hu-HU" sz="1400" b="1" dirty="0" err="1">
                <a:solidFill>
                  <a:schemeClr val="tx1"/>
                </a:solidFill>
              </a:rPr>
              <a:t>the</a:t>
            </a:r>
            <a:r>
              <a:rPr lang="hu-HU" sz="1400" b="1" dirty="0">
                <a:solidFill>
                  <a:schemeClr val="tx1"/>
                </a:solidFill>
              </a:rPr>
              <a:t> Partnering </a:t>
            </a:r>
            <a:r>
              <a:rPr lang="hu-HU" sz="1400" b="1" dirty="0" err="1">
                <a:solidFill>
                  <a:schemeClr val="tx1"/>
                </a:solidFill>
              </a:rPr>
              <a:t>Cloud</a:t>
            </a: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13" name="Lekerekített téglalap 12"/>
          <p:cNvSpPr/>
          <p:nvPr/>
        </p:nvSpPr>
        <p:spPr>
          <a:xfrm>
            <a:off x="721064" y="4095996"/>
            <a:ext cx="1426584" cy="5571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hu-HU" sz="1400" b="1" dirty="0" err="1">
                <a:solidFill>
                  <a:schemeClr val="tx1"/>
                </a:solidFill>
              </a:rPr>
              <a:t>Inter-Cloud</a:t>
            </a:r>
            <a:r>
              <a:rPr lang="hu-HU" sz="1400" b="1" dirty="0">
                <a:solidFill>
                  <a:schemeClr val="tx1"/>
                </a:solidFill>
              </a:rPr>
              <a:t> </a:t>
            </a:r>
            <a:r>
              <a:rPr lang="hu-HU" sz="1400" b="1" dirty="0" err="1">
                <a:solidFill>
                  <a:schemeClr val="tx1"/>
                </a:solidFill>
              </a:rPr>
              <a:t>Negotiations</a:t>
            </a:r>
            <a:endParaRPr lang="hu-HU" sz="1400" b="1" dirty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515644" y="5559556"/>
            <a:ext cx="1837424" cy="67775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hu-HU" sz="1400" b="1" dirty="0" err="1">
                <a:solidFill>
                  <a:schemeClr val="tx1"/>
                </a:solidFill>
              </a:rPr>
              <a:t>Application</a:t>
            </a:r>
            <a:r>
              <a:rPr lang="hu-HU" sz="1400" b="1" dirty="0">
                <a:solidFill>
                  <a:schemeClr val="tx1"/>
                </a:solidFill>
              </a:rPr>
              <a:t> System </a:t>
            </a:r>
            <a:r>
              <a:rPr lang="hu-HU" sz="1400" b="1" dirty="0" err="1">
                <a:solidFill>
                  <a:schemeClr val="tx1"/>
                </a:solidFill>
              </a:rPr>
              <a:t>connects</a:t>
            </a:r>
            <a:r>
              <a:rPr lang="hu-HU" sz="1400" b="1" dirty="0">
                <a:solidFill>
                  <a:schemeClr val="tx1"/>
                </a:solidFill>
              </a:rPr>
              <a:t> </a:t>
            </a:r>
            <a:r>
              <a:rPr lang="hu-HU" sz="1400" b="1" dirty="0" err="1">
                <a:solidFill>
                  <a:schemeClr val="tx1"/>
                </a:solidFill>
              </a:rPr>
              <a:t>to</a:t>
            </a:r>
            <a:r>
              <a:rPr lang="hu-HU" sz="1400" b="1" dirty="0">
                <a:solidFill>
                  <a:schemeClr val="tx1"/>
                </a:solidFill>
              </a:rPr>
              <a:t> </a:t>
            </a:r>
            <a:r>
              <a:rPr lang="hu-HU" sz="1400" b="1" dirty="0" err="1">
                <a:solidFill>
                  <a:schemeClr val="tx1"/>
                </a:solidFill>
              </a:rPr>
              <a:t>the</a:t>
            </a:r>
            <a:r>
              <a:rPr lang="hu-HU" sz="1400" b="1" dirty="0">
                <a:solidFill>
                  <a:schemeClr val="tx1"/>
                </a:solidFill>
              </a:rPr>
              <a:t> </a:t>
            </a:r>
            <a:br>
              <a:rPr lang="hu-HU" sz="1400" b="1" dirty="0">
                <a:solidFill>
                  <a:schemeClr val="tx1"/>
                </a:solidFill>
              </a:rPr>
            </a:br>
            <a:r>
              <a:rPr lang="hu-HU" sz="1400" b="1" dirty="0">
                <a:solidFill>
                  <a:schemeClr val="tx1"/>
                </a:solidFill>
              </a:rPr>
              <a:t>Partnering </a:t>
            </a:r>
            <a:r>
              <a:rPr lang="hu-HU" sz="1400" b="1" dirty="0" err="1">
                <a:solidFill>
                  <a:schemeClr val="tx1"/>
                </a:solidFill>
              </a:rPr>
              <a:t>Cloud</a:t>
            </a:r>
            <a:endParaRPr lang="hu-HU" sz="1400" dirty="0"/>
          </a:p>
        </p:txBody>
      </p:sp>
      <p:sp>
        <p:nvSpPr>
          <p:cNvPr id="15" name="Lekerekített téglalap 14"/>
          <p:cNvSpPr/>
          <p:nvPr/>
        </p:nvSpPr>
        <p:spPr>
          <a:xfrm>
            <a:off x="515644" y="4833156"/>
            <a:ext cx="1821278" cy="5760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hu-HU" sz="1400" b="1" dirty="0" err="1">
                <a:solidFill>
                  <a:schemeClr val="tx1"/>
                </a:solidFill>
              </a:rPr>
              <a:t>Forwarding</a:t>
            </a:r>
            <a:r>
              <a:rPr lang="hu-HU" sz="1400" b="1" dirty="0">
                <a:solidFill>
                  <a:schemeClr val="tx1"/>
                </a:solidFill>
              </a:rPr>
              <a:t> </a:t>
            </a:r>
            <a:r>
              <a:rPr lang="hu-HU" sz="1400" b="1" dirty="0" err="1">
                <a:solidFill>
                  <a:schemeClr val="tx1"/>
                </a:solidFill>
              </a:rPr>
              <a:t>the</a:t>
            </a:r>
            <a:r>
              <a:rPr lang="hu-HU" sz="1400" b="1" dirty="0">
                <a:solidFill>
                  <a:schemeClr val="tx1"/>
                </a:solidFill>
              </a:rPr>
              <a:t> </a:t>
            </a:r>
            <a:br>
              <a:rPr lang="hu-HU" sz="1400" b="1" dirty="0">
                <a:solidFill>
                  <a:schemeClr val="tx1"/>
                </a:solidFill>
              </a:rPr>
            </a:br>
            <a:r>
              <a:rPr lang="hu-HU" sz="1400" b="1" dirty="0" err="1">
                <a:solidFill>
                  <a:schemeClr val="tx1"/>
                </a:solidFill>
              </a:rPr>
              <a:t>Entry</a:t>
            </a:r>
            <a:r>
              <a:rPr lang="hu-HU" sz="1400" b="1" dirty="0">
                <a:solidFill>
                  <a:schemeClr val="tx1"/>
                </a:solidFill>
              </a:rPr>
              <a:t> </a:t>
            </a:r>
            <a:r>
              <a:rPr lang="hu-HU" sz="1400" b="1" dirty="0" err="1">
                <a:solidFill>
                  <a:schemeClr val="tx1"/>
                </a:solidFill>
              </a:rPr>
              <a:t>Token</a:t>
            </a:r>
            <a:endParaRPr lang="hu-HU" sz="1400" b="1" dirty="0">
              <a:solidFill>
                <a:schemeClr val="tx1"/>
              </a:solidFill>
            </a:endParaRPr>
          </a:p>
        </p:txBody>
      </p:sp>
      <p:cxnSp>
        <p:nvCxnSpPr>
          <p:cNvPr id="16" name="Egyenes összekötő nyíllal 15"/>
          <p:cNvCxnSpPr>
            <a:stCxn id="10" idx="2"/>
            <a:endCxn id="9" idx="0"/>
          </p:cNvCxnSpPr>
          <p:nvPr/>
        </p:nvCxnSpPr>
        <p:spPr>
          <a:xfrm flipH="1">
            <a:off x="1442422" y="1780953"/>
            <a:ext cx="7" cy="23113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nyíllal 16"/>
          <p:cNvCxnSpPr>
            <a:stCxn id="9" idx="2"/>
            <a:endCxn id="11" idx="0"/>
          </p:cNvCxnSpPr>
          <p:nvPr/>
        </p:nvCxnSpPr>
        <p:spPr>
          <a:xfrm flipH="1">
            <a:off x="1442421" y="2451571"/>
            <a:ext cx="1" cy="1546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>
            <a:stCxn id="11" idx="2"/>
            <a:endCxn id="12" idx="0"/>
          </p:cNvCxnSpPr>
          <p:nvPr/>
        </p:nvCxnSpPr>
        <p:spPr>
          <a:xfrm>
            <a:off x="1442421" y="3176972"/>
            <a:ext cx="1" cy="2160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>
            <a:stCxn id="12" idx="2"/>
            <a:endCxn id="13" idx="0"/>
          </p:cNvCxnSpPr>
          <p:nvPr/>
        </p:nvCxnSpPr>
        <p:spPr>
          <a:xfrm flipH="1">
            <a:off x="1434356" y="3969060"/>
            <a:ext cx="8066" cy="1269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>
            <a:stCxn id="15" idx="2"/>
            <a:endCxn id="14" idx="0"/>
          </p:cNvCxnSpPr>
          <p:nvPr/>
        </p:nvCxnSpPr>
        <p:spPr>
          <a:xfrm>
            <a:off x="1426283" y="5409220"/>
            <a:ext cx="8073" cy="1503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nyíllal 20"/>
          <p:cNvCxnSpPr>
            <a:stCxn id="13" idx="2"/>
            <a:endCxn id="15" idx="0"/>
          </p:cNvCxnSpPr>
          <p:nvPr/>
        </p:nvCxnSpPr>
        <p:spPr>
          <a:xfrm flipH="1">
            <a:off x="1426283" y="4653136"/>
            <a:ext cx="8073" cy="18002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399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WP1">
  <a:themeElements>
    <a:clrScheme name="Infineon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34"/>
      </a:accent1>
      <a:accent2>
        <a:srgbClr val="E6EFF5"/>
      </a:accent2>
      <a:accent3>
        <a:srgbClr val="00214A"/>
      </a:accent3>
      <a:accent4>
        <a:srgbClr val="C0C0C0"/>
      </a:accent4>
      <a:accent5>
        <a:srgbClr val="990D28"/>
      </a:accent5>
      <a:accent6>
        <a:srgbClr val="1A1817"/>
      </a:accent6>
      <a:hlink>
        <a:srgbClr val="00214A"/>
      </a:hlink>
      <a:folHlink>
        <a:srgbClr val="990D28"/>
      </a:folHlink>
    </a:clrScheme>
    <a:fontScheme name="Garamond-Trebuchet M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65EA9"/>
        </a:solidFill>
        <a:ln w="12700">
          <a:noFill/>
        </a:ln>
      </a:spPr>
      <a:bodyPr lIns="72000" tIns="72000" rIns="72000" bIns="72000" rtlCol="0" anchor="ctr"/>
      <a:lstStyle>
        <a:defPPr algn="ctr">
          <a:buClr>
            <a:srgbClr val="E30034"/>
          </a:buClr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marL="273050" indent="-273050">
          <a:buClr>
            <a:srgbClr val="E30034"/>
          </a:buClr>
          <a:defRPr sz="1600" dirty="0" err="1" smtClean="0">
            <a:solidFill>
              <a:schemeClr val="accent3"/>
            </a:solidFill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Infineo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34"/>
      </a:accent1>
      <a:accent2>
        <a:srgbClr val="E6EFF5"/>
      </a:accent2>
      <a:accent3>
        <a:srgbClr val="00214A"/>
      </a:accent3>
      <a:accent4>
        <a:srgbClr val="C0C0C0"/>
      </a:accent4>
      <a:accent5>
        <a:srgbClr val="FAF258"/>
      </a:accent5>
      <a:accent6>
        <a:srgbClr val="969696"/>
      </a:accent6>
      <a:hlink>
        <a:srgbClr val="4086BF"/>
      </a:hlink>
      <a:folHlink>
        <a:srgbClr val="79092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Infineon colou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34"/>
      </a:accent1>
      <a:accent2>
        <a:srgbClr val="E6EFF5"/>
      </a:accent2>
      <a:accent3>
        <a:srgbClr val="00214A"/>
      </a:accent3>
      <a:accent4>
        <a:srgbClr val="C0C0C0"/>
      </a:accent4>
      <a:accent5>
        <a:srgbClr val="FAF258"/>
      </a:accent5>
      <a:accent6>
        <a:srgbClr val="969696"/>
      </a:accent6>
      <a:hlink>
        <a:srgbClr val="4086BF"/>
      </a:hlink>
      <a:folHlink>
        <a:srgbClr val="79092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354</Words>
  <Application>Microsoft Office PowerPoint</Application>
  <PresentationFormat>Egyéni</PresentationFormat>
  <Paragraphs>110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WP1</vt:lpstr>
      <vt:lpstr>Productive4.0 WP1 Workshop –  together with Arrowhead Tools</vt:lpstr>
      <vt:lpstr>Some Basic Principles of Arrowhead</vt:lpstr>
      <vt:lpstr>Layered structure of IoT systems (one approach…)</vt:lpstr>
      <vt:lpstr>Local Automation Clouds -&gt; advantages</vt:lpstr>
      <vt:lpstr>Arrowhead Framework Core Components</vt:lpstr>
      <vt:lpstr>Orchestration Service  (vs OrchestrationStore)</vt:lpstr>
      <vt:lpstr>7. dia</vt:lpstr>
      <vt:lpstr>Multi-level service exchange</vt:lpstr>
      <vt:lpstr>Inter-Cloud orchestration process</vt:lpstr>
      <vt:lpstr>Arrowhead Brokers / Relays</vt:lpstr>
      <vt:lpstr>The complete Inter-Cloud orchestration process</vt:lpstr>
      <vt:lpstr>Maturity Levels of Arrowhead Integration</vt:lpstr>
      <vt:lpstr>An example for Maturity Level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2004-03-02T21:24:15Z</cp:lastPrinted>
  <dcterms:created xsi:type="dcterms:W3CDTF">2013-02-20T10:23:12Z</dcterms:created>
  <dcterms:modified xsi:type="dcterms:W3CDTF">2019-11-12T10:10:42Z</dcterms:modified>
</cp:coreProperties>
</file>