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65" r:id="rId3"/>
    <p:sldId id="404" r:id="rId4"/>
    <p:sldId id="405" r:id="rId5"/>
    <p:sldId id="406" r:id="rId6"/>
    <p:sldId id="407" r:id="rId7"/>
    <p:sldId id="408" r:id="rId8"/>
    <p:sldId id="409" r:id="rId9"/>
    <p:sldId id="417" r:id="rId10"/>
    <p:sldId id="418" r:id="rId11"/>
    <p:sldId id="419" r:id="rId12"/>
    <p:sldId id="420" r:id="rId13"/>
    <p:sldId id="421" r:id="rId14"/>
    <p:sldId id="422" r:id="rId15"/>
    <p:sldId id="410" r:id="rId16"/>
    <p:sldId id="423" r:id="rId17"/>
    <p:sldId id="411" r:id="rId18"/>
    <p:sldId id="412" r:id="rId19"/>
    <p:sldId id="413" r:id="rId20"/>
    <p:sldId id="414" r:id="rId21"/>
    <p:sldId id="415" r:id="rId22"/>
    <p:sldId id="41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5" autoAdjust="0"/>
    <p:restoredTop sz="92507" autoAdjust="0"/>
  </p:normalViewPr>
  <p:slideViewPr>
    <p:cSldViewPr snapToGrid="0">
      <p:cViewPr>
        <p:scale>
          <a:sx n="60" d="100"/>
          <a:sy n="60" d="100"/>
        </p:scale>
        <p:origin x="-841" y="-14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7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hu-HU" smtClean="0"/>
              <a:t>2020. 04. 15.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hu-HU" smtClean="0"/>
              <a:t>2020. 04. 15.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6600" cap="none" baseline="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cxnSp>
        <p:nvCxnSpPr>
          <p:cNvPr id="58" name="Egyenes összekötő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15,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609600" y="6522212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15,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609600" y="6522212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9149" y="157018"/>
            <a:ext cx="11506175" cy="5172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24" y="868219"/>
            <a:ext cx="11482425" cy="54214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362775" y="6522212"/>
            <a:ext cx="1335396" cy="27326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April 15,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20167" y="6522212"/>
            <a:ext cx="7241309" cy="222436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400282" y="6522212"/>
            <a:ext cx="918882" cy="222436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320634" y="6522212"/>
            <a:ext cx="999033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071089"/>
            <a:ext cx="1607165" cy="72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44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soportba foglalás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Egyenes összekötő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Csoportba foglalás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Egyenes összekötő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Egyenes összekötő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Egyenes összekötő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gyenes összekötő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gyenes összekötő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Csoportba foglalás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Egyenes összekötő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Egyenes összekötő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Egyenes összekötő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gyenes összekötő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gyenes összekötő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Egyenes összekötő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Egyenes összekötő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Egyenes összekötő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gyenes összekötő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Egyenes összekötő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Csoportba foglalás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Egyenes összekötő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gyenes összekötő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gyenes összekötő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gyenes összekötő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gyenes összekötő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Csoportba foglalás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Egyenes összekötő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Egyenes összekötő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Egyenes összekötő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Egyenes összekötő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Egyenes összekötő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Egyenes összekötő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Egyenes összekötő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Egyenes összekötő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Egyenes összekötő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Egyenes összekötő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58" name="Egyenes összekötő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5400" y="840510"/>
            <a:ext cx="4572000" cy="53982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24600" y="840510"/>
            <a:ext cx="4572000" cy="53982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15, 2020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609600" y="6522212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787899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95400" y="1542892"/>
            <a:ext cx="4572000" cy="4730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324600" y="787899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324600" y="1542892"/>
            <a:ext cx="4572000" cy="4730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15, 2020</a:t>
            </a:r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609600" y="6522212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15, 2020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6" name="Egyenes összekötő 5"/>
          <p:cNvCxnSpPr/>
          <p:nvPr userDrawn="1"/>
        </p:nvCxnSpPr>
        <p:spPr>
          <a:xfrm>
            <a:off x="609600" y="6522212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Dátum helye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15, 2020</a:t>
            </a:r>
            <a:endParaRPr lang="hu-HU" dirty="0"/>
          </a:p>
        </p:txBody>
      </p:sp>
      <p:sp>
        <p:nvSpPr>
          <p:cNvPr id="213" name="Élőláb helye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214" name="Dia számának helye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5" name="Egyenes összekötő 4"/>
          <p:cNvCxnSpPr/>
          <p:nvPr userDrawn="1"/>
        </p:nvCxnSpPr>
        <p:spPr>
          <a:xfrm>
            <a:off x="609600" y="6522212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Egyenes összekötő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Csoportba foglalás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Egyenes összekötő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gyenes összekötő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gyenes összekötő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Egyenes összekötő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Egyenes összekötő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Csoportba foglalás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Egyenes összekötő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gyenes összekötő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gyenes összekötő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Egyenes összekötő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Egyenes összekötő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gyenes összekötő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Egyenes összekötő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gyenes összekötő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Csoportba foglalás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Egyenes összekötő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gyenes összekötő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gyenes összekötő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Egyenes összekötő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Egyenes összekötő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Csoportba foglalás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Egyenes összekötő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Egyenes összekötő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Egyenes összekötő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Egyenes összekötő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Egyenes összekötő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Egyenes összekötő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Egyenes összekötő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Egyenes összekötő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Egyenes összekötő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Egyenes összekötő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églalap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60" name="Egyenes összekötő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15, 2020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ba foglalás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Egyenes összekötő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Csoportba foglalás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Egyenes összekötő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Egyenes összekötő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gyenes összekötő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gyenes összekötő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Egyenes összekötő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Csoportba foglalás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Egyenes összekötő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Egyenes összekötő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gyenes összekötő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gyenes összekötő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Egyenes összekötő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Egyenes összekötő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gyenes összekötő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Egyenes összekötő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Csoportba foglalás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Egyenes összekötő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gyenes összekötő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gyenes összekötő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gyenes összekötő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Egyenes összekötő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Csoportba foglalás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Egyenes összekötő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Egyenes összekötő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Egyenes összekötő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Egyenes összekötő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Egyenes összekötő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Egyenes összekötő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Egyenes összekötő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Egyenes összekötő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Egyenes összekötő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Egyenes összekötő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Téglalap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cxnSp>
        <p:nvCxnSpPr>
          <p:cNvPr id="59" name="Egyenes összekötő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95400" y="157018"/>
            <a:ext cx="9601200" cy="5172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868219"/>
            <a:ext cx="9601200" cy="5421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93400" y="6522212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hu-HU" smtClean="0"/>
              <a:t>April 15,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456873" y="6522212"/>
            <a:ext cx="7241309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663518" y="6522212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148" name="Egyenes összekötő 147"/>
          <p:cNvCxnSpPr/>
          <p:nvPr userDrawn="1"/>
        </p:nvCxnSpPr>
        <p:spPr>
          <a:xfrm>
            <a:off x="609600" y="6522212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399" y="2541573"/>
            <a:ext cx="10539641" cy="2743200"/>
          </a:xfrm>
        </p:spPr>
        <p:txBody>
          <a:bodyPr/>
          <a:lstStyle/>
          <a:p>
            <a:r>
              <a:rPr lang="en-US" altLang="en-US" sz="6600" noProof="0" dirty="0" smtClean="0"/>
              <a:t>Mobility and</a:t>
            </a:r>
            <a:r>
              <a:rPr lang="hu-HU" altLang="en-US" sz="6600" noProof="0" dirty="0" smtClean="0"/>
              <a:t> </a:t>
            </a:r>
            <a:r>
              <a:rPr lang="hu-HU" altLang="en-US" sz="6600" noProof="0" dirty="0" err="1" smtClean="0"/>
              <a:t>VANETs</a:t>
            </a:r>
            <a:r>
              <a:rPr lang="en-US" sz="4400" noProof="0" dirty="0" smtClean="0"/>
              <a:t/>
            </a:r>
            <a:br>
              <a:rPr lang="en-US" sz="4400" noProof="0" dirty="0" smtClean="0"/>
            </a:br>
            <a:r>
              <a:rPr lang="en-US" sz="4400" noProof="0" dirty="0" smtClean="0"/>
              <a:t>Intelligent Transportation Systems</a:t>
            </a:r>
            <a:endParaRPr lang="en-US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5431535"/>
            <a:ext cx="9601200" cy="814886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Rolland Vida </a:t>
            </a:r>
            <a:endParaRPr lang="en-US" noProof="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98" y="1165802"/>
            <a:ext cx="3219450" cy="1452330"/>
          </a:xfrm>
          <a:prstGeom prst="rect">
            <a:avLst/>
          </a:prstGeom>
        </p:spPr>
      </p:pic>
      <p:pic>
        <p:nvPicPr>
          <p:cNvPr id="2050" name="Picture 2" descr="http://www.hcccpc.org/wp-content/uploads/2013/02/slider-traff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34" y="838760"/>
            <a:ext cx="6028007" cy="237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2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Traditional</a:t>
            </a:r>
            <a:r>
              <a:rPr lang="hu-HU" dirty="0"/>
              <a:t> IEEE 802.11 MAC </a:t>
            </a:r>
            <a:r>
              <a:rPr lang="hu-HU" dirty="0" smtClean="0"/>
              <a:t>(PCF</a:t>
            </a:r>
            <a:r>
              <a:rPr lang="hu-HU" dirty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hu-HU" altLang="hu-HU" sz="2400" b="1" dirty="0" smtClean="0"/>
          </a:p>
          <a:p>
            <a:pPr>
              <a:lnSpc>
                <a:spcPct val="80000"/>
              </a:lnSpc>
            </a:pPr>
            <a:r>
              <a:rPr lang="hu-HU" altLang="hu-HU" sz="2800" b="1" dirty="0" smtClean="0"/>
              <a:t>PCF – </a:t>
            </a:r>
            <a:r>
              <a:rPr lang="hu-HU" altLang="hu-HU" sz="2800" b="1" dirty="0" err="1"/>
              <a:t>P</a:t>
            </a:r>
            <a:r>
              <a:rPr lang="hu-HU" altLang="hu-HU" sz="2800" b="1" dirty="0" err="1" smtClean="0"/>
              <a:t>oint</a:t>
            </a:r>
            <a:r>
              <a:rPr lang="hu-HU" altLang="hu-HU" sz="2800" b="1" dirty="0" smtClean="0"/>
              <a:t> </a:t>
            </a:r>
            <a:r>
              <a:rPr lang="hu-HU" altLang="hu-HU" sz="2800" b="1" dirty="0" err="1" smtClean="0"/>
              <a:t>Coordination</a:t>
            </a:r>
            <a:r>
              <a:rPr lang="hu-HU" altLang="hu-HU" sz="2800" b="1" dirty="0" smtClean="0"/>
              <a:t> </a:t>
            </a:r>
            <a:r>
              <a:rPr lang="hu-HU" altLang="hu-HU" sz="2800" b="1" dirty="0" err="1" smtClean="0"/>
              <a:t>Function</a:t>
            </a:r>
            <a:endParaRPr lang="hu-HU" altLang="hu-HU" sz="2800" b="1" dirty="0" smtClean="0"/>
          </a:p>
          <a:p>
            <a:pPr lvl="1">
              <a:lnSpc>
                <a:spcPct val="80000"/>
              </a:lnSpc>
            </a:pPr>
            <a:r>
              <a:rPr lang="hu-HU" altLang="hu-HU" sz="2400" dirty="0" smtClean="0"/>
              <a:t>An Access </a:t>
            </a:r>
            <a:r>
              <a:rPr lang="hu-HU" altLang="hu-HU" sz="2400" dirty="0" err="1" smtClean="0"/>
              <a:t>Point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controls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the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access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to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the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wireless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channel</a:t>
            </a:r>
            <a:r>
              <a:rPr lang="hu-HU" altLang="hu-HU" sz="2400" dirty="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US" altLang="hu-HU" sz="2000" dirty="0" smtClean="0"/>
              <a:t>No </a:t>
            </a:r>
            <a:r>
              <a:rPr lang="en-US" altLang="hu-HU" sz="2000" dirty="0"/>
              <a:t>collisions</a:t>
            </a:r>
          </a:p>
          <a:p>
            <a:pPr lvl="1">
              <a:lnSpc>
                <a:spcPct val="80000"/>
              </a:lnSpc>
            </a:pPr>
            <a:r>
              <a:rPr lang="en-US" altLang="hu-HU" sz="2400" dirty="0" smtClean="0"/>
              <a:t>The </a:t>
            </a:r>
            <a:r>
              <a:rPr lang="en-US" altLang="hu-HU" sz="2400" dirty="0"/>
              <a:t>AP polls the other stations, to find out who has data to send</a:t>
            </a:r>
          </a:p>
          <a:p>
            <a:pPr lvl="2">
              <a:lnSpc>
                <a:spcPct val="80000"/>
              </a:lnSpc>
            </a:pPr>
            <a:r>
              <a:rPr lang="en-US" altLang="hu-HU" sz="2000" dirty="0"/>
              <a:t>The standard defines only some basic features of the poll</a:t>
            </a:r>
          </a:p>
          <a:p>
            <a:pPr lvl="3">
              <a:lnSpc>
                <a:spcPct val="80000"/>
              </a:lnSpc>
            </a:pPr>
            <a:r>
              <a:rPr lang="en-US" altLang="hu-HU" sz="1800" dirty="0"/>
              <a:t>Does not define the frequency, or the order in which different stations are polled</a:t>
            </a:r>
          </a:p>
          <a:p>
            <a:pPr lvl="3">
              <a:lnSpc>
                <a:spcPct val="80000"/>
              </a:lnSpc>
            </a:pPr>
            <a:r>
              <a:rPr lang="en-US" altLang="hu-HU" sz="1800" dirty="0"/>
              <a:t>Does not ask for equal treatment for all the stations</a:t>
            </a:r>
          </a:p>
          <a:p>
            <a:pPr lvl="1">
              <a:lnSpc>
                <a:spcPct val="80000"/>
              </a:lnSpc>
            </a:pPr>
            <a:r>
              <a:rPr lang="en-US" altLang="hu-HU" sz="2400" dirty="0" smtClean="0"/>
              <a:t>The </a:t>
            </a:r>
            <a:r>
              <a:rPr lang="en-US" altLang="hu-HU" sz="2400" dirty="0"/>
              <a:t>AP periodically sends a </a:t>
            </a:r>
            <a:r>
              <a:rPr lang="en-US" altLang="hu-HU" sz="2400" b="1" dirty="0">
                <a:solidFill>
                  <a:srgbClr val="336699"/>
                </a:solidFill>
              </a:rPr>
              <a:t>beacon frame</a:t>
            </a:r>
            <a:endParaRPr lang="en-US" altLang="hu-HU" sz="2400" b="1" dirty="0"/>
          </a:p>
          <a:p>
            <a:pPr lvl="2">
              <a:lnSpc>
                <a:spcPct val="80000"/>
              </a:lnSpc>
            </a:pPr>
            <a:r>
              <a:rPr lang="en-US" altLang="hu-HU" sz="2000" dirty="0"/>
              <a:t>10-100 beacon</a:t>
            </a:r>
            <a:r>
              <a:rPr lang="hu-HU" altLang="hu-HU" sz="2000" dirty="0"/>
              <a:t>s </a:t>
            </a:r>
            <a:r>
              <a:rPr lang="en-US" altLang="hu-HU" sz="2000" dirty="0"/>
              <a:t>/</a:t>
            </a:r>
            <a:r>
              <a:rPr lang="hu-HU" altLang="hu-HU" sz="2000" dirty="0"/>
              <a:t> </a:t>
            </a:r>
            <a:r>
              <a:rPr lang="en-US" altLang="hu-HU" sz="2000" dirty="0"/>
              <a:t>s</a:t>
            </a:r>
          </a:p>
          <a:p>
            <a:pPr lvl="2">
              <a:lnSpc>
                <a:spcPct val="80000"/>
              </a:lnSpc>
            </a:pPr>
            <a:r>
              <a:rPr lang="en-US" altLang="hu-HU" sz="2000" dirty="0"/>
              <a:t>It contains system parameters</a:t>
            </a:r>
          </a:p>
          <a:p>
            <a:pPr lvl="3">
              <a:lnSpc>
                <a:spcPct val="80000"/>
              </a:lnSpc>
            </a:pPr>
            <a:r>
              <a:rPr lang="en-US" altLang="hu-HU" sz="1800" dirty="0"/>
              <a:t>Hopping sequence and dwell times (for FHSS), clock synchronization, etc.</a:t>
            </a:r>
          </a:p>
          <a:p>
            <a:pPr lvl="2">
              <a:lnSpc>
                <a:spcPct val="80000"/>
              </a:lnSpc>
            </a:pPr>
            <a:r>
              <a:rPr lang="en-US" altLang="hu-HU" sz="2000" dirty="0"/>
              <a:t>New stations are invited to participate in the </a:t>
            </a:r>
            <a:r>
              <a:rPr lang="en-US" altLang="hu-HU" sz="2000" dirty="0" smtClean="0"/>
              <a:t>polling</a:t>
            </a:r>
            <a:endParaRPr lang="en-US" altLang="hu-HU" sz="20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15,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730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Traditional</a:t>
            </a:r>
            <a:r>
              <a:rPr lang="hu-HU" dirty="0"/>
              <a:t> IEEE 802.11 MAC </a:t>
            </a:r>
            <a:r>
              <a:rPr lang="hu-HU" dirty="0" smtClean="0"/>
              <a:t>(DCF &amp; PCF</a:t>
            </a:r>
            <a:r>
              <a:rPr lang="hu-HU" dirty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hu-HU" sz="2400" dirty="0"/>
              <a:t>PCF and DCF can operate in parallel inside the same cell</a:t>
            </a:r>
          </a:p>
          <a:p>
            <a:pPr lvl="1">
              <a:lnSpc>
                <a:spcPct val="80000"/>
              </a:lnSpc>
            </a:pPr>
            <a:r>
              <a:rPr lang="en-US" altLang="hu-HU" sz="2000" dirty="0"/>
              <a:t>Distributed and centralized control in the same time?</a:t>
            </a:r>
          </a:p>
          <a:p>
            <a:pPr lvl="2">
              <a:lnSpc>
                <a:spcPct val="80000"/>
              </a:lnSpc>
            </a:pPr>
            <a:r>
              <a:rPr lang="en-US" altLang="hu-HU" sz="1800" dirty="0"/>
              <a:t>Is possible, if carefully defined timers are used</a:t>
            </a:r>
          </a:p>
          <a:p>
            <a:pPr lvl="2">
              <a:lnSpc>
                <a:spcPct val="80000"/>
              </a:lnSpc>
            </a:pPr>
            <a:r>
              <a:rPr lang="en-US" altLang="hu-HU" sz="1800" dirty="0"/>
              <a:t>After the sending of a frame, a certain guard time is required before any other transmission</a:t>
            </a:r>
          </a:p>
          <a:p>
            <a:pPr>
              <a:lnSpc>
                <a:spcPct val="80000"/>
              </a:lnSpc>
            </a:pPr>
            <a:r>
              <a:rPr lang="en-US" altLang="hu-HU" sz="2400" dirty="0"/>
              <a:t>Four specific timers</a:t>
            </a:r>
          </a:p>
          <a:p>
            <a:pPr lvl="1">
              <a:lnSpc>
                <a:spcPct val="80000"/>
              </a:lnSpc>
            </a:pPr>
            <a:r>
              <a:rPr lang="en-US" altLang="hu-HU" sz="2000" b="1" dirty="0">
                <a:solidFill>
                  <a:srgbClr val="336699"/>
                </a:solidFill>
              </a:rPr>
              <a:t>SIFS – Short Inter-Frame Spacing</a:t>
            </a:r>
          </a:p>
          <a:p>
            <a:pPr lvl="2">
              <a:lnSpc>
                <a:spcPct val="80000"/>
              </a:lnSpc>
            </a:pPr>
            <a:r>
              <a:rPr lang="en-US" altLang="hu-HU" sz="1800" dirty="0"/>
              <a:t>The shortest spacing, to support those devices that currently occupy the channel for a short conversation</a:t>
            </a:r>
          </a:p>
          <a:p>
            <a:pPr lvl="2">
              <a:lnSpc>
                <a:spcPct val="80000"/>
              </a:lnSpc>
            </a:pPr>
            <a:r>
              <a:rPr lang="en-US" altLang="hu-HU" sz="1800" dirty="0"/>
              <a:t>After the SIFS, a receiver can send a CTS to an RTS</a:t>
            </a:r>
          </a:p>
          <a:p>
            <a:pPr lvl="2">
              <a:lnSpc>
                <a:spcPct val="80000"/>
              </a:lnSpc>
            </a:pPr>
            <a:r>
              <a:rPr lang="en-US" altLang="hu-HU" sz="1800" dirty="0"/>
              <a:t>After the SIFS, a receiver can send an ACK for a given part of the data frame</a:t>
            </a:r>
          </a:p>
          <a:p>
            <a:pPr lvl="2">
              <a:lnSpc>
                <a:spcPct val="80000"/>
              </a:lnSpc>
            </a:pPr>
            <a:r>
              <a:rPr lang="en-US" altLang="hu-HU" sz="1800" dirty="0"/>
              <a:t>A new part can be sent, without a new RTS</a:t>
            </a:r>
            <a:endParaRPr lang="en-US" altLang="hu-HU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15,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11</a:t>
            </a:fld>
            <a:endParaRPr lang="hu-HU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509976" y="4205163"/>
            <a:ext cx="6711950" cy="2363787"/>
            <a:chOff x="812" y="2352"/>
            <a:chExt cx="4536" cy="1772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812" y="3849"/>
              <a:ext cx="45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357" y="3667"/>
              <a:ext cx="363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1600" b="1"/>
                <a:t>ACK</a:t>
              </a:r>
              <a:endParaRPr lang="en-US" altLang="hu-HU" sz="1600" b="1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400" y="4030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992" y="3940"/>
              <a:ext cx="31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altLang="hu-HU" sz="1000"/>
                <a:t>Time</a:t>
              </a:r>
              <a:endParaRPr lang="en-US" altLang="hu-HU" sz="1000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V="1">
              <a:off x="1720" y="2624"/>
              <a:ext cx="0" cy="1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2309" y="2624"/>
              <a:ext cx="0" cy="1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1720" y="2760"/>
              <a:ext cx="5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810" y="2579"/>
              <a:ext cx="391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1400" b="1"/>
                <a:t>SIFS</a:t>
              </a:r>
              <a:endParaRPr lang="en-US" altLang="hu-HU" sz="1400" b="1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2309" y="2443"/>
              <a:ext cx="9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2400" y="2352"/>
              <a:ext cx="204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u-HU" sz="1400">
                  <a:solidFill>
                    <a:srgbClr val="CC3300"/>
                  </a:solidFill>
                </a:rPr>
                <a:t>Here we can send a new control or data frame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318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Traditional</a:t>
            </a:r>
            <a:r>
              <a:rPr lang="hu-HU" dirty="0"/>
              <a:t> IEEE 802.11 MAC (DCF &amp; PCF)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hu-HU" sz="2400" b="1" dirty="0">
                <a:solidFill>
                  <a:srgbClr val="336699"/>
                </a:solidFill>
              </a:rPr>
              <a:t>PIFS – PCF Inter-Frame Spacing</a:t>
            </a:r>
          </a:p>
          <a:p>
            <a:pPr lvl="1">
              <a:lnSpc>
                <a:spcPct val="80000"/>
              </a:lnSpc>
            </a:pPr>
            <a:r>
              <a:rPr lang="en-US" altLang="hu-HU" sz="2000" dirty="0"/>
              <a:t>After an SIFS, only one specific station can send</a:t>
            </a:r>
          </a:p>
          <a:p>
            <a:pPr lvl="1">
              <a:lnSpc>
                <a:spcPct val="80000"/>
              </a:lnSpc>
            </a:pPr>
            <a:r>
              <a:rPr lang="en-US" altLang="hu-HU" sz="2000" dirty="0"/>
              <a:t>If nothing is sent until the end of the PIFS, the AP has the possibility to take over the channel, and send a new beacon or a polling frame</a:t>
            </a:r>
          </a:p>
          <a:p>
            <a:pPr lvl="2">
              <a:lnSpc>
                <a:spcPct val="80000"/>
              </a:lnSpc>
            </a:pPr>
            <a:r>
              <a:rPr lang="en-US" altLang="hu-HU" sz="1800" dirty="0"/>
              <a:t>An ongoing conversation can be finished without disturbing it</a:t>
            </a:r>
          </a:p>
          <a:p>
            <a:pPr lvl="2">
              <a:lnSpc>
                <a:spcPct val="80000"/>
              </a:lnSpc>
            </a:pPr>
            <a:r>
              <a:rPr lang="en-US" altLang="hu-HU" sz="1800" dirty="0"/>
              <a:t>The AP can access the channel without a contention</a:t>
            </a:r>
          </a:p>
          <a:p>
            <a:pPr lvl="3">
              <a:lnSpc>
                <a:spcPct val="80000"/>
              </a:lnSpc>
            </a:pPr>
            <a:r>
              <a:rPr lang="en-US" altLang="hu-HU" sz="1600" dirty="0"/>
              <a:t>No contention with the greedy users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15,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12</a:t>
            </a:fld>
            <a:endParaRPr lang="hu-HU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2646113" y="3765475"/>
            <a:ext cx="6729412" cy="2482850"/>
            <a:chOff x="657" y="2342"/>
            <a:chExt cx="4536" cy="1761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657" y="3839"/>
              <a:ext cx="45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202" y="3657"/>
              <a:ext cx="363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1600" b="1"/>
                <a:t>ACK</a:t>
              </a:r>
              <a:endParaRPr lang="en-US" altLang="hu-HU" sz="1600" b="1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245" y="4020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837" y="3930"/>
              <a:ext cx="31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altLang="hu-HU" sz="1000"/>
                <a:t>Time</a:t>
              </a:r>
              <a:endParaRPr lang="en-US" altLang="hu-HU" sz="1000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V="1">
              <a:off x="1565" y="2614"/>
              <a:ext cx="0" cy="1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2154" y="2614"/>
              <a:ext cx="0" cy="1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V="1">
              <a:off x="2789" y="2886"/>
              <a:ext cx="0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1565" y="3022"/>
              <a:ext cx="1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1565" y="2750"/>
              <a:ext cx="5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2290" y="2841"/>
              <a:ext cx="390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1400" b="1"/>
                <a:t>PIFS</a:t>
              </a:r>
              <a:endParaRPr lang="en-US" altLang="hu-HU" sz="1400" b="1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1655" y="2570"/>
              <a:ext cx="391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1400" b="1"/>
                <a:t>SIFS</a:t>
              </a:r>
              <a:endParaRPr lang="en-US" altLang="hu-HU" sz="1400" b="1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2789" y="2750"/>
              <a:ext cx="9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2154" y="2433"/>
              <a:ext cx="9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2245" y="2342"/>
              <a:ext cx="2042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u-HU" sz="1400">
                  <a:solidFill>
                    <a:srgbClr val="CC3300"/>
                  </a:solidFill>
                </a:rPr>
                <a:t>Here we can send a new control or data frame</a:t>
              </a: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2880" y="2660"/>
              <a:ext cx="2042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1400">
                  <a:solidFill>
                    <a:srgbClr val="CC3300"/>
                  </a:solidFill>
                </a:rPr>
                <a:t>Here the AP sends a PCF frame</a:t>
              </a:r>
              <a:endParaRPr lang="en-US" altLang="hu-HU" sz="1400">
                <a:solidFill>
                  <a:srgbClr val="CC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914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Traditional</a:t>
            </a:r>
            <a:r>
              <a:rPr lang="hu-HU" dirty="0"/>
              <a:t> IEEE 802.11 MAC (DCF &amp; PCF)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hu-HU" sz="2600" b="1" dirty="0">
                <a:solidFill>
                  <a:srgbClr val="002060"/>
                </a:solidFill>
              </a:rPr>
              <a:t>DIFS – DCF Inter-Frame Spacing</a:t>
            </a:r>
          </a:p>
          <a:p>
            <a:pPr lvl="1">
              <a:lnSpc>
                <a:spcPct val="80000"/>
              </a:lnSpc>
            </a:pPr>
            <a:r>
              <a:rPr lang="en-US" altLang="hu-HU" sz="2000" dirty="0"/>
              <a:t>If the AP does not have anything to send, after the DIFS anyone can try to gain access to the channel</a:t>
            </a:r>
          </a:p>
          <a:p>
            <a:pPr lvl="2">
              <a:lnSpc>
                <a:spcPct val="80000"/>
              </a:lnSpc>
            </a:pPr>
            <a:r>
              <a:rPr lang="en-US" altLang="hu-HU" sz="1800" dirty="0"/>
              <a:t>Usual contention rules</a:t>
            </a:r>
          </a:p>
          <a:p>
            <a:pPr lvl="2">
              <a:lnSpc>
                <a:spcPct val="80000"/>
              </a:lnSpc>
            </a:pPr>
            <a:r>
              <a:rPr lang="en-US" altLang="hu-HU" sz="1800" dirty="0"/>
              <a:t>Exponentially increasing back off interval, if </a:t>
            </a:r>
            <a:r>
              <a:rPr lang="en-US" altLang="hu-HU" sz="1800" dirty="0" smtClean="0"/>
              <a:t>collision</a:t>
            </a:r>
            <a:endParaRPr lang="hu-HU" altLang="hu-HU" sz="1800" dirty="0" smtClean="0"/>
          </a:p>
          <a:p>
            <a:pPr lvl="1">
              <a:lnSpc>
                <a:spcPct val="80000"/>
              </a:lnSpc>
            </a:pPr>
            <a:r>
              <a:rPr lang="hu-HU" altLang="hu-HU" sz="2000" dirty="0" err="1" smtClean="0"/>
              <a:t>Same</a:t>
            </a:r>
            <a:r>
              <a:rPr lang="hu-HU" altLang="hu-HU" sz="2000" dirty="0" smtClean="0"/>
              <a:t> DIFS </a:t>
            </a:r>
            <a:r>
              <a:rPr lang="hu-HU" altLang="hu-HU" sz="2000" dirty="0" err="1" smtClean="0"/>
              <a:t>value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for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all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traffic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types</a:t>
            </a:r>
            <a:r>
              <a:rPr lang="hu-HU" altLang="hu-HU" sz="20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hu-HU" altLang="hu-HU" sz="2200" b="1" dirty="0" smtClean="0">
                <a:solidFill>
                  <a:srgbClr val="002060"/>
                </a:solidFill>
              </a:rPr>
              <a:t>EIFS – </a:t>
            </a:r>
            <a:r>
              <a:rPr lang="hu-HU" altLang="hu-HU" sz="2200" b="1" dirty="0" err="1" smtClean="0">
                <a:solidFill>
                  <a:srgbClr val="002060"/>
                </a:solidFill>
              </a:rPr>
              <a:t>Extended</a:t>
            </a:r>
            <a:r>
              <a:rPr lang="hu-HU" altLang="hu-HU" sz="2200" b="1" dirty="0" smtClean="0">
                <a:solidFill>
                  <a:srgbClr val="002060"/>
                </a:solidFill>
              </a:rPr>
              <a:t> </a:t>
            </a:r>
            <a:r>
              <a:rPr lang="hu-HU" altLang="hu-HU" sz="2200" b="1" dirty="0" err="1" smtClean="0">
                <a:solidFill>
                  <a:srgbClr val="002060"/>
                </a:solidFill>
              </a:rPr>
              <a:t>Inter-Frame</a:t>
            </a:r>
            <a:r>
              <a:rPr lang="hu-HU" altLang="hu-HU" sz="2200" b="1" dirty="0" smtClean="0">
                <a:solidFill>
                  <a:srgbClr val="002060"/>
                </a:solidFill>
              </a:rPr>
              <a:t> </a:t>
            </a:r>
            <a:r>
              <a:rPr lang="hu-HU" altLang="hu-HU" sz="2200" b="1" dirty="0" err="1" smtClean="0">
                <a:solidFill>
                  <a:srgbClr val="002060"/>
                </a:solidFill>
              </a:rPr>
              <a:t>Spacing</a:t>
            </a:r>
            <a:endParaRPr lang="en-US" altLang="hu-HU" sz="2200" b="1" dirty="0">
              <a:solidFill>
                <a:srgbClr val="002060"/>
              </a:solidFill>
            </a:endParaRP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15,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13</a:t>
            </a:fld>
            <a:endParaRPr lang="hu-HU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961467" y="3492033"/>
            <a:ext cx="7740672" cy="2942830"/>
            <a:chOff x="657" y="2251"/>
            <a:chExt cx="4990" cy="1804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657" y="3793"/>
              <a:ext cx="45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202" y="3611"/>
              <a:ext cx="363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1600" b="1"/>
                <a:t>ACK</a:t>
              </a:r>
              <a:endParaRPr lang="en-US" altLang="hu-HU" sz="1600" b="1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245" y="3974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838" y="3884"/>
              <a:ext cx="316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hu-HU" altLang="hu-HU" sz="900"/>
                <a:t>Time</a:t>
              </a:r>
              <a:endParaRPr lang="en-US" altLang="hu-HU" sz="900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V="1">
              <a:off x="1565" y="2568"/>
              <a:ext cx="0" cy="1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2154" y="2568"/>
              <a:ext cx="0" cy="1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V="1">
              <a:off x="2789" y="2840"/>
              <a:ext cx="0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3424" y="3158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V="1">
              <a:off x="4059" y="3430"/>
              <a:ext cx="0" cy="3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565" y="3521"/>
              <a:ext cx="249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2925" y="3339"/>
              <a:ext cx="403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1400" b="1"/>
                <a:t>EIFS</a:t>
              </a:r>
              <a:endParaRPr lang="en-US" altLang="hu-HU" sz="1400" b="1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1565" y="3249"/>
              <a:ext cx="18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1565" y="2976"/>
              <a:ext cx="1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1565" y="2704"/>
              <a:ext cx="5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2289" y="3067"/>
              <a:ext cx="409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1400" b="1"/>
                <a:t>DIFS</a:t>
              </a:r>
              <a:endParaRPr lang="en-US" altLang="hu-HU" sz="1400" b="1"/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2289" y="2795"/>
              <a:ext cx="403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1400" b="1"/>
                <a:t>PIFS</a:t>
              </a:r>
              <a:endParaRPr lang="en-US" altLang="hu-HU" sz="1400" b="1"/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1655" y="2523"/>
              <a:ext cx="402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1400" b="1"/>
                <a:t>SIFS</a:t>
              </a:r>
              <a:endParaRPr lang="en-US" altLang="hu-HU" sz="1400" b="1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H="1">
              <a:off x="4059" y="3249"/>
              <a:ext cx="9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>
              <a:off x="3424" y="3022"/>
              <a:ext cx="9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H="1">
              <a:off x="2789" y="2704"/>
              <a:ext cx="9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H="1">
              <a:off x="2154" y="2387"/>
              <a:ext cx="9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2289" y="2251"/>
              <a:ext cx="2043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u-HU" sz="1400">
                  <a:solidFill>
                    <a:srgbClr val="CC3300"/>
                  </a:solidFill>
                </a:rPr>
                <a:t>Here we can send a new control or data frame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hu-HU" sz="1400">
                <a:solidFill>
                  <a:srgbClr val="CC3300"/>
                </a:solidFill>
              </a:endParaRP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2880" y="2568"/>
              <a:ext cx="2042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1400">
                  <a:solidFill>
                    <a:srgbClr val="CC3300"/>
                  </a:solidFill>
                </a:rPr>
                <a:t>Here the AP sends a PCF frame</a:t>
              </a:r>
              <a:endParaRPr lang="en-US" altLang="hu-HU" sz="1400">
                <a:solidFill>
                  <a:srgbClr val="CC3300"/>
                </a:solidFill>
              </a:endParaRP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3515" y="2839"/>
              <a:ext cx="2042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1400">
                  <a:solidFill>
                    <a:srgbClr val="CC3300"/>
                  </a:solidFill>
                </a:rPr>
                <a:t>Here one can send a DCF frame</a:t>
              </a:r>
              <a:endParaRPr lang="en-US" altLang="hu-HU" sz="1400">
                <a:solidFill>
                  <a:srgbClr val="CC3300"/>
                </a:solidFill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4150" y="3113"/>
              <a:ext cx="1497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1400">
                  <a:solidFill>
                    <a:srgbClr val="CC3300"/>
                  </a:solidFill>
                </a:rPr>
                <a:t>Here can we report the errors</a:t>
              </a:r>
              <a:endParaRPr lang="en-US" altLang="hu-HU" sz="1400">
                <a:solidFill>
                  <a:srgbClr val="CC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367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9148" y="157018"/>
            <a:ext cx="12617981" cy="51723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802.11e MAC - </a:t>
            </a:r>
            <a:r>
              <a:rPr lang="hu-HU" dirty="0" err="1"/>
              <a:t>Enhanced</a:t>
            </a:r>
            <a:r>
              <a:rPr lang="hu-HU" dirty="0"/>
              <a:t> </a:t>
            </a:r>
            <a:r>
              <a:rPr lang="hu-HU" dirty="0" err="1"/>
              <a:t>Distributed</a:t>
            </a:r>
            <a:r>
              <a:rPr lang="hu-HU" dirty="0"/>
              <a:t> </a:t>
            </a:r>
            <a:r>
              <a:rPr lang="hu-HU" dirty="0" err="1"/>
              <a:t>Coordination</a:t>
            </a:r>
            <a:r>
              <a:rPr lang="hu-HU" dirty="0"/>
              <a:t> Access (EDCA)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119269" y="868218"/>
            <a:ext cx="12682330" cy="5989782"/>
          </a:xfrm>
        </p:spPr>
        <p:txBody>
          <a:bodyPr>
            <a:normAutofit lnSpcReduction="10000"/>
          </a:bodyPr>
          <a:lstStyle/>
          <a:p>
            <a:pPr lvl="1"/>
            <a:r>
              <a:rPr lang="hu-HU" sz="2600" dirty="0" err="1" smtClean="0"/>
              <a:t>To</a:t>
            </a:r>
            <a:r>
              <a:rPr lang="hu-HU" sz="2600" dirty="0" smtClean="0"/>
              <a:t> </a:t>
            </a:r>
            <a:r>
              <a:rPr lang="hu-HU" sz="2600" dirty="0" err="1" smtClean="0"/>
              <a:t>s</a:t>
            </a:r>
            <a:r>
              <a:rPr lang="hu-HU" sz="2400" dirty="0" err="1" smtClean="0"/>
              <a:t>upport</a:t>
            </a:r>
            <a:r>
              <a:rPr lang="hu-HU" sz="2400" dirty="0" smtClean="0"/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Quality</a:t>
            </a:r>
            <a:r>
              <a:rPr lang="hu-HU" sz="2400" b="1" dirty="0" smtClean="0">
                <a:solidFill>
                  <a:srgbClr val="C00000"/>
                </a:solidFill>
              </a:rPr>
              <a:t> of Service </a:t>
            </a:r>
            <a:r>
              <a:rPr lang="hu-HU" sz="2400" b="1" dirty="0" err="1" smtClean="0">
                <a:solidFill>
                  <a:srgbClr val="C00000"/>
                </a:solidFill>
              </a:rPr>
              <a:t>differentiation</a:t>
            </a:r>
            <a:endParaRPr lang="hu-HU" sz="2400" b="1" dirty="0" smtClean="0">
              <a:solidFill>
                <a:srgbClr val="C00000"/>
              </a:solidFill>
            </a:endParaRPr>
          </a:p>
          <a:p>
            <a:pPr lvl="1"/>
            <a:r>
              <a:rPr lang="hu-HU" sz="2400" b="1" dirty="0" err="1" smtClean="0">
                <a:solidFill>
                  <a:srgbClr val="002060"/>
                </a:solidFill>
              </a:rPr>
              <a:t>Arbitration</a:t>
            </a:r>
            <a:r>
              <a:rPr lang="hu-HU" sz="2400" b="1" dirty="0" smtClean="0">
                <a:solidFill>
                  <a:srgbClr val="002060"/>
                </a:solidFill>
              </a:rPr>
              <a:t> </a:t>
            </a:r>
            <a:r>
              <a:rPr lang="hu-HU" sz="2400" b="1" dirty="0" err="1" smtClean="0">
                <a:solidFill>
                  <a:srgbClr val="002060"/>
                </a:solidFill>
              </a:rPr>
              <a:t>Inter-Frame</a:t>
            </a:r>
            <a:r>
              <a:rPr lang="hu-HU" sz="2400" b="1" dirty="0" smtClean="0">
                <a:solidFill>
                  <a:srgbClr val="002060"/>
                </a:solidFill>
              </a:rPr>
              <a:t> </a:t>
            </a:r>
            <a:r>
              <a:rPr lang="hu-HU" sz="2400" b="1" dirty="0" err="1" smtClean="0">
                <a:solidFill>
                  <a:srgbClr val="002060"/>
                </a:solidFill>
              </a:rPr>
              <a:t>Spacing</a:t>
            </a:r>
            <a:r>
              <a:rPr lang="hu-HU" sz="2400" b="1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</a:t>
            </a:r>
            <a:r>
              <a:rPr lang="hu-HU" sz="2400" dirty="0" err="1" smtClean="0"/>
              <a:t>replace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static</a:t>
            </a:r>
            <a:r>
              <a:rPr lang="hu-HU" sz="2400" dirty="0" smtClean="0"/>
              <a:t> DIFS</a:t>
            </a:r>
          </a:p>
          <a:p>
            <a:pPr lvl="2"/>
            <a:r>
              <a:rPr lang="hu-HU" sz="2000" dirty="0" err="1" smtClean="0"/>
              <a:t>Different</a:t>
            </a:r>
            <a:r>
              <a:rPr lang="hu-HU" sz="2000" dirty="0" smtClean="0"/>
              <a:t> </a:t>
            </a:r>
            <a:r>
              <a:rPr lang="hu-HU" sz="2000" dirty="0" err="1" smtClean="0"/>
              <a:t>values</a:t>
            </a:r>
            <a:r>
              <a:rPr lang="hu-HU" sz="2000" dirty="0" smtClean="0"/>
              <a:t> </a:t>
            </a:r>
            <a:r>
              <a:rPr lang="hu-HU" sz="2000" dirty="0" err="1" smtClean="0"/>
              <a:t>for</a:t>
            </a:r>
            <a:r>
              <a:rPr lang="hu-HU" sz="2000" dirty="0" smtClean="0"/>
              <a:t> </a:t>
            </a:r>
            <a:r>
              <a:rPr lang="hu-HU" sz="2000" dirty="0" err="1" smtClean="0"/>
              <a:t>each</a:t>
            </a:r>
            <a:r>
              <a:rPr lang="hu-HU" sz="2000" dirty="0" smtClean="0"/>
              <a:t> </a:t>
            </a:r>
            <a:r>
              <a:rPr lang="hu-HU" sz="2000" b="1" dirty="0" smtClean="0"/>
              <a:t>Access </a:t>
            </a:r>
            <a:r>
              <a:rPr lang="hu-HU" sz="2000" b="1" dirty="0" err="1" smtClean="0"/>
              <a:t>Category</a:t>
            </a:r>
            <a:endParaRPr lang="hu-HU" sz="2000" b="1" dirty="0" smtClean="0"/>
          </a:p>
          <a:p>
            <a:pPr lvl="2"/>
            <a:r>
              <a:rPr lang="hu-HU" sz="2000" dirty="0" smtClean="0"/>
              <a:t>AIFS = 1 SIFS + AIFSN * </a:t>
            </a:r>
            <a:r>
              <a:rPr lang="hu-HU" sz="2000" dirty="0" err="1" smtClean="0"/>
              <a:t>slot</a:t>
            </a:r>
            <a:r>
              <a:rPr lang="hu-HU" sz="2000" dirty="0" smtClean="0"/>
              <a:t> </a:t>
            </a:r>
            <a:r>
              <a:rPr lang="hu-HU" sz="2000" dirty="0" err="1" smtClean="0"/>
              <a:t>time</a:t>
            </a:r>
            <a:endParaRPr lang="hu-HU" sz="2000" dirty="0" smtClean="0"/>
          </a:p>
          <a:p>
            <a:pPr lvl="2"/>
            <a:r>
              <a:rPr lang="hu-HU" sz="2000" dirty="0" err="1" smtClean="0"/>
              <a:t>By</a:t>
            </a:r>
            <a:r>
              <a:rPr lang="hu-HU" sz="2000" dirty="0" smtClean="0"/>
              <a:t> </a:t>
            </a:r>
            <a:r>
              <a:rPr lang="hu-HU" sz="2000" dirty="0" err="1" smtClean="0"/>
              <a:t>default</a:t>
            </a:r>
            <a:r>
              <a:rPr lang="hu-HU" sz="2000" dirty="0" smtClean="0"/>
              <a:t>…</a:t>
            </a:r>
          </a:p>
          <a:p>
            <a:pPr lvl="3"/>
            <a:r>
              <a:rPr lang="hu-HU" sz="1800" dirty="0" err="1" smtClean="0"/>
              <a:t>Voice</a:t>
            </a:r>
            <a:r>
              <a:rPr lang="hu-HU" sz="1800" dirty="0" smtClean="0"/>
              <a:t> </a:t>
            </a:r>
            <a:r>
              <a:rPr lang="hu-HU" sz="1800" dirty="0" err="1"/>
              <a:t>Queue</a:t>
            </a:r>
            <a:r>
              <a:rPr lang="hu-HU" sz="1800" dirty="0"/>
              <a:t> </a:t>
            </a:r>
            <a:r>
              <a:rPr lang="hu-HU" sz="1800" dirty="0" smtClean="0"/>
              <a:t>(AIFSN=2) </a:t>
            </a:r>
            <a:r>
              <a:rPr lang="hu-HU" sz="1800" dirty="0"/>
              <a:t>   1 SIFS + 2 * </a:t>
            </a:r>
            <a:r>
              <a:rPr lang="hu-HU" sz="1800" dirty="0" err="1"/>
              <a:t>slot</a:t>
            </a:r>
            <a:r>
              <a:rPr lang="hu-HU" sz="1800" dirty="0"/>
              <a:t> </a:t>
            </a:r>
            <a:r>
              <a:rPr lang="hu-HU" sz="1800" dirty="0" err="1" smtClean="0"/>
              <a:t>time</a:t>
            </a:r>
            <a:endParaRPr lang="hu-HU" sz="1800" dirty="0"/>
          </a:p>
          <a:p>
            <a:pPr lvl="3"/>
            <a:r>
              <a:rPr lang="hu-HU" sz="1800" dirty="0"/>
              <a:t>Video </a:t>
            </a:r>
            <a:r>
              <a:rPr lang="hu-HU" sz="1800" dirty="0" err="1"/>
              <a:t>Queue</a:t>
            </a:r>
            <a:r>
              <a:rPr lang="hu-HU" sz="1800" dirty="0"/>
              <a:t> </a:t>
            </a:r>
            <a:r>
              <a:rPr lang="hu-HU" sz="1800" dirty="0"/>
              <a:t> (AIFSN=2) </a:t>
            </a:r>
            <a:r>
              <a:rPr lang="hu-HU" sz="1800" dirty="0" smtClean="0"/>
              <a:t> </a:t>
            </a:r>
            <a:r>
              <a:rPr lang="hu-HU" sz="1800" dirty="0" smtClean="0"/>
              <a:t> </a:t>
            </a:r>
            <a:r>
              <a:rPr lang="hu-HU" sz="1800" dirty="0"/>
              <a:t>1 SIFS + 2 * </a:t>
            </a:r>
            <a:r>
              <a:rPr lang="hu-HU" sz="1800" dirty="0" err="1"/>
              <a:t>slot</a:t>
            </a:r>
            <a:r>
              <a:rPr lang="hu-HU" sz="1800" dirty="0"/>
              <a:t> </a:t>
            </a:r>
            <a:r>
              <a:rPr lang="hu-HU" sz="1800" dirty="0" err="1"/>
              <a:t>time</a:t>
            </a:r>
            <a:r>
              <a:rPr lang="hu-HU" sz="1800" dirty="0"/>
              <a:t> </a:t>
            </a:r>
          </a:p>
          <a:p>
            <a:pPr lvl="3"/>
            <a:r>
              <a:rPr lang="hu-HU" sz="1800" dirty="0"/>
              <a:t>Best </a:t>
            </a:r>
            <a:r>
              <a:rPr lang="hu-HU" sz="1800" dirty="0" err="1"/>
              <a:t>Effort</a:t>
            </a:r>
            <a:r>
              <a:rPr lang="hu-HU" sz="1800" dirty="0"/>
              <a:t> </a:t>
            </a:r>
            <a:r>
              <a:rPr lang="hu-HU" sz="1800" dirty="0" err="1" smtClean="0"/>
              <a:t>Queue</a:t>
            </a:r>
            <a:r>
              <a:rPr lang="hu-HU" sz="1800" dirty="0"/>
              <a:t> (AIFSN = 3) </a:t>
            </a:r>
            <a:r>
              <a:rPr lang="hu-HU" sz="1800" dirty="0"/>
              <a:t>          1 SIFS + 3 * </a:t>
            </a:r>
            <a:r>
              <a:rPr lang="hu-HU" sz="1800" dirty="0" err="1"/>
              <a:t>slot</a:t>
            </a:r>
            <a:r>
              <a:rPr lang="hu-HU" sz="1800" dirty="0"/>
              <a:t> </a:t>
            </a:r>
            <a:r>
              <a:rPr lang="hu-HU" sz="1800" dirty="0" err="1" smtClean="0"/>
              <a:t>time</a:t>
            </a:r>
            <a:endParaRPr lang="hu-HU" sz="1800" dirty="0"/>
          </a:p>
          <a:p>
            <a:pPr lvl="3"/>
            <a:r>
              <a:rPr lang="hu-HU" sz="1800" dirty="0" err="1"/>
              <a:t>Background</a:t>
            </a:r>
            <a:r>
              <a:rPr lang="hu-HU" sz="1800" dirty="0"/>
              <a:t> </a:t>
            </a:r>
            <a:r>
              <a:rPr lang="hu-HU" sz="1800" dirty="0" err="1"/>
              <a:t>Queue</a:t>
            </a:r>
            <a:r>
              <a:rPr lang="hu-HU" sz="1800" dirty="0"/>
              <a:t> </a:t>
            </a:r>
            <a:r>
              <a:rPr lang="hu-HU" sz="1800" dirty="0"/>
              <a:t> (AIFSN = 7) </a:t>
            </a:r>
            <a:r>
              <a:rPr lang="hu-HU" sz="1800" dirty="0"/>
              <a:t>       1 SIFS + 7 * </a:t>
            </a:r>
            <a:r>
              <a:rPr lang="hu-HU" sz="1800" dirty="0" err="1"/>
              <a:t>slot</a:t>
            </a:r>
            <a:r>
              <a:rPr lang="hu-HU" sz="1800" dirty="0"/>
              <a:t> </a:t>
            </a:r>
            <a:r>
              <a:rPr lang="hu-HU" sz="1800" dirty="0" err="1" smtClean="0"/>
              <a:t>time</a:t>
            </a:r>
            <a:endParaRPr lang="hu-HU" sz="1800" dirty="0" smtClean="0"/>
          </a:p>
          <a:p>
            <a:pPr lvl="2"/>
            <a:r>
              <a:rPr lang="hu-HU" sz="2000" dirty="0" err="1" smtClean="0"/>
              <a:t>When</a:t>
            </a:r>
            <a:r>
              <a:rPr lang="hu-HU" sz="2000" dirty="0" smtClean="0"/>
              <a:t> AIFS </a:t>
            </a:r>
            <a:r>
              <a:rPr lang="hu-HU" sz="2000" dirty="0" err="1" smtClean="0"/>
              <a:t>expires</a:t>
            </a:r>
            <a:r>
              <a:rPr lang="hu-HU" sz="2000" dirty="0" smtClean="0"/>
              <a:t>, </a:t>
            </a:r>
            <a:r>
              <a:rPr lang="hu-HU" sz="2000" dirty="0" err="1" smtClean="0"/>
              <a:t>choose</a:t>
            </a:r>
            <a:r>
              <a:rPr lang="hu-HU" sz="2000" dirty="0" smtClean="0"/>
              <a:t> a random </a:t>
            </a:r>
            <a:r>
              <a:rPr lang="hu-HU" sz="2000" dirty="0" err="1" smtClean="0"/>
              <a:t>value</a:t>
            </a:r>
            <a:r>
              <a:rPr lang="hu-HU" sz="2000" dirty="0" smtClean="0"/>
              <a:t> </a:t>
            </a:r>
            <a:r>
              <a:rPr lang="hu-HU" sz="2000" dirty="0" err="1" smtClean="0"/>
              <a:t>between</a:t>
            </a:r>
            <a:r>
              <a:rPr lang="hu-HU" sz="2000" dirty="0" smtClean="0"/>
              <a:t> 0 and </a:t>
            </a:r>
            <a:r>
              <a:rPr lang="hu-HU" sz="2000" b="1" dirty="0" err="1" smtClean="0"/>
              <a:t>CWmin</a:t>
            </a:r>
            <a:r>
              <a:rPr lang="hu-HU" sz="2000" b="1" dirty="0" smtClean="0"/>
              <a:t> (minimum </a:t>
            </a:r>
            <a:r>
              <a:rPr lang="hu-HU" sz="2000" b="1" dirty="0" err="1" smtClean="0"/>
              <a:t>contention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window</a:t>
            </a:r>
            <a:r>
              <a:rPr lang="hu-HU" sz="2000" b="1" dirty="0" smtClean="0"/>
              <a:t>)</a:t>
            </a:r>
          </a:p>
          <a:p>
            <a:pPr lvl="2"/>
            <a:r>
              <a:rPr lang="hu-HU" sz="2000" dirty="0" smtClean="0"/>
              <a:t>Start </a:t>
            </a:r>
            <a:r>
              <a:rPr lang="hu-HU" sz="2000" dirty="0" err="1" smtClean="0"/>
              <a:t>decrementing</a:t>
            </a:r>
            <a:r>
              <a:rPr lang="hu-HU" sz="2000" dirty="0" smtClean="0"/>
              <a:t> a </a:t>
            </a:r>
            <a:r>
              <a:rPr lang="hu-HU" sz="2000" dirty="0" err="1" smtClean="0"/>
              <a:t>backoff</a:t>
            </a:r>
            <a:r>
              <a:rPr lang="hu-HU" sz="2000" dirty="0" smtClean="0"/>
              <a:t> </a:t>
            </a:r>
            <a:r>
              <a:rPr lang="hu-HU" sz="2000" dirty="0" err="1" smtClean="0"/>
              <a:t>timer</a:t>
            </a:r>
            <a:endParaRPr lang="hu-HU" sz="2000" dirty="0" smtClean="0"/>
          </a:p>
          <a:p>
            <a:pPr lvl="2"/>
            <a:r>
              <a:rPr lang="hu-HU" sz="2000" dirty="0" err="1" smtClean="0"/>
              <a:t>If</a:t>
            </a:r>
            <a:r>
              <a:rPr lang="hu-HU" sz="2000" dirty="0" smtClean="0"/>
              <a:t> </a:t>
            </a:r>
            <a:r>
              <a:rPr lang="hu-HU" sz="2000" dirty="0" err="1" smtClean="0"/>
              <a:t>another</a:t>
            </a:r>
            <a:r>
              <a:rPr lang="hu-HU" sz="2000" dirty="0" smtClean="0"/>
              <a:t> </a:t>
            </a:r>
            <a:r>
              <a:rPr lang="hu-HU" sz="2000" dirty="0" err="1" smtClean="0"/>
              <a:t>node</a:t>
            </a:r>
            <a:r>
              <a:rPr lang="hu-HU" sz="2000" dirty="0" smtClean="0"/>
              <a:t> </a:t>
            </a:r>
            <a:r>
              <a:rPr lang="hu-HU" sz="2000" dirty="0" err="1" smtClean="0"/>
              <a:t>starts</a:t>
            </a:r>
            <a:r>
              <a:rPr lang="hu-HU" sz="2000" dirty="0" smtClean="0"/>
              <a:t> </a:t>
            </a:r>
            <a:r>
              <a:rPr lang="hu-HU" sz="2000" dirty="0" err="1" smtClean="0"/>
              <a:t>transmitting</a:t>
            </a:r>
            <a:r>
              <a:rPr lang="hu-HU" sz="2000" dirty="0" smtClean="0"/>
              <a:t>, </a:t>
            </a:r>
            <a:r>
              <a:rPr lang="hu-HU" sz="2000" dirty="0" err="1" smtClean="0"/>
              <a:t>access</a:t>
            </a:r>
            <a:r>
              <a:rPr lang="hu-HU" sz="2000" dirty="0" smtClean="0"/>
              <a:t> is </a:t>
            </a:r>
            <a:r>
              <a:rPr lang="hu-HU" sz="2000" dirty="0" err="1" smtClean="0"/>
              <a:t>deferred</a:t>
            </a:r>
            <a:r>
              <a:rPr lang="hu-HU" sz="2000" dirty="0" smtClean="0"/>
              <a:t> </a:t>
            </a:r>
            <a:r>
              <a:rPr lang="hu-HU" sz="2000" dirty="0" err="1" smtClean="0"/>
              <a:t>until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channel</a:t>
            </a:r>
            <a:r>
              <a:rPr lang="hu-HU" sz="2000" dirty="0" smtClean="0"/>
              <a:t> </a:t>
            </a:r>
            <a:r>
              <a:rPr lang="hu-HU" sz="2000" dirty="0" err="1" smtClean="0"/>
              <a:t>is</a:t>
            </a:r>
            <a:r>
              <a:rPr lang="hu-HU" sz="2000" dirty="0" smtClean="0"/>
              <a:t> free again</a:t>
            </a:r>
          </a:p>
          <a:p>
            <a:pPr lvl="2"/>
            <a:r>
              <a:rPr lang="hu-HU" sz="2000" dirty="0" err="1" smtClean="0"/>
              <a:t>Then</a:t>
            </a:r>
            <a:r>
              <a:rPr lang="hu-HU" sz="2000" dirty="0" smtClean="0"/>
              <a:t> </a:t>
            </a:r>
            <a:r>
              <a:rPr lang="hu-HU" sz="2000" dirty="0" err="1" smtClean="0"/>
              <a:t>backoff</a:t>
            </a:r>
            <a:r>
              <a:rPr lang="hu-HU" sz="2000" dirty="0" smtClean="0"/>
              <a:t> </a:t>
            </a:r>
            <a:r>
              <a:rPr lang="hu-HU" sz="2000" dirty="0" err="1" smtClean="0"/>
              <a:t>timer</a:t>
            </a:r>
            <a:r>
              <a:rPr lang="hu-HU" sz="2000" dirty="0" smtClean="0"/>
              <a:t> </a:t>
            </a:r>
            <a:r>
              <a:rPr lang="hu-HU" sz="2000" dirty="0" err="1" smtClean="0"/>
              <a:t>decrementation</a:t>
            </a:r>
            <a:r>
              <a:rPr lang="hu-HU" sz="2000" dirty="0" smtClean="0"/>
              <a:t> is </a:t>
            </a:r>
            <a:r>
              <a:rPr lang="hu-HU" sz="2000" dirty="0" err="1" smtClean="0"/>
              <a:t>resumed</a:t>
            </a:r>
            <a:r>
              <a:rPr lang="hu-HU" sz="2000" dirty="0" smtClean="0"/>
              <a:t> </a:t>
            </a:r>
            <a:r>
              <a:rPr lang="hu-HU" sz="2000" dirty="0" err="1" smtClean="0"/>
              <a:t>from</a:t>
            </a:r>
            <a:r>
              <a:rPr lang="hu-HU" sz="2000" dirty="0" smtClean="0"/>
              <a:t> </a:t>
            </a:r>
            <a:r>
              <a:rPr lang="hu-HU" sz="2000" dirty="0" err="1" smtClean="0"/>
              <a:t>where</a:t>
            </a:r>
            <a:r>
              <a:rPr lang="hu-HU" sz="2000" dirty="0" smtClean="0"/>
              <a:t> </a:t>
            </a:r>
            <a:r>
              <a:rPr lang="hu-HU" sz="2000" dirty="0" err="1" smtClean="0"/>
              <a:t>it</a:t>
            </a:r>
            <a:r>
              <a:rPr lang="hu-HU" sz="2000" dirty="0" smtClean="0"/>
              <a:t> </a:t>
            </a:r>
            <a:r>
              <a:rPr lang="hu-HU" sz="2000" dirty="0" err="1" smtClean="0"/>
              <a:t>was</a:t>
            </a:r>
            <a:r>
              <a:rPr lang="hu-HU" sz="2000" dirty="0" smtClean="0"/>
              <a:t> </a:t>
            </a:r>
            <a:r>
              <a:rPr lang="hu-HU" sz="2000" dirty="0" err="1" smtClean="0"/>
              <a:t>stopped</a:t>
            </a:r>
            <a:endParaRPr lang="hu-HU" sz="2000" dirty="0" smtClean="0"/>
          </a:p>
          <a:p>
            <a:pPr lvl="2"/>
            <a:r>
              <a:rPr lang="hu-HU" sz="2000" dirty="0" err="1" smtClean="0"/>
              <a:t>If</a:t>
            </a:r>
            <a:r>
              <a:rPr lang="hu-HU" sz="2000" dirty="0" smtClean="0"/>
              <a:t> </a:t>
            </a:r>
            <a:r>
              <a:rPr lang="hu-HU" sz="2000" dirty="0" err="1" smtClean="0"/>
              <a:t>backoff</a:t>
            </a:r>
            <a:r>
              <a:rPr lang="hu-HU" sz="2000" dirty="0" smtClean="0"/>
              <a:t> = 0, </a:t>
            </a:r>
            <a:r>
              <a:rPr lang="hu-HU" sz="2000" dirty="0" err="1" smtClean="0"/>
              <a:t>transmission</a:t>
            </a:r>
            <a:r>
              <a:rPr lang="hu-HU" sz="2000" dirty="0" smtClean="0"/>
              <a:t> </a:t>
            </a:r>
            <a:r>
              <a:rPr lang="hu-HU" sz="2000" dirty="0" err="1" smtClean="0"/>
              <a:t>starts</a:t>
            </a:r>
            <a:endParaRPr lang="hu-HU" sz="2000" dirty="0" smtClean="0"/>
          </a:p>
          <a:p>
            <a:pPr lvl="2"/>
            <a:r>
              <a:rPr lang="hu-HU" sz="2000" dirty="0" err="1" smtClean="0"/>
              <a:t>If</a:t>
            </a:r>
            <a:r>
              <a:rPr lang="hu-HU" sz="2000" dirty="0" smtClean="0"/>
              <a:t> </a:t>
            </a:r>
            <a:r>
              <a:rPr lang="hu-HU" sz="2000" dirty="0" err="1" smtClean="0"/>
              <a:t>collision</a:t>
            </a:r>
            <a:r>
              <a:rPr lang="hu-HU" sz="2000" dirty="0" smtClean="0"/>
              <a:t>, no ACK </a:t>
            </a:r>
            <a:r>
              <a:rPr lang="hu-HU" sz="2000" dirty="0" err="1" smtClean="0"/>
              <a:t>received</a:t>
            </a:r>
            <a:r>
              <a:rPr lang="hu-HU" sz="2000" dirty="0" smtClean="0"/>
              <a:t> – </a:t>
            </a:r>
            <a:r>
              <a:rPr lang="hu-HU" sz="2000" dirty="0" err="1" smtClean="0"/>
              <a:t>CWmin</a:t>
            </a:r>
            <a:r>
              <a:rPr lang="hu-HU" sz="2000" dirty="0" smtClean="0"/>
              <a:t> is </a:t>
            </a:r>
            <a:r>
              <a:rPr lang="hu-HU" sz="2000" dirty="0" err="1" smtClean="0"/>
              <a:t>doubled</a:t>
            </a:r>
            <a:r>
              <a:rPr lang="hu-HU" sz="2000" dirty="0" smtClean="0"/>
              <a:t> </a:t>
            </a:r>
            <a:r>
              <a:rPr lang="hu-HU" sz="2000" dirty="0" err="1" smtClean="0"/>
              <a:t>until</a:t>
            </a:r>
            <a:r>
              <a:rPr lang="hu-HU" sz="2000" dirty="0" smtClean="0"/>
              <a:t> </a:t>
            </a:r>
            <a:r>
              <a:rPr lang="hu-HU" sz="2000" dirty="0" err="1" smtClean="0"/>
              <a:t>it</a:t>
            </a:r>
            <a:r>
              <a:rPr lang="hu-HU" sz="2000" dirty="0" smtClean="0"/>
              <a:t> </a:t>
            </a:r>
            <a:r>
              <a:rPr lang="hu-HU" sz="2000" dirty="0" err="1" smtClean="0"/>
              <a:t>reaches</a:t>
            </a:r>
            <a:r>
              <a:rPr lang="hu-HU" sz="2000" dirty="0" smtClean="0"/>
              <a:t> </a:t>
            </a:r>
            <a:r>
              <a:rPr lang="hu-HU" sz="2000" dirty="0" err="1" smtClean="0"/>
              <a:t>CWmax</a:t>
            </a:r>
            <a:r>
              <a:rPr lang="hu-HU" sz="2000" dirty="0" smtClean="0"/>
              <a:t>   </a:t>
            </a:r>
            <a:endParaRPr lang="hu-HU" sz="2000" dirty="0"/>
          </a:p>
          <a:p>
            <a:pPr marL="228600" lvl="1" indent="0">
              <a:buNone/>
            </a:pPr>
            <a:r>
              <a:rPr lang="hu-HU" dirty="0" smtClean="0"/>
              <a:t>  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15,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14</a:t>
            </a:fld>
            <a:endParaRPr lang="hu-HU" dirty="0"/>
          </a:p>
        </p:txBody>
      </p:sp>
      <p:pic>
        <p:nvPicPr>
          <p:cNvPr id="3074" name="Picture 2" descr="https://static.squarespace.com/static/54860cc3e4b020d690f237ba/548f5703e4b00e8ec160e2fb/548f5721e4b00e8ec160ef6f/1418680097349/1000w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1849713"/>
            <a:ext cx="5800725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6285258" y="1849713"/>
            <a:ext cx="3256308" cy="371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998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802.11p MAC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24" y="868218"/>
            <a:ext cx="11983254" cy="5989782"/>
          </a:xfrm>
        </p:spPr>
        <p:txBody>
          <a:bodyPr>
            <a:normAutofit/>
          </a:bodyPr>
          <a:lstStyle/>
          <a:p>
            <a:endParaRPr lang="hu-HU" sz="2800" b="1" dirty="0" smtClean="0"/>
          </a:p>
          <a:p>
            <a:r>
              <a:rPr lang="hu-HU" sz="2800" b="1" dirty="0" err="1" smtClean="0"/>
              <a:t>Enhanced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Distributed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Coordination</a:t>
            </a:r>
            <a:r>
              <a:rPr lang="hu-HU" sz="2800" b="1" dirty="0" smtClean="0"/>
              <a:t> Access (EDCA) </a:t>
            </a:r>
          </a:p>
          <a:p>
            <a:pPr lvl="1"/>
            <a:r>
              <a:rPr lang="hu-HU" sz="2600" dirty="0" err="1" smtClean="0"/>
              <a:t>Defined</a:t>
            </a:r>
            <a:r>
              <a:rPr lang="hu-HU" sz="2600" dirty="0" smtClean="0"/>
              <a:t> </a:t>
            </a:r>
            <a:r>
              <a:rPr lang="hu-HU" sz="2600" dirty="0" err="1" smtClean="0"/>
              <a:t>in</a:t>
            </a:r>
            <a:r>
              <a:rPr lang="hu-HU" sz="2600" dirty="0" smtClean="0"/>
              <a:t> IEEE 802.11e, </a:t>
            </a:r>
            <a:r>
              <a:rPr lang="hu-HU" sz="2600" dirty="0" err="1" smtClean="0"/>
              <a:t>to</a:t>
            </a:r>
            <a:r>
              <a:rPr lang="hu-HU" sz="2600" dirty="0" smtClean="0"/>
              <a:t> </a:t>
            </a:r>
            <a:r>
              <a:rPr lang="hu-HU" sz="2600" dirty="0" err="1" smtClean="0"/>
              <a:t>s</a:t>
            </a:r>
            <a:r>
              <a:rPr lang="hu-HU" sz="2400" dirty="0" err="1" smtClean="0"/>
              <a:t>upport</a:t>
            </a:r>
            <a:r>
              <a:rPr lang="hu-HU" sz="2400" dirty="0" smtClean="0"/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Quality</a:t>
            </a:r>
            <a:r>
              <a:rPr lang="hu-HU" sz="2400" b="1" dirty="0" smtClean="0">
                <a:solidFill>
                  <a:srgbClr val="C00000"/>
                </a:solidFill>
              </a:rPr>
              <a:t> of Service </a:t>
            </a:r>
            <a:r>
              <a:rPr lang="hu-HU" sz="2400" b="1" dirty="0" err="1" smtClean="0">
                <a:solidFill>
                  <a:srgbClr val="C00000"/>
                </a:solidFill>
              </a:rPr>
              <a:t>differentiation</a:t>
            </a:r>
            <a:endParaRPr lang="hu-HU" sz="2400" b="1" dirty="0" smtClean="0">
              <a:solidFill>
                <a:srgbClr val="C00000"/>
              </a:solidFill>
            </a:endParaRPr>
          </a:p>
          <a:p>
            <a:pPr lvl="2"/>
            <a:r>
              <a:rPr lang="hu-HU" sz="2000" dirty="0" err="1" smtClean="0"/>
              <a:t>In</a:t>
            </a:r>
            <a:r>
              <a:rPr lang="hu-HU" sz="2000" dirty="0" smtClean="0"/>
              <a:t> 802.11e  </a:t>
            </a:r>
            <a:r>
              <a:rPr lang="hu-HU" sz="2000" dirty="0" err="1" smtClean="0"/>
              <a:t>four</a:t>
            </a:r>
            <a:r>
              <a:rPr lang="hu-HU" sz="2000" dirty="0" smtClean="0"/>
              <a:t> Access </a:t>
            </a:r>
            <a:r>
              <a:rPr lang="hu-HU" sz="2000" dirty="0" err="1" smtClean="0"/>
              <a:t>Categories</a:t>
            </a:r>
            <a:r>
              <a:rPr lang="hu-HU" sz="2000" dirty="0" smtClean="0"/>
              <a:t> (AC) </a:t>
            </a:r>
            <a:endParaRPr lang="hu-HU" sz="2000" dirty="0"/>
          </a:p>
          <a:p>
            <a:pPr lvl="3"/>
            <a:r>
              <a:rPr lang="hu-HU" sz="1800" dirty="0" err="1" smtClean="0"/>
              <a:t>Voice</a:t>
            </a:r>
            <a:r>
              <a:rPr lang="hu-HU" sz="1800" dirty="0" smtClean="0"/>
              <a:t>, Video, Best </a:t>
            </a:r>
            <a:r>
              <a:rPr lang="hu-HU" sz="1800" dirty="0" err="1"/>
              <a:t>E</a:t>
            </a:r>
            <a:r>
              <a:rPr lang="hu-HU" sz="1800" dirty="0" err="1" smtClean="0"/>
              <a:t>ffort</a:t>
            </a:r>
            <a:r>
              <a:rPr lang="hu-HU" sz="1800" dirty="0" smtClean="0"/>
              <a:t> and </a:t>
            </a:r>
            <a:r>
              <a:rPr lang="hu-HU" sz="1800" dirty="0" err="1" smtClean="0"/>
              <a:t>Background</a:t>
            </a:r>
            <a:endParaRPr lang="hu-HU" sz="1800" dirty="0" smtClean="0"/>
          </a:p>
          <a:p>
            <a:pPr lvl="2"/>
            <a:r>
              <a:rPr lang="hu-HU" sz="2000" dirty="0" err="1" smtClean="0"/>
              <a:t>In</a:t>
            </a:r>
            <a:r>
              <a:rPr lang="hu-HU" sz="2000" dirty="0" smtClean="0"/>
              <a:t> 802.11p </a:t>
            </a:r>
            <a:r>
              <a:rPr lang="hu-HU" sz="2000" dirty="0" err="1" smtClean="0"/>
              <a:t>ACs</a:t>
            </a:r>
            <a:r>
              <a:rPr lang="hu-HU" sz="2000" dirty="0" smtClean="0"/>
              <a:t> </a:t>
            </a:r>
            <a:r>
              <a:rPr lang="hu-HU" sz="2000" dirty="0" err="1" smtClean="0"/>
              <a:t>to</a:t>
            </a:r>
            <a:r>
              <a:rPr lang="hu-HU" sz="2000" dirty="0" smtClean="0"/>
              <a:t> </a:t>
            </a:r>
            <a:r>
              <a:rPr lang="hu-HU" sz="2000" dirty="0" err="1" smtClean="0"/>
              <a:t>differentiate</a:t>
            </a:r>
            <a:r>
              <a:rPr lang="hu-HU" sz="2000" dirty="0" smtClean="0"/>
              <a:t> </a:t>
            </a:r>
            <a:r>
              <a:rPr lang="hu-HU" sz="2000" dirty="0" err="1" smtClean="0"/>
              <a:t>between</a:t>
            </a:r>
            <a:r>
              <a:rPr lang="hu-HU" sz="2000" dirty="0" smtClean="0"/>
              <a:t>:</a:t>
            </a:r>
          </a:p>
          <a:p>
            <a:pPr lvl="3"/>
            <a:r>
              <a:rPr lang="hu-HU" sz="1800" b="1" dirty="0" err="1" smtClean="0">
                <a:solidFill>
                  <a:srgbClr val="C00000"/>
                </a:solidFill>
              </a:rPr>
              <a:t>safety</a:t>
            </a:r>
            <a:r>
              <a:rPr lang="hu-HU" sz="1800" b="1" dirty="0" smtClean="0">
                <a:solidFill>
                  <a:srgbClr val="C00000"/>
                </a:solidFill>
              </a:rPr>
              <a:t> </a:t>
            </a:r>
            <a:r>
              <a:rPr lang="hu-HU" sz="1800" b="1" dirty="0" err="1" smtClean="0">
                <a:solidFill>
                  <a:srgbClr val="C00000"/>
                </a:solidFill>
              </a:rPr>
              <a:t>critical</a:t>
            </a:r>
            <a:r>
              <a:rPr lang="hu-HU" sz="1800" b="1" dirty="0">
                <a:solidFill>
                  <a:srgbClr val="C00000"/>
                </a:solidFill>
              </a:rPr>
              <a:t> </a:t>
            </a:r>
            <a:r>
              <a:rPr lang="hu-HU" sz="1800" b="1" dirty="0" smtClean="0">
                <a:solidFill>
                  <a:srgbClr val="C00000"/>
                </a:solidFill>
              </a:rPr>
              <a:t>and </a:t>
            </a:r>
            <a:r>
              <a:rPr lang="hu-HU" sz="1800" b="1" dirty="0" err="1" smtClean="0">
                <a:solidFill>
                  <a:srgbClr val="C00000"/>
                </a:solidFill>
              </a:rPr>
              <a:t>non-safety</a:t>
            </a:r>
            <a:r>
              <a:rPr lang="hu-HU" sz="1800" b="1" dirty="0" smtClean="0">
                <a:solidFill>
                  <a:srgbClr val="C00000"/>
                </a:solidFill>
              </a:rPr>
              <a:t> </a:t>
            </a:r>
            <a:r>
              <a:rPr lang="hu-HU" sz="1800" b="1" dirty="0" err="1" smtClean="0">
                <a:solidFill>
                  <a:srgbClr val="C00000"/>
                </a:solidFill>
              </a:rPr>
              <a:t>applications</a:t>
            </a:r>
            <a:r>
              <a:rPr lang="hu-HU" sz="18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15,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834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802.11p </a:t>
            </a:r>
            <a:r>
              <a:rPr lang="hu-HU" dirty="0" err="1" smtClean="0"/>
              <a:t>beaconing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Basic Service </a:t>
            </a:r>
            <a:r>
              <a:rPr lang="hu-HU" dirty="0" err="1" smtClean="0"/>
              <a:t>Set</a:t>
            </a:r>
            <a:r>
              <a:rPr lang="hu-HU" dirty="0" smtClean="0"/>
              <a:t> 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traditional</a:t>
            </a:r>
            <a:r>
              <a:rPr lang="hu-HU" dirty="0" smtClean="0"/>
              <a:t> IEEE 802.11</a:t>
            </a:r>
          </a:p>
          <a:p>
            <a:pPr lvl="1"/>
            <a:r>
              <a:rPr lang="hu-HU" dirty="0" err="1" smtClean="0"/>
              <a:t>Multiple</a:t>
            </a:r>
            <a:r>
              <a:rPr lang="hu-HU" dirty="0" smtClean="0"/>
              <a:t> </a:t>
            </a:r>
            <a:r>
              <a:rPr lang="hu-HU" dirty="0" err="1" smtClean="0"/>
              <a:t>handshakes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ensure</a:t>
            </a:r>
            <a:r>
              <a:rPr lang="hu-HU" dirty="0" smtClean="0"/>
              <a:t> </a:t>
            </a:r>
            <a:r>
              <a:rPr lang="hu-HU" dirty="0" err="1" smtClean="0"/>
              <a:t>distributed</a:t>
            </a:r>
            <a:r>
              <a:rPr lang="hu-HU" dirty="0" smtClean="0"/>
              <a:t> </a:t>
            </a:r>
            <a:r>
              <a:rPr lang="hu-HU" dirty="0" err="1" smtClean="0"/>
              <a:t>medium</a:t>
            </a:r>
            <a:r>
              <a:rPr lang="hu-HU" dirty="0" smtClean="0"/>
              <a:t> </a:t>
            </a:r>
            <a:r>
              <a:rPr lang="hu-HU" dirty="0" err="1" smtClean="0"/>
              <a:t>access</a:t>
            </a:r>
            <a:endParaRPr lang="hu-HU" dirty="0"/>
          </a:p>
          <a:p>
            <a:r>
              <a:rPr lang="hu-HU" b="1" dirty="0" err="1" smtClean="0"/>
              <a:t>Wave</a:t>
            </a:r>
            <a:r>
              <a:rPr lang="hu-HU" b="1" dirty="0" smtClean="0"/>
              <a:t> Basic Service </a:t>
            </a:r>
            <a:r>
              <a:rPr lang="hu-HU" b="1" dirty="0" err="1" smtClean="0"/>
              <a:t>Set</a:t>
            </a:r>
            <a:r>
              <a:rPr lang="hu-HU" b="1" dirty="0" smtClean="0"/>
              <a:t> (WBSS) </a:t>
            </a:r>
            <a:r>
              <a:rPr lang="hu-HU" dirty="0" err="1" smtClean="0"/>
              <a:t>in</a:t>
            </a:r>
            <a:r>
              <a:rPr lang="hu-HU" dirty="0" smtClean="0"/>
              <a:t> 802.11p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node</a:t>
            </a:r>
            <a:r>
              <a:rPr lang="hu-HU" dirty="0" smtClean="0"/>
              <a:t> </a:t>
            </a:r>
            <a:r>
              <a:rPr lang="hu-HU" dirty="0" err="1" smtClean="0"/>
              <a:t>broadcasts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</a:t>
            </a:r>
            <a:r>
              <a:rPr lang="hu-HU" dirty="0" err="1" smtClean="0"/>
              <a:t>beacon</a:t>
            </a:r>
            <a:r>
              <a:rPr lang="hu-HU" dirty="0" smtClean="0"/>
              <a:t>,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advertise</a:t>
            </a:r>
            <a:r>
              <a:rPr lang="hu-HU" dirty="0" smtClean="0"/>
              <a:t> </a:t>
            </a:r>
            <a:r>
              <a:rPr lang="hu-HU" dirty="0" err="1" smtClean="0"/>
              <a:t>its</a:t>
            </a:r>
            <a:r>
              <a:rPr lang="hu-HU" dirty="0" smtClean="0"/>
              <a:t> WBSS</a:t>
            </a:r>
          </a:p>
          <a:p>
            <a:pPr lvl="1"/>
            <a:r>
              <a:rPr lang="hu-HU" dirty="0" err="1" smtClean="0"/>
              <a:t>What</a:t>
            </a:r>
            <a:r>
              <a:rPr lang="hu-HU" dirty="0" smtClean="0"/>
              <a:t> </a:t>
            </a:r>
            <a:r>
              <a:rPr lang="hu-HU" dirty="0" err="1" smtClean="0"/>
              <a:t>kind</a:t>
            </a:r>
            <a:r>
              <a:rPr lang="hu-HU" dirty="0" smtClean="0"/>
              <a:t> of </a:t>
            </a:r>
            <a:r>
              <a:rPr lang="hu-HU" dirty="0" err="1" smtClean="0"/>
              <a:t>services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supports</a:t>
            </a:r>
            <a:r>
              <a:rPr lang="hu-HU" dirty="0" smtClean="0"/>
              <a:t>, </a:t>
            </a:r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join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WBSS</a:t>
            </a:r>
          </a:p>
          <a:p>
            <a:r>
              <a:rPr lang="hu-HU" dirty="0" err="1" smtClean="0"/>
              <a:t>Within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WBSS, </a:t>
            </a:r>
            <a:r>
              <a:rPr lang="hu-HU" dirty="0" err="1" smtClean="0"/>
              <a:t>nodes</a:t>
            </a:r>
            <a:r>
              <a:rPr lang="hu-HU" dirty="0" smtClean="0"/>
              <a:t> </a:t>
            </a:r>
            <a:r>
              <a:rPr lang="hu-HU" dirty="0" err="1" smtClean="0"/>
              <a:t>exchange</a:t>
            </a:r>
            <a:r>
              <a:rPr lang="hu-HU" dirty="0" smtClean="0"/>
              <a:t> </a:t>
            </a:r>
            <a:r>
              <a:rPr lang="hu-HU" dirty="0" err="1" smtClean="0"/>
              <a:t>beacons</a:t>
            </a:r>
            <a:r>
              <a:rPr lang="hu-HU" dirty="0" smtClean="0"/>
              <a:t> </a:t>
            </a: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b="1" dirty="0" err="1" smtClean="0"/>
              <a:t>Wave</a:t>
            </a:r>
            <a:r>
              <a:rPr lang="hu-HU" b="1" dirty="0" smtClean="0"/>
              <a:t> </a:t>
            </a:r>
            <a:r>
              <a:rPr lang="hu-HU" b="1" dirty="0" err="1" smtClean="0"/>
              <a:t>Short</a:t>
            </a:r>
            <a:r>
              <a:rPr lang="hu-HU" b="1" dirty="0" smtClean="0"/>
              <a:t> </a:t>
            </a:r>
            <a:r>
              <a:rPr lang="hu-HU" b="1" dirty="0" err="1" smtClean="0"/>
              <a:t>Message</a:t>
            </a:r>
            <a:r>
              <a:rPr lang="hu-HU" b="1" dirty="0" smtClean="0"/>
              <a:t> </a:t>
            </a:r>
            <a:r>
              <a:rPr lang="hu-HU" b="1" dirty="0" err="1" smtClean="0"/>
              <a:t>Protocol</a:t>
            </a:r>
            <a:r>
              <a:rPr lang="hu-HU" b="1" dirty="0" smtClean="0"/>
              <a:t> (WSMP)</a:t>
            </a:r>
          </a:p>
          <a:p>
            <a:pPr lvl="1"/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create</a:t>
            </a:r>
            <a:r>
              <a:rPr lang="hu-HU" dirty="0" smtClean="0"/>
              <a:t> </a:t>
            </a:r>
            <a:r>
              <a:rPr lang="hu-HU" dirty="0" err="1" smtClean="0"/>
              <a:t>cooperative</a:t>
            </a:r>
            <a:r>
              <a:rPr lang="hu-HU" dirty="0" smtClean="0"/>
              <a:t> </a:t>
            </a:r>
            <a:r>
              <a:rPr lang="hu-HU" dirty="0" err="1" smtClean="0"/>
              <a:t>awareness</a:t>
            </a:r>
            <a:endParaRPr lang="hu-HU" dirty="0" smtClean="0"/>
          </a:p>
          <a:p>
            <a:pPr lvl="1"/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speed</a:t>
            </a:r>
            <a:r>
              <a:rPr lang="hu-HU" dirty="0" smtClean="0"/>
              <a:t>, </a:t>
            </a:r>
            <a:r>
              <a:rPr lang="hu-HU" dirty="0" err="1" smtClean="0"/>
              <a:t>position</a:t>
            </a:r>
            <a:r>
              <a:rPr lang="hu-HU" dirty="0" smtClean="0"/>
              <a:t>, </a:t>
            </a:r>
            <a:r>
              <a:rPr lang="hu-HU" dirty="0" err="1" smtClean="0"/>
              <a:t>acceleration</a:t>
            </a:r>
            <a:r>
              <a:rPr lang="hu-HU" dirty="0" smtClean="0"/>
              <a:t>, </a:t>
            </a:r>
            <a:r>
              <a:rPr lang="hu-HU" dirty="0" err="1" smtClean="0"/>
              <a:t>direction</a:t>
            </a:r>
            <a:endParaRPr lang="hu-HU" dirty="0" smtClean="0"/>
          </a:p>
          <a:p>
            <a:pPr lvl="1"/>
            <a:r>
              <a:rPr lang="hu-HU" dirty="0" err="1" smtClean="0"/>
              <a:t>Sent</a:t>
            </a:r>
            <a:r>
              <a:rPr lang="hu-HU" dirty="0" smtClean="0"/>
              <a:t> at </a:t>
            </a:r>
            <a:r>
              <a:rPr lang="hu-HU" dirty="0" err="1" smtClean="0"/>
              <a:t>regular</a:t>
            </a:r>
            <a:r>
              <a:rPr lang="hu-HU" dirty="0" smtClean="0"/>
              <a:t> </a:t>
            </a:r>
            <a:r>
              <a:rPr lang="hu-HU" dirty="0" err="1" smtClean="0"/>
              <a:t>intervals</a:t>
            </a:r>
            <a:r>
              <a:rPr lang="hu-HU" dirty="0" smtClean="0"/>
              <a:t> (</a:t>
            </a:r>
            <a:r>
              <a:rPr lang="hu-HU" dirty="0" err="1" smtClean="0"/>
              <a:t>e.g</a:t>
            </a:r>
            <a:r>
              <a:rPr lang="hu-HU" dirty="0" smtClean="0"/>
              <a:t>., 10 Hz – 100 </a:t>
            </a:r>
            <a:r>
              <a:rPr lang="hu-HU" dirty="0" err="1" smtClean="0"/>
              <a:t>ms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Sent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CCH, no ACK</a:t>
            </a:r>
          </a:p>
          <a:p>
            <a:pPr lvl="1"/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channel</a:t>
            </a:r>
            <a:r>
              <a:rPr lang="hu-HU" dirty="0" smtClean="0"/>
              <a:t> is </a:t>
            </a:r>
            <a:r>
              <a:rPr lang="hu-HU" dirty="0" err="1" smtClean="0"/>
              <a:t>sensed</a:t>
            </a:r>
            <a:r>
              <a:rPr lang="hu-HU" dirty="0" smtClean="0"/>
              <a:t> free </a:t>
            </a:r>
            <a:r>
              <a:rPr lang="hu-HU" dirty="0" err="1" smtClean="0"/>
              <a:t>for</a:t>
            </a:r>
            <a:r>
              <a:rPr lang="hu-HU" dirty="0" smtClean="0"/>
              <a:t> AIFS</a:t>
            </a:r>
          </a:p>
          <a:p>
            <a:pPr lvl="1"/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free, </a:t>
            </a:r>
            <a:r>
              <a:rPr lang="hu-HU" dirty="0" err="1" smtClean="0"/>
              <a:t>backoff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size</a:t>
            </a:r>
            <a:r>
              <a:rPr lang="hu-HU" dirty="0" smtClean="0"/>
              <a:t> of a </a:t>
            </a:r>
            <a:r>
              <a:rPr lang="hu-HU" dirty="0" err="1" smtClean="0"/>
              <a:t>Contention</a:t>
            </a:r>
            <a:r>
              <a:rPr lang="hu-HU" dirty="0" smtClean="0"/>
              <a:t> </a:t>
            </a:r>
            <a:r>
              <a:rPr lang="hu-HU" dirty="0" err="1" smtClean="0"/>
              <a:t>Window</a:t>
            </a:r>
            <a:r>
              <a:rPr lang="hu-HU" dirty="0" smtClean="0"/>
              <a:t>, and </a:t>
            </a:r>
            <a:r>
              <a:rPr lang="hu-HU" dirty="0" err="1" smtClean="0"/>
              <a:t>try</a:t>
            </a:r>
            <a:r>
              <a:rPr lang="hu-HU" dirty="0" smtClean="0"/>
              <a:t> again</a:t>
            </a:r>
          </a:p>
          <a:p>
            <a:pPr lvl="1"/>
            <a:r>
              <a:rPr lang="hu-HU" dirty="0" smtClean="0"/>
              <a:t>No </a:t>
            </a:r>
            <a:r>
              <a:rPr lang="hu-HU" dirty="0" err="1" smtClean="0"/>
              <a:t>doubling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contention</a:t>
            </a:r>
            <a:r>
              <a:rPr lang="hu-HU" dirty="0" smtClean="0"/>
              <a:t> </a:t>
            </a:r>
            <a:r>
              <a:rPr lang="hu-HU" dirty="0" err="1" smtClean="0"/>
              <a:t>window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opposed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sent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SCH, </a:t>
            </a:r>
            <a:r>
              <a:rPr lang="hu-HU" dirty="0" err="1" smtClean="0"/>
              <a:t>where</a:t>
            </a:r>
            <a:r>
              <a:rPr lang="hu-HU" dirty="0" smtClean="0"/>
              <a:t> ACK </a:t>
            </a:r>
            <a:r>
              <a:rPr lang="hu-HU" dirty="0" err="1" smtClean="0"/>
              <a:t>should</a:t>
            </a:r>
            <a:r>
              <a:rPr lang="hu-HU" dirty="0" smtClean="0"/>
              <a:t> be </a:t>
            </a:r>
            <a:r>
              <a:rPr lang="hu-HU" dirty="0" err="1" smtClean="0"/>
              <a:t>sent</a:t>
            </a:r>
            <a:endParaRPr lang="hu-HU" dirty="0" smtClean="0"/>
          </a:p>
          <a:p>
            <a:pPr lvl="1"/>
            <a:r>
              <a:rPr lang="hu-HU" dirty="0" err="1" smtClean="0"/>
              <a:t>If</a:t>
            </a:r>
            <a:r>
              <a:rPr lang="hu-HU" dirty="0" smtClean="0"/>
              <a:t> no ACK </a:t>
            </a:r>
            <a:r>
              <a:rPr lang="hu-HU" dirty="0" err="1" smtClean="0"/>
              <a:t>received</a:t>
            </a:r>
            <a:r>
              <a:rPr lang="hu-HU" dirty="0" smtClean="0"/>
              <a:t>, </a:t>
            </a:r>
            <a:r>
              <a:rPr lang="hu-HU" dirty="0" err="1" smtClean="0"/>
              <a:t>collision</a:t>
            </a:r>
            <a:r>
              <a:rPr lang="hu-HU" dirty="0" smtClean="0"/>
              <a:t> </a:t>
            </a:r>
            <a:r>
              <a:rPr lang="hu-HU" dirty="0" err="1" smtClean="0"/>
              <a:t>occured</a:t>
            </a:r>
            <a:r>
              <a:rPr lang="hu-HU" dirty="0" smtClean="0"/>
              <a:t>, </a:t>
            </a:r>
            <a:r>
              <a:rPr lang="hu-HU" dirty="0" err="1" smtClean="0"/>
              <a:t>contention</a:t>
            </a:r>
            <a:r>
              <a:rPr lang="hu-HU" dirty="0" smtClean="0"/>
              <a:t> </a:t>
            </a:r>
            <a:r>
              <a:rPr lang="hu-HU" dirty="0" err="1" smtClean="0"/>
              <a:t>window</a:t>
            </a:r>
            <a:r>
              <a:rPr lang="hu-HU" dirty="0" smtClean="0"/>
              <a:t> </a:t>
            </a:r>
            <a:r>
              <a:rPr lang="hu-HU" dirty="0" err="1" smtClean="0"/>
              <a:t>doubled</a:t>
            </a:r>
            <a:r>
              <a:rPr lang="hu-HU" dirty="0" smtClean="0"/>
              <a:t> 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15,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3119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IEEE 1609.x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IEEE 1609.2 – </a:t>
            </a:r>
            <a:r>
              <a:rPr lang="hu-HU" dirty="0" err="1" smtClean="0"/>
              <a:t>security</a:t>
            </a:r>
            <a:r>
              <a:rPr lang="hu-HU" dirty="0" smtClean="0"/>
              <a:t> </a:t>
            </a:r>
            <a:r>
              <a:rPr lang="hu-HU" dirty="0" err="1" smtClean="0"/>
              <a:t>services</a:t>
            </a:r>
            <a:endParaRPr lang="hu-HU" dirty="0" smtClean="0"/>
          </a:p>
          <a:p>
            <a:r>
              <a:rPr lang="hu-HU" dirty="0" smtClean="0"/>
              <a:t>IEEE 1609.3 – management </a:t>
            </a:r>
            <a:r>
              <a:rPr lang="hu-HU" dirty="0" err="1" smtClean="0"/>
              <a:t>services</a:t>
            </a:r>
            <a:endParaRPr lang="hu-HU" dirty="0" smtClean="0"/>
          </a:p>
          <a:p>
            <a:pPr lvl="1"/>
            <a:r>
              <a:rPr lang="hu-HU" dirty="0" err="1" smtClean="0"/>
              <a:t>Channel</a:t>
            </a:r>
            <a:r>
              <a:rPr lang="hu-HU" dirty="0" smtClean="0"/>
              <a:t> </a:t>
            </a:r>
            <a:r>
              <a:rPr lang="hu-HU" dirty="0" err="1" smtClean="0"/>
              <a:t>usage</a:t>
            </a:r>
            <a:r>
              <a:rPr lang="hu-HU" dirty="0" smtClean="0"/>
              <a:t> monitoring</a:t>
            </a:r>
          </a:p>
          <a:p>
            <a:pPr lvl="1"/>
            <a:r>
              <a:rPr lang="hu-HU" dirty="0" err="1" smtClean="0"/>
              <a:t>Received</a:t>
            </a:r>
            <a:r>
              <a:rPr lang="hu-HU" dirty="0" smtClean="0"/>
              <a:t> </a:t>
            </a:r>
            <a:r>
              <a:rPr lang="hu-HU" dirty="0" err="1" smtClean="0"/>
              <a:t>channel</a:t>
            </a:r>
            <a:r>
              <a:rPr lang="hu-HU" dirty="0" smtClean="0"/>
              <a:t> </a:t>
            </a:r>
            <a:r>
              <a:rPr lang="hu-HU" dirty="0" err="1" smtClean="0"/>
              <a:t>power</a:t>
            </a:r>
            <a:r>
              <a:rPr lang="hu-HU" dirty="0" smtClean="0"/>
              <a:t> </a:t>
            </a:r>
            <a:r>
              <a:rPr lang="hu-HU" dirty="0" err="1" smtClean="0"/>
              <a:t>indicator</a:t>
            </a:r>
            <a:r>
              <a:rPr lang="hu-HU" dirty="0" smtClean="0"/>
              <a:t> (RCPI)</a:t>
            </a:r>
          </a:p>
          <a:p>
            <a:pPr lvl="1"/>
            <a:r>
              <a:rPr lang="hu-HU" dirty="0" smtClean="0"/>
              <a:t>Management </a:t>
            </a:r>
            <a:r>
              <a:rPr lang="hu-HU" dirty="0" err="1" smtClean="0"/>
              <a:t>parameters</a:t>
            </a:r>
            <a:endParaRPr lang="hu-HU" dirty="0" smtClean="0"/>
          </a:p>
          <a:p>
            <a:r>
              <a:rPr lang="hu-HU" dirty="0" smtClean="0"/>
              <a:t>IEEE 1609.4 – </a:t>
            </a:r>
            <a:r>
              <a:rPr lang="hu-HU" dirty="0" err="1" smtClean="0"/>
              <a:t>QoS</a:t>
            </a:r>
            <a:r>
              <a:rPr lang="hu-HU" dirty="0" smtClean="0"/>
              <a:t> and </a:t>
            </a:r>
            <a:r>
              <a:rPr lang="hu-HU" dirty="0" err="1" smtClean="0"/>
              <a:t>multi-channel</a:t>
            </a:r>
            <a:r>
              <a:rPr lang="hu-HU" dirty="0" smtClean="0"/>
              <a:t> </a:t>
            </a:r>
            <a:r>
              <a:rPr lang="hu-HU" dirty="0" err="1" smtClean="0"/>
              <a:t>access</a:t>
            </a:r>
            <a:endParaRPr lang="hu-HU" dirty="0" smtClean="0"/>
          </a:p>
          <a:p>
            <a:pPr lvl="1"/>
            <a:r>
              <a:rPr lang="hu-HU" dirty="0" err="1" smtClean="0"/>
              <a:t>User</a:t>
            </a:r>
            <a:r>
              <a:rPr lang="hu-HU" dirty="0" smtClean="0"/>
              <a:t> </a:t>
            </a:r>
            <a:r>
              <a:rPr lang="hu-HU" dirty="0" err="1" smtClean="0"/>
              <a:t>Priorities</a:t>
            </a:r>
            <a:r>
              <a:rPr lang="hu-HU" dirty="0" smtClean="0"/>
              <a:t> </a:t>
            </a:r>
            <a:r>
              <a:rPr lang="hu-HU" dirty="0" err="1" smtClean="0"/>
              <a:t>mapped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Access </a:t>
            </a:r>
            <a:r>
              <a:rPr lang="hu-HU" dirty="0" err="1" smtClean="0"/>
              <a:t>Categories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EDCA</a:t>
            </a:r>
          </a:p>
          <a:p>
            <a:pPr lvl="1"/>
            <a:r>
              <a:rPr lang="hu-HU" dirty="0" err="1" smtClean="0"/>
              <a:t>Multi-channel</a:t>
            </a:r>
            <a:r>
              <a:rPr lang="hu-HU" dirty="0" smtClean="0"/>
              <a:t> </a:t>
            </a:r>
            <a:r>
              <a:rPr lang="hu-HU" dirty="0" err="1" smtClean="0"/>
              <a:t>access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single</a:t>
            </a:r>
            <a:r>
              <a:rPr lang="hu-HU" dirty="0" smtClean="0"/>
              <a:t> </a:t>
            </a:r>
            <a:r>
              <a:rPr lang="hu-HU" dirty="0" err="1" smtClean="0"/>
              <a:t>radio</a:t>
            </a:r>
            <a:r>
              <a:rPr lang="hu-HU" dirty="0" smtClean="0"/>
              <a:t> 802.11p </a:t>
            </a:r>
            <a:r>
              <a:rPr lang="hu-HU" dirty="0" err="1" smtClean="0"/>
              <a:t>devices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15,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588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IEEE 1609.4 </a:t>
            </a:r>
            <a:r>
              <a:rPr lang="hu-HU" dirty="0" err="1" smtClean="0"/>
              <a:t>channel</a:t>
            </a:r>
            <a:r>
              <a:rPr lang="hu-HU" dirty="0" smtClean="0"/>
              <a:t> </a:t>
            </a:r>
            <a:r>
              <a:rPr lang="hu-HU" dirty="0" err="1" smtClean="0"/>
              <a:t>swithcing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24" y="868218"/>
            <a:ext cx="11482425" cy="5603833"/>
          </a:xfrm>
        </p:spPr>
        <p:txBody>
          <a:bodyPr>
            <a:normAutofit/>
          </a:bodyPr>
          <a:lstStyle/>
          <a:p>
            <a:r>
              <a:rPr lang="hu-HU" dirty="0" smtClean="0"/>
              <a:t>7 FDMA </a:t>
            </a:r>
            <a:r>
              <a:rPr lang="hu-HU" dirty="0" err="1" smtClean="0"/>
              <a:t>channel</a:t>
            </a:r>
            <a:r>
              <a:rPr lang="hu-HU" dirty="0" smtClean="0"/>
              <a:t> </a:t>
            </a:r>
            <a:r>
              <a:rPr lang="hu-HU" dirty="0" err="1" smtClean="0"/>
              <a:t>frequencies</a:t>
            </a:r>
            <a:endParaRPr lang="hu-HU" dirty="0" smtClean="0"/>
          </a:p>
          <a:p>
            <a:r>
              <a:rPr lang="hu-HU" b="1" dirty="0" err="1">
                <a:solidFill>
                  <a:srgbClr val="C00000"/>
                </a:solidFill>
              </a:rPr>
              <a:t>Multi-channel</a:t>
            </a:r>
            <a:r>
              <a:rPr lang="hu-HU" b="1" dirty="0">
                <a:solidFill>
                  <a:srgbClr val="C00000"/>
                </a:solidFill>
              </a:rPr>
              <a:t> </a:t>
            </a:r>
            <a:r>
              <a:rPr lang="hu-HU" b="1" dirty="0" err="1">
                <a:solidFill>
                  <a:srgbClr val="C00000"/>
                </a:solidFill>
              </a:rPr>
              <a:t>radios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send</a:t>
            </a:r>
            <a:r>
              <a:rPr lang="hu-HU" dirty="0"/>
              <a:t> and </a:t>
            </a:r>
            <a:r>
              <a:rPr lang="hu-HU" dirty="0" err="1"/>
              <a:t>receive</a:t>
            </a:r>
            <a:r>
              <a:rPr lang="hu-HU" dirty="0"/>
              <a:t> over </a:t>
            </a:r>
            <a:r>
              <a:rPr lang="hu-HU" dirty="0" err="1"/>
              <a:t>several</a:t>
            </a:r>
            <a:r>
              <a:rPr lang="hu-HU" dirty="0"/>
              <a:t> </a:t>
            </a:r>
            <a:r>
              <a:rPr lang="hu-HU" dirty="0" err="1"/>
              <a:t>channels</a:t>
            </a:r>
            <a:r>
              <a:rPr lang="hu-HU" dirty="0"/>
              <a:t> </a:t>
            </a:r>
            <a:r>
              <a:rPr lang="hu-HU" dirty="0" err="1"/>
              <a:t>simultaneously</a:t>
            </a:r>
            <a:r>
              <a:rPr lang="hu-HU" dirty="0"/>
              <a:t> </a:t>
            </a:r>
          </a:p>
          <a:p>
            <a:r>
              <a:rPr lang="hu-HU" b="1" dirty="0" err="1">
                <a:solidFill>
                  <a:srgbClr val="C00000"/>
                </a:solidFill>
              </a:rPr>
              <a:t>Single</a:t>
            </a:r>
            <a:r>
              <a:rPr lang="hu-HU" b="1" dirty="0">
                <a:solidFill>
                  <a:srgbClr val="C00000"/>
                </a:solidFill>
              </a:rPr>
              <a:t> </a:t>
            </a:r>
            <a:r>
              <a:rPr lang="hu-HU" b="1" dirty="0" err="1">
                <a:solidFill>
                  <a:srgbClr val="C00000"/>
                </a:solidFill>
              </a:rPr>
              <a:t>channel</a:t>
            </a:r>
            <a:r>
              <a:rPr lang="hu-HU" b="1" dirty="0">
                <a:solidFill>
                  <a:srgbClr val="C00000"/>
                </a:solidFill>
              </a:rPr>
              <a:t> </a:t>
            </a:r>
            <a:r>
              <a:rPr lang="hu-HU" b="1" dirty="0" err="1">
                <a:solidFill>
                  <a:srgbClr val="C00000"/>
                </a:solidFill>
              </a:rPr>
              <a:t>radios</a:t>
            </a:r>
            <a:r>
              <a:rPr lang="hu-HU" b="1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access</a:t>
            </a:r>
            <a:r>
              <a:rPr lang="hu-HU" dirty="0"/>
              <a:t> </a:t>
            </a:r>
            <a:r>
              <a:rPr lang="hu-HU" dirty="0" err="1"/>
              <a:t>both</a:t>
            </a:r>
            <a:r>
              <a:rPr lang="hu-HU" dirty="0"/>
              <a:t> CCH and SCH</a:t>
            </a:r>
          </a:p>
          <a:p>
            <a:pPr lvl="1"/>
            <a:r>
              <a:rPr lang="hu-HU" dirty="0" err="1"/>
              <a:t>Either</a:t>
            </a:r>
            <a:r>
              <a:rPr lang="hu-HU" dirty="0"/>
              <a:t> </a:t>
            </a:r>
            <a:r>
              <a:rPr lang="hu-HU" dirty="0" err="1"/>
              <a:t>transmit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receive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a </a:t>
            </a:r>
            <a:r>
              <a:rPr lang="hu-HU" dirty="0" err="1"/>
              <a:t>single</a:t>
            </a:r>
            <a:r>
              <a:rPr lang="hu-HU" dirty="0"/>
              <a:t> 10 MHz </a:t>
            </a:r>
            <a:r>
              <a:rPr lang="hu-HU" dirty="0" err="1" smtClean="0"/>
              <a:t>channel</a:t>
            </a:r>
            <a:endParaRPr lang="hu-HU" dirty="0"/>
          </a:p>
          <a:p>
            <a:r>
              <a:rPr lang="hu-HU" b="1" dirty="0" err="1" smtClean="0"/>
              <a:t>Alternating</a:t>
            </a:r>
            <a:r>
              <a:rPr lang="hu-HU" b="1" dirty="0" smtClean="0"/>
              <a:t> </a:t>
            </a:r>
            <a:r>
              <a:rPr lang="hu-HU" b="1" dirty="0" err="1" smtClean="0"/>
              <a:t>access</a:t>
            </a:r>
            <a:endParaRPr lang="hu-HU" b="1" dirty="0" smtClean="0"/>
          </a:p>
          <a:p>
            <a:pPr lvl="1"/>
            <a:r>
              <a:rPr lang="hu-HU" sz="2000" dirty="0" err="1"/>
              <a:t>R</a:t>
            </a:r>
            <a:r>
              <a:rPr lang="hu-HU" sz="2000" dirty="0" err="1" smtClean="0"/>
              <a:t>epetitive</a:t>
            </a:r>
            <a:r>
              <a:rPr lang="hu-HU" sz="2000" dirty="0" smtClean="0"/>
              <a:t> </a:t>
            </a:r>
            <a:r>
              <a:rPr lang="hu-HU" sz="2000" dirty="0" err="1" smtClean="0"/>
              <a:t>periods</a:t>
            </a:r>
            <a:r>
              <a:rPr lang="hu-HU" sz="2000" dirty="0" smtClean="0"/>
              <a:t> of 100 </a:t>
            </a:r>
            <a:r>
              <a:rPr lang="hu-HU" sz="2000" dirty="0" err="1" smtClean="0"/>
              <a:t>ms</a:t>
            </a:r>
            <a:endParaRPr lang="hu-HU" sz="2000" dirty="0" smtClean="0"/>
          </a:p>
          <a:p>
            <a:pPr lvl="2"/>
            <a:r>
              <a:rPr lang="hu-HU" sz="1800" dirty="0" smtClean="0"/>
              <a:t>46 </a:t>
            </a:r>
            <a:r>
              <a:rPr lang="hu-HU" sz="1800" dirty="0" err="1" smtClean="0"/>
              <a:t>ms</a:t>
            </a:r>
            <a:r>
              <a:rPr lang="hu-HU" sz="1800" dirty="0" smtClean="0"/>
              <a:t> </a:t>
            </a:r>
            <a:r>
              <a:rPr lang="hu-HU" sz="1800" dirty="0" err="1" smtClean="0"/>
              <a:t>allocated</a:t>
            </a:r>
            <a:r>
              <a:rPr lang="hu-HU" sz="1800" dirty="0" smtClean="0"/>
              <a:t> </a:t>
            </a:r>
            <a:r>
              <a:rPr lang="hu-HU" sz="1800" dirty="0" err="1" smtClean="0"/>
              <a:t>to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CCH </a:t>
            </a:r>
            <a:r>
              <a:rPr lang="hu-HU" sz="1800" dirty="0" err="1" smtClean="0"/>
              <a:t>channel</a:t>
            </a:r>
            <a:endParaRPr lang="hu-HU" sz="1800" dirty="0" smtClean="0"/>
          </a:p>
          <a:p>
            <a:pPr lvl="2"/>
            <a:r>
              <a:rPr lang="hu-HU" sz="1800" dirty="0" smtClean="0"/>
              <a:t>46 </a:t>
            </a:r>
            <a:r>
              <a:rPr lang="hu-HU" sz="1800" dirty="0" err="1" smtClean="0"/>
              <a:t>ms</a:t>
            </a:r>
            <a:r>
              <a:rPr lang="hu-HU" sz="1800" dirty="0" smtClean="0"/>
              <a:t> </a:t>
            </a:r>
            <a:r>
              <a:rPr lang="hu-HU" sz="1800" dirty="0" err="1" smtClean="0"/>
              <a:t>allocated</a:t>
            </a:r>
            <a:r>
              <a:rPr lang="hu-HU" sz="1800" dirty="0" smtClean="0"/>
              <a:t> </a:t>
            </a:r>
            <a:r>
              <a:rPr lang="hu-HU" sz="1800" dirty="0" err="1" smtClean="0"/>
              <a:t>to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SCH </a:t>
            </a:r>
            <a:r>
              <a:rPr lang="hu-HU" sz="1800" dirty="0" err="1" smtClean="0"/>
              <a:t>channels</a:t>
            </a:r>
            <a:endParaRPr lang="hu-HU" sz="1800" dirty="0" smtClean="0"/>
          </a:p>
          <a:p>
            <a:pPr lvl="2"/>
            <a:r>
              <a:rPr lang="hu-HU" sz="1800" dirty="0" smtClean="0"/>
              <a:t>4 </a:t>
            </a:r>
            <a:r>
              <a:rPr lang="hu-HU" sz="1800" dirty="0" err="1" smtClean="0"/>
              <a:t>ms</a:t>
            </a:r>
            <a:r>
              <a:rPr lang="hu-HU" sz="1800" dirty="0" smtClean="0"/>
              <a:t> </a:t>
            </a:r>
            <a:r>
              <a:rPr lang="hu-HU" sz="1800" dirty="0" err="1" smtClean="0"/>
              <a:t>guard</a:t>
            </a:r>
            <a:r>
              <a:rPr lang="hu-HU" sz="1800" dirty="0" smtClean="0"/>
              <a:t> </a:t>
            </a:r>
            <a:r>
              <a:rPr lang="hu-HU" sz="1800" dirty="0" err="1" smtClean="0"/>
              <a:t>interval</a:t>
            </a:r>
            <a:r>
              <a:rPr lang="hu-HU" sz="1800" dirty="0" smtClean="0"/>
              <a:t> </a:t>
            </a:r>
            <a:r>
              <a:rPr lang="hu-HU" sz="1800" dirty="0" err="1" smtClean="0"/>
              <a:t>for</a:t>
            </a:r>
            <a:r>
              <a:rPr lang="hu-HU" sz="1800" dirty="0" smtClean="0"/>
              <a:t> </a:t>
            </a:r>
            <a:r>
              <a:rPr lang="hu-HU" sz="1800" dirty="0" err="1" smtClean="0"/>
              <a:t>switching</a:t>
            </a:r>
            <a:r>
              <a:rPr lang="hu-HU" sz="1800" dirty="0" smtClean="0"/>
              <a:t> </a:t>
            </a:r>
            <a:r>
              <a:rPr lang="hu-HU" sz="1800" dirty="0" err="1" smtClean="0"/>
              <a:t>between</a:t>
            </a:r>
            <a:r>
              <a:rPr lang="hu-HU" sz="1800" dirty="0" smtClean="0"/>
              <a:t> CCH and SCH</a:t>
            </a:r>
          </a:p>
          <a:p>
            <a:pPr lvl="3"/>
            <a:r>
              <a:rPr lang="hu-HU" sz="1600" dirty="0" err="1" smtClean="0"/>
              <a:t>Nodes</a:t>
            </a:r>
            <a:r>
              <a:rPr lang="hu-HU" sz="1600" dirty="0" smtClean="0"/>
              <a:t> </a:t>
            </a:r>
            <a:r>
              <a:rPr lang="hu-HU" sz="1600" dirty="0" err="1" smtClean="0"/>
              <a:t>should</a:t>
            </a:r>
            <a:r>
              <a:rPr lang="hu-HU" sz="1600" dirty="0" smtClean="0"/>
              <a:t> </a:t>
            </a:r>
            <a:r>
              <a:rPr lang="hu-HU" sz="1600" dirty="0" err="1" smtClean="0"/>
              <a:t>wait</a:t>
            </a:r>
            <a:r>
              <a:rPr lang="hu-HU" sz="1600" dirty="0" smtClean="0"/>
              <a:t> </a:t>
            </a:r>
            <a:r>
              <a:rPr lang="hu-HU" sz="1600" dirty="0" err="1" smtClean="0"/>
              <a:t>for</a:t>
            </a:r>
            <a:r>
              <a:rPr lang="hu-HU" sz="1600" dirty="0" smtClean="0"/>
              <a:t> a random </a:t>
            </a:r>
            <a:r>
              <a:rPr lang="hu-HU" sz="1600" dirty="0" err="1" smtClean="0"/>
              <a:t>backoff</a:t>
            </a:r>
            <a:r>
              <a:rPr lang="hu-HU" sz="1600" dirty="0" smtClean="0"/>
              <a:t> </a:t>
            </a:r>
            <a:r>
              <a:rPr lang="hu-HU" sz="1600" dirty="0" err="1" smtClean="0"/>
              <a:t>after</a:t>
            </a:r>
            <a:r>
              <a:rPr lang="hu-HU" sz="1600" dirty="0" smtClean="0"/>
              <a:t> </a:t>
            </a:r>
            <a:r>
              <a:rPr lang="hu-HU" sz="1600" dirty="0" err="1" smtClean="0"/>
              <a:t>the</a:t>
            </a:r>
            <a:r>
              <a:rPr lang="hu-HU" sz="1600" dirty="0" smtClean="0"/>
              <a:t> end of </a:t>
            </a:r>
            <a:r>
              <a:rPr lang="hu-HU" sz="1600" dirty="0" err="1" smtClean="0"/>
              <a:t>the</a:t>
            </a:r>
            <a:r>
              <a:rPr lang="hu-HU" sz="1600" dirty="0" smtClean="0"/>
              <a:t> </a:t>
            </a:r>
            <a:r>
              <a:rPr lang="hu-HU" sz="1600" dirty="0" err="1" smtClean="0"/>
              <a:t>guard</a:t>
            </a:r>
            <a:r>
              <a:rPr lang="hu-HU" sz="1600" dirty="0" smtClean="0"/>
              <a:t> </a:t>
            </a:r>
            <a:r>
              <a:rPr lang="hu-HU" sz="1600" dirty="0" err="1" smtClean="0"/>
              <a:t>interval</a:t>
            </a:r>
            <a:r>
              <a:rPr lang="hu-HU" sz="1600" dirty="0" smtClean="0"/>
              <a:t>, </a:t>
            </a:r>
            <a:r>
              <a:rPr lang="hu-HU" sz="1600" dirty="0" err="1" smtClean="0"/>
              <a:t>before</a:t>
            </a:r>
            <a:r>
              <a:rPr lang="hu-HU" sz="1600" dirty="0" smtClean="0"/>
              <a:t> starting </a:t>
            </a:r>
            <a:r>
              <a:rPr lang="hu-HU" sz="1600" dirty="0" err="1" smtClean="0"/>
              <a:t>to</a:t>
            </a:r>
            <a:r>
              <a:rPr lang="hu-HU" sz="1600" dirty="0" smtClean="0"/>
              <a:t> </a:t>
            </a:r>
            <a:r>
              <a:rPr lang="hu-HU" sz="1600" dirty="0" err="1" smtClean="0"/>
              <a:t>transmit</a:t>
            </a:r>
            <a:endParaRPr lang="hu-HU" sz="1600" dirty="0" smtClean="0"/>
          </a:p>
          <a:p>
            <a:pPr lvl="1"/>
            <a:r>
              <a:rPr lang="hu-HU" sz="2000" dirty="0" smtClean="0"/>
              <a:t>Time </a:t>
            </a:r>
            <a:r>
              <a:rPr lang="hu-HU" sz="2000" dirty="0" err="1" smtClean="0"/>
              <a:t>synchronisation</a:t>
            </a:r>
            <a:r>
              <a:rPr lang="hu-HU" sz="2000" dirty="0" smtClean="0"/>
              <a:t> </a:t>
            </a:r>
            <a:r>
              <a:rPr lang="hu-HU" sz="2000" dirty="0" err="1" smtClean="0"/>
              <a:t>needed</a:t>
            </a:r>
            <a:r>
              <a:rPr lang="hu-HU" sz="2000" dirty="0" smtClean="0"/>
              <a:t> </a:t>
            </a:r>
            <a:r>
              <a:rPr lang="hu-HU" sz="2000" dirty="0" err="1" smtClean="0"/>
              <a:t>to</a:t>
            </a:r>
            <a:r>
              <a:rPr lang="hu-HU" sz="2000" dirty="0" smtClean="0"/>
              <a:t> an </a:t>
            </a:r>
            <a:r>
              <a:rPr lang="hu-HU" sz="2000" dirty="0" err="1" smtClean="0"/>
              <a:t>external</a:t>
            </a:r>
            <a:r>
              <a:rPr lang="hu-HU" sz="2000" dirty="0" smtClean="0"/>
              <a:t> </a:t>
            </a:r>
            <a:r>
              <a:rPr lang="hu-HU" sz="2000" dirty="0" err="1" smtClean="0"/>
              <a:t>time</a:t>
            </a:r>
            <a:r>
              <a:rPr lang="hu-HU" sz="2000" dirty="0" smtClean="0"/>
              <a:t> </a:t>
            </a:r>
            <a:r>
              <a:rPr lang="hu-HU" sz="2000" dirty="0" err="1" smtClean="0"/>
              <a:t>reference</a:t>
            </a:r>
            <a:endParaRPr lang="hu-HU" sz="2000" dirty="0" smtClean="0"/>
          </a:p>
          <a:p>
            <a:pPr lvl="2"/>
            <a:r>
              <a:rPr lang="hu-HU" sz="1800" dirty="0" err="1" smtClean="0"/>
              <a:t>Coordinated</a:t>
            </a:r>
            <a:r>
              <a:rPr lang="hu-HU" sz="1800" dirty="0" smtClean="0"/>
              <a:t> </a:t>
            </a:r>
            <a:r>
              <a:rPr lang="hu-HU" sz="1800" dirty="0" err="1" smtClean="0"/>
              <a:t>Universal</a:t>
            </a:r>
            <a:r>
              <a:rPr lang="hu-HU" sz="1800" dirty="0" smtClean="0"/>
              <a:t> Time (UTC) </a:t>
            </a:r>
            <a:r>
              <a:rPr lang="hu-HU" sz="1800" dirty="0" err="1" smtClean="0"/>
              <a:t>from</a:t>
            </a:r>
            <a:r>
              <a:rPr lang="hu-HU" sz="1800" dirty="0" smtClean="0"/>
              <a:t> GPS </a:t>
            </a:r>
            <a:r>
              <a:rPr lang="hu-HU" sz="1800" dirty="0" err="1" smtClean="0"/>
              <a:t>or</a:t>
            </a:r>
            <a:r>
              <a:rPr lang="hu-HU" sz="1800" dirty="0" smtClean="0"/>
              <a:t> </a:t>
            </a:r>
            <a:r>
              <a:rPr lang="hu-HU" sz="1800" dirty="0" err="1" smtClean="0"/>
              <a:t>other</a:t>
            </a:r>
            <a:r>
              <a:rPr lang="hu-HU" sz="1800" dirty="0" smtClean="0"/>
              <a:t> </a:t>
            </a:r>
            <a:r>
              <a:rPr lang="hu-HU" sz="1800" dirty="0" err="1" smtClean="0"/>
              <a:t>devices</a:t>
            </a:r>
            <a:endParaRPr lang="hu-HU" sz="1800" dirty="0" smtClean="0"/>
          </a:p>
          <a:p>
            <a:pPr lvl="3"/>
            <a:r>
              <a:rPr lang="hu-HU" sz="1600" b="1" dirty="0" smtClean="0"/>
              <a:t>WAVE Time </a:t>
            </a:r>
            <a:r>
              <a:rPr lang="hu-HU" sz="1600" b="1" dirty="0" err="1" smtClean="0"/>
              <a:t>Advertisement</a:t>
            </a:r>
            <a:r>
              <a:rPr lang="hu-HU" sz="1600" b="1" dirty="0" smtClean="0"/>
              <a:t> (WTA)</a:t>
            </a:r>
            <a:r>
              <a:rPr lang="hu-HU" sz="1600" dirty="0" smtClean="0"/>
              <a:t> </a:t>
            </a:r>
            <a:r>
              <a:rPr lang="hu-HU" sz="1600" dirty="0" err="1" smtClean="0"/>
              <a:t>frame</a:t>
            </a:r>
            <a:endParaRPr lang="hu-HU" sz="1600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15,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18</a:t>
            </a:fld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3" y="3182891"/>
            <a:ext cx="6052458" cy="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35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IEEE 1609.4 </a:t>
            </a:r>
            <a:r>
              <a:rPr lang="hu-HU" dirty="0" err="1" smtClean="0"/>
              <a:t>channel</a:t>
            </a:r>
            <a:r>
              <a:rPr lang="hu-HU" dirty="0" smtClean="0"/>
              <a:t> </a:t>
            </a:r>
            <a:r>
              <a:rPr lang="hu-HU" dirty="0" err="1" smtClean="0"/>
              <a:t>switching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24" y="868218"/>
            <a:ext cx="9891131" cy="5603833"/>
          </a:xfrm>
        </p:spPr>
        <p:txBody>
          <a:bodyPr>
            <a:normAutofit/>
          </a:bodyPr>
          <a:lstStyle/>
          <a:p>
            <a:endParaRPr lang="hu-HU" b="1" dirty="0" smtClean="0"/>
          </a:p>
          <a:p>
            <a:r>
              <a:rPr lang="hu-HU" b="1" dirty="0" err="1" smtClean="0"/>
              <a:t>Continuous</a:t>
            </a:r>
            <a:r>
              <a:rPr lang="hu-HU" b="1" dirty="0" smtClean="0"/>
              <a:t> </a:t>
            </a:r>
            <a:r>
              <a:rPr lang="hu-HU" b="1" dirty="0" err="1" smtClean="0"/>
              <a:t>access</a:t>
            </a:r>
            <a:endParaRPr lang="hu-HU" b="1" dirty="0" smtClean="0"/>
          </a:p>
          <a:p>
            <a:pPr lvl="1"/>
            <a:r>
              <a:rPr lang="hu-HU" dirty="0" err="1" smtClean="0"/>
              <a:t>Transmission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be </a:t>
            </a:r>
            <a:r>
              <a:rPr lang="hu-HU" dirty="0" err="1" smtClean="0"/>
              <a:t>continuous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CCH and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SCHs</a:t>
            </a:r>
            <a:endParaRPr lang="hu-HU" dirty="0" smtClean="0"/>
          </a:p>
          <a:p>
            <a:pPr lvl="1"/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cannot</a:t>
            </a:r>
            <a:r>
              <a:rPr lang="hu-HU" dirty="0" smtClean="0"/>
              <a:t> be </a:t>
            </a:r>
            <a:r>
              <a:rPr lang="hu-HU" dirty="0" err="1" smtClean="0"/>
              <a:t>guaranteed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other</a:t>
            </a:r>
            <a:r>
              <a:rPr lang="hu-HU" dirty="0" smtClean="0"/>
              <a:t> </a:t>
            </a:r>
            <a:r>
              <a:rPr lang="hu-HU" dirty="0" err="1" smtClean="0"/>
              <a:t>stations</a:t>
            </a:r>
            <a:r>
              <a:rPr lang="hu-HU" dirty="0" smtClean="0"/>
              <a:t> </a:t>
            </a:r>
            <a:r>
              <a:rPr lang="hu-HU" dirty="0" err="1" smtClean="0"/>
              <a:t>will</a:t>
            </a:r>
            <a:r>
              <a:rPr lang="hu-HU" dirty="0" smtClean="0"/>
              <a:t> </a:t>
            </a:r>
            <a:r>
              <a:rPr lang="hu-HU" dirty="0" err="1" smtClean="0"/>
              <a:t>listen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CCH </a:t>
            </a:r>
            <a:r>
              <a:rPr lang="hu-HU" dirty="0" err="1" smtClean="0"/>
              <a:t>outside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CCH</a:t>
            </a:r>
            <a:r>
              <a:rPr lang="hu-HU" dirty="0" smtClean="0"/>
              <a:t> </a:t>
            </a:r>
            <a:r>
              <a:rPr lang="hu-HU" dirty="0" err="1" smtClean="0"/>
              <a:t>slot</a:t>
            </a:r>
            <a:endParaRPr lang="hu-HU" dirty="0" smtClean="0"/>
          </a:p>
          <a:p>
            <a:pPr lvl="1"/>
            <a:r>
              <a:rPr lang="hu-HU" dirty="0" err="1" smtClean="0"/>
              <a:t>Safety</a:t>
            </a:r>
            <a:r>
              <a:rPr lang="hu-HU" dirty="0" smtClean="0"/>
              <a:t> </a:t>
            </a:r>
            <a:r>
              <a:rPr lang="hu-HU" dirty="0" err="1" smtClean="0"/>
              <a:t>messages</a:t>
            </a:r>
            <a:r>
              <a:rPr lang="hu-HU" dirty="0" smtClean="0"/>
              <a:t> </a:t>
            </a:r>
            <a:r>
              <a:rPr lang="hu-HU" dirty="0" err="1" smtClean="0"/>
              <a:t>sent</a:t>
            </a:r>
            <a:r>
              <a:rPr lang="hu-HU" dirty="0" smtClean="0"/>
              <a:t> over </a:t>
            </a:r>
            <a:r>
              <a:rPr lang="hu-HU" dirty="0" err="1" smtClean="0"/>
              <a:t>the</a:t>
            </a:r>
            <a:r>
              <a:rPr lang="hu-HU" dirty="0" smtClean="0"/>
              <a:t> CCH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SCH </a:t>
            </a:r>
            <a:r>
              <a:rPr lang="hu-HU" dirty="0" err="1" smtClean="0"/>
              <a:t>slot</a:t>
            </a:r>
            <a:r>
              <a:rPr lang="hu-HU" dirty="0" smtClean="0"/>
              <a:t> </a:t>
            </a:r>
            <a:r>
              <a:rPr lang="hu-HU" dirty="0" err="1" smtClean="0"/>
              <a:t>might</a:t>
            </a:r>
            <a:r>
              <a:rPr lang="hu-HU" dirty="0" smtClean="0"/>
              <a:t> be </a:t>
            </a:r>
            <a:r>
              <a:rPr lang="hu-HU" dirty="0" err="1" smtClean="0"/>
              <a:t>ineffective</a:t>
            </a:r>
            <a:endParaRPr lang="hu-HU" dirty="0" smtClean="0"/>
          </a:p>
          <a:p>
            <a:pPr lvl="1"/>
            <a:r>
              <a:rPr lang="hu-HU" dirty="0" smtClean="0"/>
              <a:t>The </a:t>
            </a:r>
            <a:r>
              <a:rPr lang="hu-HU" dirty="0" err="1" smtClean="0"/>
              <a:t>usage</a:t>
            </a:r>
            <a:r>
              <a:rPr lang="hu-HU" dirty="0" smtClean="0"/>
              <a:t> of SCH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efficient</a:t>
            </a:r>
            <a:r>
              <a:rPr lang="hu-HU" dirty="0" smtClean="0"/>
              <a:t> </a:t>
            </a: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nodes</a:t>
            </a:r>
            <a:r>
              <a:rPr lang="hu-HU" dirty="0" smtClean="0"/>
              <a:t> </a:t>
            </a:r>
            <a:r>
              <a:rPr lang="hu-HU" dirty="0" err="1" smtClean="0"/>
              <a:t>listen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CCH 50%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endParaRPr lang="hu-HU" dirty="0" smtClean="0"/>
          </a:p>
          <a:p>
            <a:pPr lvl="1"/>
            <a:endParaRPr lang="hu-HU" dirty="0"/>
          </a:p>
          <a:p>
            <a:r>
              <a:rPr lang="hu-HU" dirty="0" err="1" smtClean="0"/>
              <a:t>Alternative</a:t>
            </a:r>
            <a:r>
              <a:rPr lang="hu-HU" dirty="0" smtClean="0"/>
              <a:t> </a:t>
            </a:r>
            <a:r>
              <a:rPr lang="hu-HU" dirty="0" err="1" smtClean="0"/>
              <a:t>solutions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minimise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impact</a:t>
            </a:r>
            <a:r>
              <a:rPr lang="hu-HU" dirty="0" smtClean="0"/>
              <a:t> of </a:t>
            </a:r>
            <a:r>
              <a:rPr lang="hu-HU" dirty="0" err="1" smtClean="0"/>
              <a:t>channel</a:t>
            </a:r>
            <a:r>
              <a:rPr lang="hu-HU" dirty="0" smtClean="0"/>
              <a:t> </a:t>
            </a:r>
            <a:r>
              <a:rPr lang="hu-HU" dirty="0" err="1" smtClean="0"/>
              <a:t>switching</a:t>
            </a:r>
            <a:r>
              <a:rPr lang="hu-HU" dirty="0" smtClean="0"/>
              <a:t>? </a:t>
            </a:r>
          </a:p>
          <a:p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15,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629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DSRC – </a:t>
            </a:r>
            <a:r>
              <a:rPr lang="hu-HU" dirty="0" err="1" smtClean="0"/>
              <a:t>Dedicated</a:t>
            </a:r>
            <a:r>
              <a:rPr lang="hu-HU" dirty="0" smtClean="0"/>
              <a:t> </a:t>
            </a:r>
            <a:r>
              <a:rPr lang="hu-HU" dirty="0" err="1" smtClean="0"/>
              <a:t>Short</a:t>
            </a:r>
            <a:r>
              <a:rPr lang="hu-HU" dirty="0" smtClean="0"/>
              <a:t> </a:t>
            </a:r>
            <a:r>
              <a:rPr lang="hu-HU" dirty="0" err="1" smtClean="0"/>
              <a:t>Range</a:t>
            </a:r>
            <a:r>
              <a:rPr lang="hu-HU" dirty="0" smtClean="0"/>
              <a:t> </a:t>
            </a:r>
            <a:r>
              <a:rPr lang="hu-HU" dirty="0" err="1" smtClean="0"/>
              <a:t>Communications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24" y="868219"/>
            <a:ext cx="11810976" cy="5651334"/>
          </a:xfrm>
        </p:spPr>
        <p:txBody>
          <a:bodyPr>
            <a:normAutofit/>
          </a:bodyPr>
          <a:lstStyle/>
          <a:p>
            <a:r>
              <a:rPr lang="hu-HU" dirty="0" err="1" smtClean="0"/>
              <a:t>Dedicated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1999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FCC (</a:t>
            </a:r>
            <a:r>
              <a:rPr lang="hu-HU" dirty="0" err="1" smtClean="0"/>
              <a:t>Federal</a:t>
            </a:r>
            <a:r>
              <a:rPr lang="hu-HU" dirty="0" smtClean="0"/>
              <a:t> </a:t>
            </a:r>
            <a:r>
              <a:rPr lang="hu-HU" dirty="0" err="1" smtClean="0"/>
              <a:t>Communications</a:t>
            </a:r>
            <a:r>
              <a:rPr lang="hu-HU" dirty="0" smtClean="0"/>
              <a:t> </a:t>
            </a:r>
            <a:r>
              <a:rPr lang="hu-HU" dirty="0" err="1"/>
              <a:t>C</a:t>
            </a:r>
            <a:r>
              <a:rPr lang="hu-HU" dirty="0" err="1" smtClean="0"/>
              <a:t>ommission</a:t>
            </a:r>
            <a:r>
              <a:rPr lang="hu-HU" dirty="0" smtClean="0"/>
              <a:t>)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vehicular</a:t>
            </a:r>
            <a:r>
              <a:rPr lang="hu-HU" dirty="0" smtClean="0"/>
              <a:t> </a:t>
            </a:r>
            <a:r>
              <a:rPr lang="hu-HU" dirty="0" err="1" smtClean="0"/>
              <a:t>communications</a:t>
            </a:r>
            <a:endParaRPr lang="hu-HU" dirty="0" smtClean="0"/>
          </a:p>
          <a:p>
            <a:pPr lvl="1"/>
            <a:r>
              <a:rPr lang="hu-HU" dirty="0" smtClean="0"/>
              <a:t>75 MHz of </a:t>
            </a:r>
            <a:r>
              <a:rPr lang="hu-HU" dirty="0" err="1" smtClean="0"/>
              <a:t>spectrum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5.9 </a:t>
            </a:r>
            <a:r>
              <a:rPr lang="hu-HU" dirty="0" err="1" smtClean="0"/>
              <a:t>GHz</a:t>
            </a:r>
            <a:r>
              <a:rPr lang="hu-HU" dirty="0" smtClean="0"/>
              <a:t> </a:t>
            </a:r>
            <a:r>
              <a:rPr lang="hu-HU" dirty="0" err="1" smtClean="0"/>
              <a:t>band</a:t>
            </a:r>
            <a:r>
              <a:rPr lang="hu-HU" dirty="0" smtClean="0"/>
              <a:t> (5.850-5.925 </a:t>
            </a:r>
            <a:r>
              <a:rPr lang="hu-HU" dirty="0" err="1"/>
              <a:t>GHz</a:t>
            </a:r>
            <a:r>
              <a:rPr lang="hu-HU" dirty="0"/>
              <a:t>)</a:t>
            </a:r>
            <a:endParaRPr lang="hu-HU" dirty="0" smtClean="0"/>
          </a:p>
          <a:p>
            <a:r>
              <a:rPr lang="hu-HU" dirty="0" smtClean="0"/>
              <a:t>In Europe, ETSI </a:t>
            </a:r>
            <a:r>
              <a:rPr lang="hu-HU" dirty="0" err="1" smtClean="0"/>
              <a:t>allocated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2008 30 MHz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5.9 </a:t>
            </a:r>
            <a:r>
              <a:rPr lang="hu-HU" dirty="0" err="1" smtClean="0"/>
              <a:t>GHz</a:t>
            </a:r>
            <a:r>
              <a:rPr lang="hu-HU" dirty="0" smtClean="0"/>
              <a:t> </a:t>
            </a:r>
            <a:r>
              <a:rPr lang="hu-HU" dirty="0" err="1" smtClean="0"/>
              <a:t>band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ITS</a:t>
            </a:r>
          </a:p>
          <a:p>
            <a:r>
              <a:rPr lang="hu-HU" dirty="0" smtClean="0"/>
              <a:t>Systems </a:t>
            </a:r>
            <a:r>
              <a:rPr lang="hu-HU" dirty="0" err="1" smtClean="0"/>
              <a:t>in</a:t>
            </a:r>
            <a:r>
              <a:rPr lang="hu-HU" dirty="0" smtClean="0"/>
              <a:t> US, Europe, </a:t>
            </a:r>
            <a:r>
              <a:rPr lang="hu-HU" dirty="0" err="1" smtClean="0"/>
              <a:t>Japan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really</a:t>
            </a:r>
            <a:r>
              <a:rPr lang="hu-HU" dirty="0" smtClean="0"/>
              <a:t> </a:t>
            </a:r>
            <a:r>
              <a:rPr lang="hu-HU" dirty="0" err="1" smtClean="0"/>
              <a:t>compatible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each</a:t>
            </a:r>
            <a:r>
              <a:rPr lang="hu-HU" dirty="0" smtClean="0"/>
              <a:t> </a:t>
            </a:r>
            <a:r>
              <a:rPr lang="hu-HU" dirty="0" err="1" smtClean="0"/>
              <a:t>other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15,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2</a:t>
            </a:fld>
            <a:endParaRPr lang="hu-HU" dirty="0"/>
          </a:p>
        </p:txBody>
      </p:sp>
      <p:pic>
        <p:nvPicPr>
          <p:cNvPr id="2050" name="Picture 2" descr="DSRC spectrum allocation worldw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627" y="2617890"/>
            <a:ext cx="7254628" cy="429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33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IEEE 1609.4 </a:t>
            </a:r>
            <a:r>
              <a:rPr lang="hu-HU" dirty="0" err="1" smtClean="0"/>
              <a:t>channel</a:t>
            </a:r>
            <a:r>
              <a:rPr lang="hu-HU" dirty="0" smtClean="0"/>
              <a:t> </a:t>
            </a:r>
            <a:r>
              <a:rPr lang="hu-HU" dirty="0" err="1" smtClean="0"/>
              <a:t>switching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24" y="868218"/>
            <a:ext cx="8774851" cy="5603833"/>
          </a:xfrm>
        </p:spPr>
        <p:txBody>
          <a:bodyPr>
            <a:normAutofit/>
          </a:bodyPr>
          <a:lstStyle/>
          <a:p>
            <a:r>
              <a:rPr lang="hu-HU" b="1" dirty="0" err="1" smtClean="0"/>
              <a:t>Immediate</a:t>
            </a:r>
            <a:r>
              <a:rPr lang="hu-HU" b="1" dirty="0" smtClean="0"/>
              <a:t> </a:t>
            </a:r>
            <a:r>
              <a:rPr lang="hu-HU" b="1" dirty="0" err="1" smtClean="0"/>
              <a:t>access</a:t>
            </a:r>
            <a:endParaRPr lang="hu-HU" b="1" dirty="0" smtClean="0"/>
          </a:p>
          <a:p>
            <a:pPr lvl="1"/>
            <a:r>
              <a:rPr lang="hu-HU" dirty="0" smtClean="0"/>
              <a:t>The </a:t>
            </a:r>
            <a:r>
              <a:rPr lang="hu-HU" dirty="0" err="1" smtClean="0"/>
              <a:t>node</a:t>
            </a:r>
            <a:r>
              <a:rPr lang="hu-HU" dirty="0" smtClean="0"/>
              <a:t> </a:t>
            </a:r>
            <a:r>
              <a:rPr lang="hu-HU" dirty="0" err="1" smtClean="0"/>
              <a:t>does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wait</a:t>
            </a:r>
            <a:r>
              <a:rPr lang="hu-HU" dirty="0" smtClean="0"/>
              <a:t> </a:t>
            </a:r>
            <a:r>
              <a:rPr lang="hu-HU" dirty="0" err="1" smtClean="0"/>
              <a:t>until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CCH </a:t>
            </a:r>
            <a:r>
              <a:rPr lang="hu-HU" dirty="0" err="1" smtClean="0"/>
              <a:t>slot</a:t>
            </a:r>
            <a:r>
              <a:rPr lang="hu-HU" dirty="0" smtClean="0"/>
              <a:t> is over</a:t>
            </a:r>
          </a:p>
          <a:p>
            <a:pPr lvl="1"/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CCH </a:t>
            </a:r>
            <a:r>
              <a:rPr lang="hu-HU" dirty="0" err="1" smtClean="0"/>
              <a:t>transmission</a:t>
            </a:r>
            <a:r>
              <a:rPr lang="hu-HU" dirty="0" smtClean="0"/>
              <a:t> is over, </a:t>
            </a:r>
            <a:r>
              <a:rPr lang="hu-HU" dirty="0" err="1"/>
              <a:t>s</a:t>
            </a:r>
            <a:r>
              <a:rPr lang="hu-HU" dirty="0" err="1" smtClean="0"/>
              <a:t>witch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SCH</a:t>
            </a:r>
          </a:p>
          <a:p>
            <a:pPr lvl="1"/>
            <a:r>
              <a:rPr lang="hu-HU" dirty="0" err="1" smtClean="0"/>
              <a:t>Improve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performance of </a:t>
            </a:r>
            <a:r>
              <a:rPr lang="hu-HU" dirty="0" err="1" smtClean="0"/>
              <a:t>bandwidth-demanding</a:t>
            </a:r>
            <a:r>
              <a:rPr lang="hu-HU" dirty="0" smtClean="0"/>
              <a:t> </a:t>
            </a:r>
            <a:r>
              <a:rPr lang="hu-HU" dirty="0" err="1" smtClean="0"/>
              <a:t>non-safety</a:t>
            </a:r>
            <a:endParaRPr lang="hu-HU" dirty="0"/>
          </a:p>
          <a:p>
            <a:pPr marL="274320" lvl="1" indent="0">
              <a:buNone/>
            </a:pPr>
            <a:r>
              <a:rPr lang="hu-HU" dirty="0" smtClean="0"/>
              <a:t>   </a:t>
            </a:r>
            <a:r>
              <a:rPr lang="hu-HU" dirty="0" err="1" smtClean="0"/>
              <a:t>applications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SCH, at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expense</a:t>
            </a:r>
            <a:r>
              <a:rPr lang="hu-HU" dirty="0"/>
              <a:t> </a:t>
            </a:r>
            <a:r>
              <a:rPr lang="hu-HU" dirty="0" smtClean="0"/>
              <a:t>of </a:t>
            </a:r>
            <a:r>
              <a:rPr lang="hu-HU" dirty="0" err="1" smtClean="0"/>
              <a:t>the</a:t>
            </a:r>
            <a:r>
              <a:rPr lang="hu-HU" dirty="0" smtClean="0"/>
              <a:t> CCH</a:t>
            </a:r>
          </a:p>
          <a:p>
            <a:r>
              <a:rPr lang="hu-HU" b="1" dirty="0" err="1" smtClean="0"/>
              <a:t>Extended</a:t>
            </a:r>
            <a:r>
              <a:rPr lang="hu-HU" b="1" dirty="0" smtClean="0"/>
              <a:t> </a:t>
            </a:r>
            <a:r>
              <a:rPr lang="hu-HU" b="1" dirty="0" err="1" smtClean="0"/>
              <a:t>access</a:t>
            </a:r>
            <a:endParaRPr lang="hu-HU" b="1" dirty="0" smtClean="0"/>
          </a:p>
          <a:p>
            <a:pPr lvl="1"/>
            <a:r>
              <a:rPr lang="hu-HU" dirty="0" err="1" smtClean="0"/>
              <a:t>Transmission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SCH </a:t>
            </a:r>
            <a:r>
              <a:rPr lang="hu-HU" dirty="0" err="1" smtClean="0"/>
              <a:t>without</a:t>
            </a:r>
            <a:r>
              <a:rPr lang="hu-HU" dirty="0" smtClean="0"/>
              <a:t> </a:t>
            </a:r>
            <a:r>
              <a:rPr lang="hu-HU" dirty="0" err="1" smtClean="0"/>
              <a:t>waiting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CCH</a:t>
            </a:r>
          </a:p>
          <a:p>
            <a:r>
              <a:rPr lang="hu-HU" b="1" dirty="0" err="1"/>
              <a:t>Adaptive</a:t>
            </a:r>
            <a:r>
              <a:rPr lang="hu-HU" b="1" dirty="0"/>
              <a:t> Independent </a:t>
            </a:r>
            <a:r>
              <a:rPr lang="hu-HU" b="1" dirty="0" err="1"/>
              <a:t>Channel</a:t>
            </a:r>
            <a:r>
              <a:rPr lang="hu-HU" b="1" dirty="0"/>
              <a:t> </a:t>
            </a:r>
            <a:r>
              <a:rPr lang="hu-HU" b="1" dirty="0" err="1" smtClean="0"/>
              <a:t>Switching</a:t>
            </a:r>
            <a:endParaRPr lang="hu-HU" b="1" dirty="0" smtClean="0"/>
          </a:p>
          <a:p>
            <a:pPr lvl="1"/>
            <a:r>
              <a:rPr lang="hu-HU" dirty="0" err="1" smtClean="0"/>
              <a:t>If</a:t>
            </a:r>
            <a:r>
              <a:rPr lang="hu-HU" dirty="0" smtClean="0"/>
              <a:t> more </a:t>
            </a:r>
            <a:r>
              <a:rPr lang="hu-HU" dirty="0" err="1" smtClean="0"/>
              <a:t>vehicles</a:t>
            </a:r>
            <a:r>
              <a:rPr lang="hu-HU" dirty="0" smtClean="0"/>
              <a:t>, </a:t>
            </a:r>
            <a:r>
              <a:rPr lang="hu-HU" dirty="0" err="1" smtClean="0"/>
              <a:t>more</a:t>
            </a:r>
            <a:r>
              <a:rPr lang="hu-HU" dirty="0" smtClean="0"/>
              <a:t> </a:t>
            </a:r>
            <a:r>
              <a:rPr lang="hu-HU" dirty="0" err="1" smtClean="0"/>
              <a:t>beacons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CCH</a:t>
            </a:r>
          </a:p>
          <a:p>
            <a:pPr lvl="1"/>
            <a:r>
              <a:rPr lang="hu-HU" dirty="0" err="1" smtClean="0"/>
              <a:t>Nodes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change</a:t>
            </a:r>
            <a:r>
              <a:rPr lang="hu-HU" dirty="0" smtClean="0"/>
              <a:t> </a:t>
            </a:r>
            <a:r>
              <a:rPr lang="hu-HU" dirty="0" err="1" smtClean="0"/>
              <a:t>their</a:t>
            </a:r>
            <a:r>
              <a:rPr lang="hu-HU" dirty="0" smtClean="0"/>
              <a:t> </a:t>
            </a:r>
            <a:r>
              <a:rPr lang="hu-HU" dirty="0" err="1" smtClean="0"/>
              <a:t>average</a:t>
            </a:r>
            <a:r>
              <a:rPr lang="hu-HU" dirty="0" smtClean="0"/>
              <a:t> </a:t>
            </a:r>
            <a:r>
              <a:rPr lang="hu-HU" dirty="0" err="1" smtClean="0"/>
              <a:t>switching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r>
              <a:rPr lang="hu-HU" dirty="0" smtClean="0"/>
              <a:t> </a:t>
            </a:r>
            <a:r>
              <a:rPr lang="hu-HU" dirty="0" err="1" smtClean="0"/>
              <a:t>based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vehicle</a:t>
            </a:r>
            <a:r>
              <a:rPr lang="hu-HU" dirty="0" smtClean="0"/>
              <a:t> </a:t>
            </a:r>
            <a:r>
              <a:rPr lang="hu-HU" dirty="0" err="1" smtClean="0"/>
              <a:t>density</a:t>
            </a:r>
            <a:endParaRPr lang="hu-HU" dirty="0" smtClean="0"/>
          </a:p>
          <a:p>
            <a:pPr lvl="2"/>
            <a:r>
              <a:rPr lang="hu-HU" dirty="0" smtClean="0"/>
              <a:t>Long SCH </a:t>
            </a:r>
            <a:r>
              <a:rPr lang="hu-HU" dirty="0" err="1" smtClean="0"/>
              <a:t>intervals</a:t>
            </a:r>
            <a:r>
              <a:rPr lang="hu-HU" dirty="0" smtClean="0"/>
              <a:t> </a:t>
            </a: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many</a:t>
            </a:r>
            <a:r>
              <a:rPr lang="hu-HU" dirty="0" smtClean="0"/>
              <a:t> </a:t>
            </a:r>
            <a:r>
              <a:rPr lang="hu-HU" dirty="0" err="1" smtClean="0"/>
              <a:t>vehicles</a:t>
            </a:r>
            <a:endParaRPr lang="hu-HU" dirty="0" smtClean="0"/>
          </a:p>
          <a:p>
            <a:pPr lvl="2"/>
            <a:r>
              <a:rPr lang="hu-HU" dirty="0" err="1" smtClean="0"/>
              <a:t>Fewer</a:t>
            </a:r>
            <a:r>
              <a:rPr lang="hu-HU" dirty="0" smtClean="0"/>
              <a:t> </a:t>
            </a:r>
            <a:r>
              <a:rPr lang="hu-HU" dirty="0" err="1" smtClean="0"/>
              <a:t>collisions</a:t>
            </a:r>
            <a:r>
              <a:rPr lang="hu-HU" dirty="0" smtClean="0"/>
              <a:t> at </a:t>
            </a:r>
            <a:r>
              <a:rPr lang="hu-HU" dirty="0" err="1" smtClean="0"/>
              <a:t>the</a:t>
            </a:r>
            <a:r>
              <a:rPr lang="hu-HU" dirty="0" smtClean="0"/>
              <a:t> start of </a:t>
            </a:r>
            <a:r>
              <a:rPr lang="hu-HU" dirty="0" err="1" smtClean="0"/>
              <a:t>the</a:t>
            </a:r>
            <a:r>
              <a:rPr lang="hu-HU" dirty="0" smtClean="0"/>
              <a:t> SCH,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nodes</a:t>
            </a:r>
            <a:r>
              <a:rPr lang="hu-HU" dirty="0" smtClean="0"/>
              <a:t> </a:t>
            </a:r>
            <a:r>
              <a:rPr lang="hu-HU" dirty="0" err="1" smtClean="0"/>
              <a:t>switch</a:t>
            </a:r>
            <a:r>
              <a:rPr lang="hu-HU" dirty="0" smtClean="0"/>
              <a:t> </a:t>
            </a:r>
            <a:r>
              <a:rPr lang="hu-HU" dirty="0" err="1" smtClean="0"/>
              <a:t>independently</a:t>
            </a:r>
            <a:r>
              <a:rPr lang="hu-HU" dirty="0" smtClean="0"/>
              <a:t> of </a:t>
            </a:r>
            <a:r>
              <a:rPr lang="hu-HU" dirty="0" err="1" smtClean="0"/>
              <a:t>each</a:t>
            </a:r>
            <a:r>
              <a:rPr lang="hu-HU" dirty="0" smtClean="0"/>
              <a:t> </a:t>
            </a:r>
            <a:r>
              <a:rPr lang="hu-HU" dirty="0" err="1" smtClean="0"/>
              <a:t>other</a:t>
            </a:r>
            <a:endParaRPr lang="hu-HU" dirty="0" smtClean="0"/>
          </a:p>
          <a:p>
            <a:pPr lvl="1"/>
            <a:r>
              <a:rPr lang="hu-HU" dirty="0" err="1" smtClean="0"/>
              <a:t>Drawback</a:t>
            </a:r>
            <a:r>
              <a:rPr lang="hu-HU" dirty="0" smtClean="0"/>
              <a:t> is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nodes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CCH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same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endParaRPr lang="hu-HU" dirty="0" smtClean="0"/>
          </a:p>
          <a:p>
            <a:pPr lvl="2"/>
            <a:r>
              <a:rPr lang="hu-HU" dirty="0" err="1" smtClean="0"/>
              <a:t>Vehicle</a:t>
            </a:r>
            <a:r>
              <a:rPr lang="hu-HU" dirty="0" smtClean="0"/>
              <a:t> 1 </a:t>
            </a:r>
            <a:r>
              <a:rPr lang="hu-HU" dirty="0" err="1" smtClean="0"/>
              <a:t>will</a:t>
            </a:r>
            <a:r>
              <a:rPr lang="hu-HU" dirty="0" smtClean="0"/>
              <a:t> </a:t>
            </a:r>
            <a:r>
              <a:rPr lang="hu-HU" dirty="0" err="1" smtClean="0"/>
              <a:t>miss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beacon</a:t>
            </a:r>
            <a:r>
              <a:rPr lang="hu-HU" dirty="0" smtClean="0"/>
              <a:t> of </a:t>
            </a:r>
            <a:r>
              <a:rPr lang="hu-HU" dirty="0" err="1" smtClean="0"/>
              <a:t>Vehicle</a:t>
            </a:r>
            <a:r>
              <a:rPr lang="hu-HU" dirty="0" smtClean="0"/>
              <a:t> 2  </a:t>
            </a:r>
          </a:p>
          <a:p>
            <a:endParaRPr lang="hu-HU" dirty="0" smtClean="0"/>
          </a:p>
          <a:p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15,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20</a:t>
            </a:fld>
            <a:endParaRPr lang="hu-H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92" y="108091"/>
            <a:ext cx="4891203" cy="376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119" y="3843404"/>
            <a:ext cx="3890844" cy="150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65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IEEE </a:t>
            </a:r>
            <a:r>
              <a:rPr lang="hu-HU" dirty="0"/>
              <a:t>1609.4 </a:t>
            </a:r>
            <a:r>
              <a:rPr lang="hu-HU" dirty="0" err="1"/>
              <a:t>channel</a:t>
            </a:r>
            <a:r>
              <a:rPr lang="hu-HU" dirty="0"/>
              <a:t> </a:t>
            </a:r>
            <a:r>
              <a:rPr lang="hu-HU" dirty="0" err="1"/>
              <a:t>switching</a:t>
            </a:r>
            <a:r>
              <a:rPr lang="hu-HU" dirty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b="1" dirty="0" err="1" smtClean="0"/>
              <a:t>Fragmentation</a:t>
            </a:r>
            <a:endParaRPr lang="hu-HU" sz="2400" b="1" dirty="0" smtClean="0"/>
          </a:p>
          <a:p>
            <a:pPr lvl="1"/>
            <a:r>
              <a:rPr lang="hu-HU" sz="2000" dirty="0" err="1" smtClean="0"/>
              <a:t>To</a:t>
            </a:r>
            <a:r>
              <a:rPr lang="hu-HU" sz="2000" dirty="0" smtClean="0"/>
              <a:t> </a:t>
            </a:r>
            <a:r>
              <a:rPr lang="hu-HU" sz="2000" dirty="0" err="1" smtClean="0"/>
              <a:t>better</a:t>
            </a:r>
            <a:r>
              <a:rPr lang="hu-HU" sz="2000" dirty="0" smtClean="0"/>
              <a:t> </a:t>
            </a:r>
            <a:r>
              <a:rPr lang="hu-HU" sz="2000" dirty="0" err="1" smtClean="0"/>
              <a:t>utilise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residual</a:t>
            </a:r>
            <a:r>
              <a:rPr lang="hu-HU" sz="2000" dirty="0" smtClean="0"/>
              <a:t> </a:t>
            </a:r>
            <a:r>
              <a:rPr lang="hu-HU" sz="2000" dirty="0" err="1" smtClean="0"/>
              <a:t>time</a:t>
            </a:r>
            <a:r>
              <a:rPr lang="hu-HU" sz="2000" dirty="0" smtClean="0"/>
              <a:t> at </a:t>
            </a:r>
            <a:r>
              <a:rPr lang="hu-HU" sz="2000" dirty="0" err="1" smtClean="0"/>
              <a:t>the</a:t>
            </a:r>
            <a:r>
              <a:rPr lang="hu-HU" sz="2000" dirty="0" smtClean="0"/>
              <a:t> end of </a:t>
            </a:r>
            <a:r>
              <a:rPr lang="hu-HU" sz="2000" dirty="0" err="1" smtClean="0"/>
              <a:t>the</a:t>
            </a:r>
            <a:r>
              <a:rPr lang="hu-HU" sz="2000" dirty="0" smtClean="0"/>
              <a:t> SCH </a:t>
            </a:r>
            <a:r>
              <a:rPr lang="hu-HU" sz="2000" dirty="0" err="1" smtClean="0"/>
              <a:t>interval</a:t>
            </a:r>
            <a:endParaRPr lang="hu-HU" sz="2000" dirty="0" smtClean="0"/>
          </a:p>
          <a:p>
            <a:pPr lvl="1"/>
            <a:r>
              <a:rPr lang="hu-HU" sz="2000" dirty="0" smtClean="0"/>
              <a:t>An extra </a:t>
            </a:r>
            <a:r>
              <a:rPr lang="hu-HU" sz="2000" dirty="0" err="1" smtClean="0"/>
              <a:t>fragmentation</a:t>
            </a:r>
            <a:r>
              <a:rPr lang="hu-HU" sz="2000" dirty="0" smtClean="0"/>
              <a:t> </a:t>
            </a:r>
            <a:r>
              <a:rPr lang="hu-HU" sz="2000" dirty="0" err="1" smtClean="0"/>
              <a:t>header</a:t>
            </a:r>
            <a:r>
              <a:rPr lang="hu-HU" sz="2000" dirty="0" smtClean="0"/>
              <a:t> </a:t>
            </a:r>
            <a:r>
              <a:rPr lang="hu-HU" sz="2000" dirty="0" err="1" smtClean="0"/>
              <a:t>should</a:t>
            </a:r>
            <a:r>
              <a:rPr lang="hu-HU" sz="2000" dirty="0" smtClean="0"/>
              <a:t> be </a:t>
            </a:r>
            <a:r>
              <a:rPr lang="hu-HU" sz="2000" dirty="0" err="1" smtClean="0"/>
              <a:t>used</a:t>
            </a:r>
            <a:r>
              <a:rPr lang="hu-HU" sz="2000" dirty="0" smtClean="0"/>
              <a:t>, </a:t>
            </a:r>
            <a:r>
              <a:rPr lang="hu-HU" sz="2000" dirty="0" err="1" smtClean="0"/>
              <a:t>which</a:t>
            </a:r>
            <a:r>
              <a:rPr lang="hu-HU" sz="2000" dirty="0" smtClean="0"/>
              <a:t> is a </a:t>
            </a:r>
            <a:r>
              <a:rPr lang="hu-HU" sz="2000" dirty="0" err="1" smtClean="0"/>
              <a:t>drawback</a:t>
            </a:r>
            <a:endParaRPr lang="hu-HU" sz="2000" dirty="0" smtClean="0"/>
          </a:p>
          <a:p>
            <a:pPr lvl="1"/>
            <a:r>
              <a:rPr lang="hu-HU" sz="2000" dirty="0" smtClean="0"/>
              <a:t>Works </a:t>
            </a:r>
            <a:r>
              <a:rPr lang="hu-HU" sz="2000" dirty="0" err="1" smtClean="0"/>
              <a:t>for</a:t>
            </a:r>
            <a:r>
              <a:rPr lang="hu-HU" sz="2000" dirty="0" smtClean="0"/>
              <a:t> </a:t>
            </a:r>
            <a:r>
              <a:rPr lang="hu-HU" sz="2000" dirty="0" err="1" smtClean="0"/>
              <a:t>large</a:t>
            </a:r>
            <a:r>
              <a:rPr lang="hu-HU" sz="2000" dirty="0" smtClean="0"/>
              <a:t> </a:t>
            </a:r>
            <a:r>
              <a:rPr lang="hu-HU" sz="2000" dirty="0" err="1" smtClean="0"/>
              <a:t>packets</a:t>
            </a:r>
            <a:r>
              <a:rPr lang="hu-HU" sz="2000" dirty="0" smtClean="0"/>
              <a:t> (TCP)</a:t>
            </a:r>
          </a:p>
          <a:p>
            <a:endParaRPr lang="hu-HU" sz="2400" b="1" dirty="0" smtClean="0"/>
          </a:p>
          <a:p>
            <a:r>
              <a:rPr lang="hu-HU" sz="2400" b="1" dirty="0" smtClean="0"/>
              <a:t>Best-fit </a:t>
            </a:r>
            <a:r>
              <a:rPr lang="hu-HU" sz="2400" b="1" dirty="0" err="1" smtClean="0"/>
              <a:t>scheme</a:t>
            </a:r>
            <a:endParaRPr lang="hu-HU" sz="2400" b="1" dirty="0" smtClean="0"/>
          </a:p>
          <a:p>
            <a:pPr lvl="1"/>
            <a:r>
              <a:rPr lang="hu-HU" sz="2000" dirty="0" err="1" smtClean="0"/>
              <a:t>Send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packet</a:t>
            </a:r>
            <a:r>
              <a:rPr lang="hu-HU" sz="2000" dirty="0" smtClean="0"/>
              <a:t> </a:t>
            </a:r>
            <a:r>
              <a:rPr lang="hu-HU" sz="2000" dirty="0" err="1" smtClean="0"/>
              <a:t>that</a:t>
            </a:r>
            <a:r>
              <a:rPr lang="hu-HU" sz="2000" dirty="0" smtClean="0"/>
              <a:t> </a:t>
            </a:r>
            <a:r>
              <a:rPr lang="hu-HU" sz="2000" dirty="0" err="1" smtClean="0"/>
              <a:t>best</a:t>
            </a:r>
            <a:r>
              <a:rPr lang="hu-HU" sz="2000" dirty="0" smtClean="0"/>
              <a:t> </a:t>
            </a:r>
            <a:r>
              <a:rPr lang="hu-HU" sz="2000" dirty="0" err="1" smtClean="0"/>
              <a:t>fits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residual</a:t>
            </a:r>
            <a:r>
              <a:rPr lang="hu-HU" sz="2000" dirty="0" smtClean="0"/>
              <a:t> </a:t>
            </a:r>
            <a:r>
              <a:rPr lang="hu-HU" sz="2000" dirty="0" err="1" smtClean="0"/>
              <a:t>time</a:t>
            </a:r>
            <a:r>
              <a:rPr lang="hu-HU" sz="2000" dirty="0" smtClean="0"/>
              <a:t> at </a:t>
            </a:r>
            <a:r>
              <a:rPr lang="hu-HU" sz="2000" dirty="0" err="1" smtClean="0"/>
              <a:t>the</a:t>
            </a:r>
            <a:r>
              <a:rPr lang="hu-HU" sz="2000" dirty="0" smtClean="0"/>
              <a:t> end of </a:t>
            </a:r>
            <a:r>
              <a:rPr lang="hu-HU" sz="2000" dirty="0" err="1" smtClean="0"/>
              <a:t>the</a:t>
            </a:r>
            <a:r>
              <a:rPr lang="hu-HU" sz="2000" dirty="0" smtClean="0"/>
              <a:t> SCH </a:t>
            </a:r>
            <a:r>
              <a:rPr lang="hu-HU" sz="2000" dirty="0" err="1" smtClean="0"/>
              <a:t>interval</a:t>
            </a:r>
            <a:endParaRPr lang="hu-HU" sz="2000" dirty="0" smtClean="0"/>
          </a:p>
          <a:p>
            <a:pPr lvl="2"/>
            <a:r>
              <a:rPr lang="hu-HU" sz="1800" dirty="0" err="1" smtClean="0"/>
              <a:t>Better</a:t>
            </a:r>
            <a:r>
              <a:rPr lang="hu-HU" sz="1800" dirty="0" smtClean="0"/>
              <a:t> </a:t>
            </a:r>
            <a:r>
              <a:rPr lang="hu-HU" sz="1800" dirty="0" err="1" smtClean="0"/>
              <a:t>than</a:t>
            </a:r>
            <a:r>
              <a:rPr lang="hu-HU" sz="1800" dirty="0" smtClean="0"/>
              <a:t> </a:t>
            </a:r>
            <a:r>
              <a:rPr lang="hu-HU" sz="1800" dirty="0" err="1" smtClean="0"/>
              <a:t>fragmentation</a:t>
            </a:r>
            <a:r>
              <a:rPr lang="hu-HU" sz="1800" dirty="0" smtClean="0"/>
              <a:t> </a:t>
            </a:r>
            <a:r>
              <a:rPr lang="hu-HU" sz="1800" dirty="0" err="1" smtClean="0"/>
              <a:t>only</a:t>
            </a:r>
            <a:r>
              <a:rPr lang="hu-HU" sz="1800" dirty="0" smtClean="0"/>
              <a:t> </a:t>
            </a:r>
            <a:r>
              <a:rPr lang="hu-HU" sz="1800" dirty="0" err="1" smtClean="0"/>
              <a:t>if</a:t>
            </a:r>
            <a:r>
              <a:rPr lang="hu-HU" sz="1800" dirty="0" smtClean="0"/>
              <a:t> </a:t>
            </a:r>
            <a:r>
              <a:rPr lang="hu-HU" sz="1800" dirty="0" err="1" smtClean="0"/>
              <a:t>packets</a:t>
            </a:r>
            <a:r>
              <a:rPr lang="hu-HU" sz="1800" dirty="0" smtClean="0"/>
              <a:t> of </a:t>
            </a:r>
            <a:r>
              <a:rPr lang="hu-HU" sz="1800" dirty="0" err="1" smtClean="0"/>
              <a:t>different</a:t>
            </a:r>
            <a:r>
              <a:rPr lang="hu-HU" sz="1800" dirty="0" smtClean="0"/>
              <a:t> </a:t>
            </a:r>
            <a:r>
              <a:rPr lang="hu-HU" sz="1800" dirty="0" err="1" smtClean="0"/>
              <a:t>sizes</a:t>
            </a:r>
            <a:r>
              <a:rPr lang="hu-HU" sz="1800" dirty="0" smtClean="0"/>
              <a:t> </a:t>
            </a:r>
            <a:r>
              <a:rPr lang="hu-HU" sz="1800" dirty="0" err="1" smtClean="0"/>
              <a:t>are</a:t>
            </a:r>
            <a:r>
              <a:rPr lang="hu-HU" sz="1800" dirty="0" smtClean="0"/>
              <a:t> </a:t>
            </a:r>
            <a:r>
              <a:rPr lang="hu-HU" sz="1800" dirty="0" err="1" smtClean="0"/>
              <a:t>present</a:t>
            </a:r>
            <a:r>
              <a:rPr lang="hu-HU" sz="1800" dirty="0" smtClean="0"/>
              <a:t> </a:t>
            </a:r>
            <a:r>
              <a:rPr lang="hu-HU" sz="1800" dirty="0" err="1" smtClean="0"/>
              <a:t>in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queue</a:t>
            </a:r>
            <a:endParaRPr lang="hu-HU" sz="1800" dirty="0" smtClean="0"/>
          </a:p>
          <a:p>
            <a:pPr lvl="1"/>
            <a:r>
              <a:rPr lang="hu-HU" sz="2000" dirty="0" err="1" smtClean="0"/>
              <a:t>Hard</a:t>
            </a:r>
            <a:r>
              <a:rPr lang="hu-HU" sz="2000" dirty="0" smtClean="0"/>
              <a:t> </a:t>
            </a:r>
            <a:r>
              <a:rPr lang="hu-HU" sz="2000" dirty="0" err="1" smtClean="0"/>
              <a:t>to</a:t>
            </a:r>
            <a:r>
              <a:rPr lang="hu-HU" sz="2000" dirty="0" smtClean="0"/>
              <a:t> </a:t>
            </a:r>
            <a:r>
              <a:rPr lang="hu-HU" sz="2000" dirty="0" err="1" smtClean="0"/>
              <a:t>know</a:t>
            </a:r>
            <a:r>
              <a:rPr lang="hu-HU" sz="2000" dirty="0" smtClean="0"/>
              <a:t> </a:t>
            </a:r>
            <a:r>
              <a:rPr lang="hu-HU" sz="2000" dirty="0" err="1" smtClean="0"/>
              <a:t>in</a:t>
            </a:r>
            <a:r>
              <a:rPr lang="hu-HU" sz="2000" dirty="0" smtClean="0"/>
              <a:t> </a:t>
            </a:r>
            <a:r>
              <a:rPr lang="hu-HU" sz="2000" dirty="0" err="1" smtClean="0"/>
              <a:t>advance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actual</a:t>
            </a:r>
            <a:r>
              <a:rPr lang="hu-HU" sz="2000" dirty="0" smtClean="0"/>
              <a:t> </a:t>
            </a:r>
            <a:r>
              <a:rPr lang="hu-HU" sz="2000" dirty="0" err="1" smtClean="0"/>
              <a:t>duration</a:t>
            </a:r>
            <a:r>
              <a:rPr lang="hu-HU" sz="2000" dirty="0" smtClean="0"/>
              <a:t> of </a:t>
            </a:r>
            <a:r>
              <a:rPr lang="hu-HU" sz="2000" dirty="0" err="1" smtClean="0"/>
              <a:t>transmission</a:t>
            </a:r>
            <a:endParaRPr lang="hu-HU" sz="2000" dirty="0" smtClean="0"/>
          </a:p>
          <a:p>
            <a:pPr lvl="2"/>
            <a:r>
              <a:rPr lang="hu-HU" sz="1800" dirty="0" err="1" smtClean="0"/>
              <a:t>Frequent</a:t>
            </a:r>
            <a:r>
              <a:rPr lang="hu-HU" sz="1800" dirty="0" smtClean="0"/>
              <a:t> </a:t>
            </a:r>
            <a:r>
              <a:rPr lang="hu-HU" sz="1800" dirty="0" err="1" smtClean="0"/>
              <a:t>changes</a:t>
            </a:r>
            <a:r>
              <a:rPr lang="hu-HU" sz="1800" dirty="0" smtClean="0"/>
              <a:t> </a:t>
            </a:r>
            <a:r>
              <a:rPr lang="hu-HU" sz="1800" dirty="0" err="1" smtClean="0"/>
              <a:t>in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channel</a:t>
            </a:r>
            <a:r>
              <a:rPr lang="hu-HU" sz="1800" dirty="0" smtClean="0"/>
              <a:t> </a:t>
            </a:r>
            <a:r>
              <a:rPr lang="hu-HU" sz="1800" dirty="0" err="1" smtClean="0"/>
              <a:t>congestion</a:t>
            </a:r>
            <a:endParaRPr lang="hu-HU" sz="1800" dirty="0" smtClean="0"/>
          </a:p>
          <a:p>
            <a:pPr lvl="2"/>
            <a:r>
              <a:rPr lang="hu-HU" sz="1800" dirty="0" err="1" smtClean="0"/>
              <a:t>Stochastic</a:t>
            </a:r>
            <a:r>
              <a:rPr lang="hu-HU" sz="1800" dirty="0" smtClean="0"/>
              <a:t> </a:t>
            </a:r>
            <a:r>
              <a:rPr lang="hu-HU" sz="1800" dirty="0" err="1" smtClean="0"/>
              <a:t>nature</a:t>
            </a:r>
            <a:r>
              <a:rPr lang="hu-HU" sz="1800" dirty="0" smtClean="0"/>
              <a:t> of </a:t>
            </a:r>
            <a:r>
              <a:rPr lang="hu-HU" sz="1800" dirty="0" err="1" smtClean="0"/>
              <a:t>backoff</a:t>
            </a:r>
            <a:endParaRPr lang="hu-HU" sz="1800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15,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175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DSRC – </a:t>
            </a:r>
            <a:r>
              <a:rPr lang="hu-HU" dirty="0" err="1" smtClean="0"/>
              <a:t>Dedicated</a:t>
            </a:r>
            <a:r>
              <a:rPr lang="hu-HU" dirty="0" smtClean="0"/>
              <a:t> </a:t>
            </a:r>
            <a:r>
              <a:rPr lang="hu-HU" dirty="0" err="1" smtClean="0"/>
              <a:t>Short</a:t>
            </a:r>
            <a:r>
              <a:rPr lang="hu-HU" dirty="0" smtClean="0"/>
              <a:t> </a:t>
            </a:r>
            <a:r>
              <a:rPr lang="hu-HU" dirty="0" err="1" smtClean="0"/>
              <a:t>Range</a:t>
            </a:r>
            <a:r>
              <a:rPr lang="hu-HU" dirty="0" smtClean="0"/>
              <a:t> </a:t>
            </a:r>
            <a:r>
              <a:rPr lang="hu-HU" dirty="0" err="1" smtClean="0"/>
              <a:t>Communications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24" y="868219"/>
            <a:ext cx="11810976" cy="5651334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sz="2400" dirty="0" err="1" smtClean="0"/>
              <a:t>Traditional</a:t>
            </a:r>
            <a:r>
              <a:rPr lang="hu-HU" sz="2400" dirty="0" smtClean="0"/>
              <a:t> ISM </a:t>
            </a:r>
            <a:r>
              <a:rPr lang="hu-HU" sz="2400" dirty="0" err="1" smtClean="0"/>
              <a:t>bands</a:t>
            </a:r>
            <a:r>
              <a:rPr lang="hu-HU" sz="2400" dirty="0" smtClean="0"/>
              <a:t> (</a:t>
            </a:r>
            <a:r>
              <a:rPr lang="hu-HU" sz="2400" dirty="0" err="1" smtClean="0"/>
              <a:t>Industry</a:t>
            </a:r>
            <a:r>
              <a:rPr lang="hu-HU" sz="2400" dirty="0" smtClean="0"/>
              <a:t>, Science, </a:t>
            </a:r>
            <a:r>
              <a:rPr lang="hu-HU" sz="2400" dirty="0" err="1" smtClean="0"/>
              <a:t>Medical</a:t>
            </a:r>
            <a:r>
              <a:rPr lang="hu-HU" sz="2400" dirty="0" smtClean="0"/>
              <a:t>) – 900 MHz, 2.4 </a:t>
            </a:r>
            <a:r>
              <a:rPr lang="hu-HU" sz="2400" dirty="0" err="1" smtClean="0"/>
              <a:t>GHz</a:t>
            </a:r>
            <a:r>
              <a:rPr lang="hu-HU" sz="2400" dirty="0" smtClean="0"/>
              <a:t>, 5 </a:t>
            </a:r>
            <a:r>
              <a:rPr lang="hu-HU" sz="2400" dirty="0" err="1" smtClean="0"/>
              <a:t>GHz</a:t>
            </a:r>
            <a:endParaRPr lang="hu-HU" sz="2400" dirty="0" smtClean="0"/>
          </a:p>
          <a:p>
            <a:pPr lvl="1"/>
            <a:r>
              <a:rPr lang="hu-HU" sz="2000" b="1" dirty="0" smtClean="0">
                <a:solidFill>
                  <a:srgbClr val="C00000"/>
                </a:solidFill>
              </a:rPr>
              <a:t>Free, </a:t>
            </a:r>
            <a:r>
              <a:rPr lang="hu-HU" sz="2000" b="1" dirty="0" err="1" smtClean="0">
                <a:solidFill>
                  <a:srgbClr val="C00000"/>
                </a:solidFill>
              </a:rPr>
              <a:t>unlicenced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b="1" dirty="0" err="1" smtClean="0">
                <a:solidFill>
                  <a:srgbClr val="C00000"/>
                </a:solidFill>
              </a:rPr>
              <a:t>bands</a:t>
            </a:r>
            <a:endParaRPr lang="hu-HU" sz="2000" b="1" dirty="0" smtClean="0">
              <a:solidFill>
                <a:srgbClr val="C00000"/>
              </a:solidFill>
            </a:endParaRPr>
          </a:p>
          <a:p>
            <a:pPr lvl="1"/>
            <a:r>
              <a:rPr lang="hu-HU" sz="2000" dirty="0" err="1" smtClean="0"/>
              <a:t>Populated</a:t>
            </a:r>
            <a:r>
              <a:rPr lang="hu-HU" sz="2000" dirty="0" smtClean="0"/>
              <a:t> </a:t>
            </a:r>
            <a:r>
              <a:rPr lang="hu-HU" sz="2000" dirty="0" err="1" smtClean="0"/>
              <a:t>by</a:t>
            </a:r>
            <a:r>
              <a:rPr lang="hu-HU" sz="2000" dirty="0" smtClean="0"/>
              <a:t> </a:t>
            </a:r>
            <a:r>
              <a:rPr lang="hu-HU" sz="2000" dirty="0" err="1" smtClean="0"/>
              <a:t>many</a:t>
            </a:r>
            <a:r>
              <a:rPr lang="hu-HU" sz="2000" dirty="0" smtClean="0"/>
              <a:t> </a:t>
            </a:r>
            <a:r>
              <a:rPr lang="hu-HU" sz="2000" dirty="0" err="1" smtClean="0"/>
              <a:t>technologies</a:t>
            </a:r>
            <a:r>
              <a:rPr lang="hu-HU" sz="2000" dirty="0" smtClean="0"/>
              <a:t> – </a:t>
            </a:r>
            <a:r>
              <a:rPr lang="hu-HU" sz="2000" dirty="0" err="1" smtClean="0"/>
              <a:t>Wifi</a:t>
            </a:r>
            <a:r>
              <a:rPr lang="hu-HU" sz="2000" dirty="0" smtClean="0"/>
              <a:t>, </a:t>
            </a:r>
            <a:r>
              <a:rPr lang="hu-HU" sz="2000" dirty="0" err="1" smtClean="0"/>
              <a:t>Bluetooth</a:t>
            </a:r>
            <a:r>
              <a:rPr lang="hu-HU" sz="2000" dirty="0" smtClean="0"/>
              <a:t>, </a:t>
            </a:r>
            <a:r>
              <a:rPr lang="hu-HU" sz="2000" dirty="0" err="1" smtClean="0"/>
              <a:t>Zigbee</a:t>
            </a:r>
            <a:endParaRPr lang="hu-HU" sz="2000" dirty="0" smtClean="0"/>
          </a:p>
          <a:p>
            <a:pPr lvl="1"/>
            <a:r>
              <a:rPr lang="hu-HU" sz="2000" dirty="0" smtClean="0"/>
              <a:t>No </a:t>
            </a:r>
            <a:r>
              <a:rPr lang="hu-HU" sz="2000" dirty="0" err="1" smtClean="0"/>
              <a:t>restrictions</a:t>
            </a:r>
            <a:r>
              <a:rPr lang="hu-HU" sz="2000" dirty="0" smtClean="0"/>
              <a:t> </a:t>
            </a:r>
            <a:r>
              <a:rPr lang="hu-HU" sz="2000" dirty="0" err="1" smtClean="0"/>
              <a:t>other</a:t>
            </a:r>
            <a:r>
              <a:rPr lang="hu-HU" sz="2000" dirty="0" smtClean="0"/>
              <a:t> </a:t>
            </a:r>
            <a:r>
              <a:rPr lang="hu-HU" sz="2000" dirty="0" err="1" smtClean="0"/>
              <a:t>than</a:t>
            </a:r>
            <a:r>
              <a:rPr lang="hu-HU" sz="2000" dirty="0" smtClean="0"/>
              <a:t> </a:t>
            </a:r>
            <a:r>
              <a:rPr lang="hu-HU" sz="2000" dirty="0" err="1" smtClean="0"/>
              <a:t>some</a:t>
            </a:r>
            <a:r>
              <a:rPr lang="hu-HU" sz="2000" dirty="0" smtClean="0"/>
              <a:t> </a:t>
            </a:r>
            <a:r>
              <a:rPr lang="hu-HU" sz="2000" dirty="0" err="1" smtClean="0"/>
              <a:t>emmission</a:t>
            </a:r>
            <a:r>
              <a:rPr lang="hu-HU" sz="2000" dirty="0" smtClean="0"/>
              <a:t> and </a:t>
            </a:r>
            <a:r>
              <a:rPr lang="hu-HU" sz="2000" dirty="0" err="1" smtClean="0"/>
              <a:t>co-existance</a:t>
            </a:r>
            <a:r>
              <a:rPr lang="hu-HU" sz="2000" dirty="0" smtClean="0"/>
              <a:t> </a:t>
            </a:r>
            <a:r>
              <a:rPr lang="hu-HU" sz="2000" dirty="0" err="1" smtClean="0"/>
              <a:t>rules</a:t>
            </a:r>
            <a:endParaRPr lang="hu-HU" sz="2000" dirty="0" smtClean="0"/>
          </a:p>
          <a:p>
            <a:endParaRPr lang="hu-HU" sz="2400" dirty="0" smtClean="0"/>
          </a:p>
          <a:p>
            <a:r>
              <a:rPr lang="hu-HU" sz="2400" dirty="0" smtClean="0"/>
              <a:t>DSRC </a:t>
            </a:r>
            <a:r>
              <a:rPr lang="hu-HU" sz="2400" dirty="0" err="1" smtClean="0"/>
              <a:t>band</a:t>
            </a:r>
            <a:endParaRPr lang="hu-HU" sz="2400" dirty="0" smtClean="0"/>
          </a:p>
          <a:p>
            <a:pPr lvl="1"/>
            <a:r>
              <a:rPr lang="hu-HU" sz="2000" b="1" dirty="0">
                <a:solidFill>
                  <a:srgbClr val="C00000"/>
                </a:solidFill>
              </a:rPr>
              <a:t>Free </a:t>
            </a:r>
            <a:r>
              <a:rPr lang="hu-HU" sz="2000" b="1" dirty="0" err="1">
                <a:solidFill>
                  <a:srgbClr val="C00000"/>
                </a:solidFill>
              </a:rPr>
              <a:t>but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000" b="1" dirty="0" err="1" smtClean="0">
                <a:solidFill>
                  <a:srgbClr val="C00000"/>
                </a:solidFill>
              </a:rPr>
              <a:t>regulated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b="1" dirty="0" err="1" smtClean="0">
                <a:solidFill>
                  <a:srgbClr val="C00000"/>
                </a:solidFill>
              </a:rPr>
              <a:t>spectrum</a:t>
            </a:r>
            <a:endParaRPr lang="hu-HU" sz="2000" b="1" dirty="0" smtClean="0">
              <a:solidFill>
                <a:srgbClr val="C00000"/>
              </a:solidFill>
            </a:endParaRPr>
          </a:p>
          <a:p>
            <a:pPr lvl="1"/>
            <a:r>
              <a:rPr lang="hu-HU" sz="2000" dirty="0" err="1" smtClean="0"/>
              <a:t>Restrictions</a:t>
            </a:r>
            <a:r>
              <a:rPr lang="hu-HU" sz="2000" dirty="0" smtClean="0"/>
              <a:t> </a:t>
            </a:r>
            <a:r>
              <a:rPr lang="hu-HU" sz="2000" dirty="0" err="1" smtClean="0"/>
              <a:t>in</a:t>
            </a:r>
            <a:r>
              <a:rPr lang="hu-HU" sz="2000" dirty="0" smtClean="0"/>
              <a:t> </a:t>
            </a:r>
            <a:r>
              <a:rPr lang="hu-HU" sz="2000" dirty="0" err="1" smtClean="0"/>
              <a:t>terms</a:t>
            </a:r>
            <a:r>
              <a:rPr lang="hu-HU" sz="2000" dirty="0" smtClean="0"/>
              <a:t> of </a:t>
            </a:r>
            <a:r>
              <a:rPr lang="hu-HU" sz="2000" dirty="0" err="1" smtClean="0"/>
              <a:t>usage</a:t>
            </a:r>
            <a:r>
              <a:rPr lang="hu-HU" sz="2000" dirty="0" smtClean="0"/>
              <a:t> and </a:t>
            </a:r>
            <a:r>
              <a:rPr lang="hu-HU" sz="2000" dirty="0" err="1" smtClean="0"/>
              <a:t>technologies</a:t>
            </a:r>
            <a:endParaRPr lang="hu-HU" sz="2000" dirty="0" smtClean="0"/>
          </a:p>
          <a:p>
            <a:pPr lvl="1"/>
            <a:r>
              <a:rPr lang="hu-HU" sz="2000" dirty="0" err="1" smtClean="0"/>
              <a:t>All</a:t>
            </a:r>
            <a:r>
              <a:rPr lang="hu-HU" sz="2000" dirty="0" smtClean="0"/>
              <a:t> </a:t>
            </a:r>
            <a:r>
              <a:rPr lang="hu-HU" sz="2000" dirty="0" err="1" smtClean="0"/>
              <a:t>radios</a:t>
            </a:r>
            <a:r>
              <a:rPr lang="hu-HU" sz="2000" dirty="0" smtClean="0"/>
              <a:t> </a:t>
            </a:r>
            <a:r>
              <a:rPr lang="hu-HU" sz="2000" dirty="0" err="1" smtClean="0"/>
              <a:t>should</a:t>
            </a:r>
            <a:r>
              <a:rPr lang="hu-HU" sz="2000" dirty="0" smtClean="0"/>
              <a:t> be </a:t>
            </a:r>
            <a:r>
              <a:rPr lang="hu-HU" sz="2000" dirty="0" err="1" smtClean="0"/>
              <a:t>compliant</a:t>
            </a:r>
            <a:r>
              <a:rPr lang="hu-HU" sz="2000" dirty="0" smtClean="0"/>
              <a:t> </a:t>
            </a:r>
            <a:r>
              <a:rPr lang="hu-HU" sz="2000" dirty="0" err="1" smtClean="0"/>
              <a:t>to</a:t>
            </a:r>
            <a:r>
              <a:rPr lang="hu-HU" sz="2000" dirty="0" smtClean="0"/>
              <a:t> a standard</a:t>
            </a:r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15,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648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DSRC – </a:t>
            </a:r>
            <a:r>
              <a:rPr lang="hu-HU" dirty="0" err="1" smtClean="0"/>
              <a:t>Dedicated</a:t>
            </a:r>
            <a:r>
              <a:rPr lang="hu-HU" dirty="0" smtClean="0"/>
              <a:t> </a:t>
            </a:r>
            <a:r>
              <a:rPr lang="hu-HU" dirty="0" err="1" smtClean="0"/>
              <a:t>Short</a:t>
            </a:r>
            <a:r>
              <a:rPr lang="hu-HU" dirty="0" smtClean="0"/>
              <a:t> </a:t>
            </a:r>
            <a:r>
              <a:rPr lang="hu-HU" dirty="0" err="1" smtClean="0"/>
              <a:t>Range</a:t>
            </a:r>
            <a:r>
              <a:rPr lang="hu-HU" dirty="0" smtClean="0"/>
              <a:t> </a:t>
            </a:r>
            <a:r>
              <a:rPr lang="hu-HU" dirty="0" err="1" smtClean="0"/>
              <a:t>Communications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25" y="868219"/>
            <a:ext cx="7159806" cy="5651334"/>
          </a:xfrm>
        </p:spPr>
        <p:txBody>
          <a:bodyPr>
            <a:normAutofit/>
          </a:bodyPr>
          <a:lstStyle/>
          <a:p>
            <a:r>
              <a:rPr lang="hu-HU" b="1" dirty="0" smtClean="0"/>
              <a:t>Basic </a:t>
            </a:r>
            <a:r>
              <a:rPr lang="hu-HU" b="1" dirty="0" err="1" smtClean="0"/>
              <a:t>goals</a:t>
            </a:r>
            <a:r>
              <a:rPr lang="hu-HU" b="1" dirty="0" smtClean="0"/>
              <a:t> of DSRC</a:t>
            </a:r>
          </a:p>
          <a:p>
            <a:pPr lvl="1"/>
            <a:r>
              <a:rPr lang="hu-HU" dirty="0" err="1" smtClean="0"/>
              <a:t>Support</a:t>
            </a:r>
            <a:r>
              <a:rPr lang="hu-HU" dirty="0" smtClean="0"/>
              <a:t> of </a:t>
            </a:r>
            <a:r>
              <a:rPr lang="hu-HU" dirty="0" err="1" smtClean="0"/>
              <a:t>low</a:t>
            </a:r>
            <a:r>
              <a:rPr lang="hu-HU" dirty="0" smtClean="0"/>
              <a:t> </a:t>
            </a:r>
            <a:r>
              <a:rPr lang="hu-HU" dirty="0" err="1" smtClean="0"/>
              <a:t>latency</a:t>
            </a:r>
            <a:r>
              <a:rPr lang="hu-HU" dirty="0" smtClean="0"/>
              <a:t>, </a:t>
            </a:r>
            <a:r>
              <a:rPr lang="hu-HU" dirty="0" err="1" smtClean="0"/>
              <a:t>secure</a:t>
            </a:r>
            <a:r>
              <a:rPr lang="hu-HU" dirty="0" smtClean="0"/>
              <a:t> </a:t>
            </a:r>
            <a:r>
              <a:rPr lang="hu-HU" dirty="0" err="1" smtClean="0"/>
              <a:t>transmissions</a:t>
            </a:r>
            <a:endParaRPr lang="hu-HU" dirty="0" smtClean="0"/>
          </a:p>
          <a:p>
            <a:pPr lvl="1"/>
            <a:r>
              <a:rPr lang="hu-HU" dirty="0" err="1" smtClean="0"/>
              <a:t>Fast</a:t>
            </a:r>
            <a:r>
              <a:rPr lang="hu-HU" dirty="0" smtClean="0"/>
              <a:t> </a:t>
            </a:r>
            <a:r>
              <a:rPr lang="hu-HU" dirty="0" err="1" smtClean="0"/>
              <a:t>network</a:t>
            </a:r>
            <a:r>
              <a:rPr lang="hu-HU" dirty="0" smtClean="0"/>
              <a:t> </a:t>
            </a:r>
            <a:r>
              <a:rPr lang="hu-HU" dirty="0" err="1" smtClean="0"/>
              <a:t>acquisition</a:t>
            </a:r>
            <a:r>
              <a:rPr lang="hu-HU" dirty="0" smtClean="0"/>
              <a:t>, rapid and </a:t>
            </a:r>
            <a:r>
              <a:rPr lang="hu-HU" dirty="0" err="1" smtClean="0"/>
              <a:t>frequent</a:t>
            </a:r>
            <a:r>
              <a:rPr lang="hu-HU" dirty="0" smtClean="0"/>
              <a:t> </a:t>
            </a:r>
            <a:r>
              <a:rPr lang="hu-HU" dirty="0" err="1" smtClean="0"/>
              <a:t>handover</a:t>
            </a:r>
            <a:r>
              <a:rPr lang="hu-HU" dirty="0" smtClean="0"/>
              <a:t> </a:t>
            </a:r>
            <a:r>
              <a:rPr lang="hu-HU" dirty="0" err="1" smtClean="0"/>
              <a:t>handling</a:t>
            </a:r>
            <a:endParaRPr lang="hu-HU" dirty="0" smtClean="0"/>
          </a:p>
          <a:p>
            <a:pPr lvl="1"/>
            <a:r>
              <a:rPr lang="hu-HU" dirty="0" err="1" smtClean="0"/>
              <a:t>Highly</a:t>
            </a:r>
            <a:r>
              <a:rPr lang="hu-HU" dirty="0" smtClean="0"/>
              <a:t> </a:t>
            </a:r>
            <a:r>
              <a:rPr lang="hu-HU" dirty="0" err="1" smtClean="0"/>
              <a:t>robust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adverse</a:t>
            </a:r>
            <a:r>
              <a:rPr lang="hu-HU" dirty="0" smtClean="0"/>
              <a:t> </a:t>
            </a:r>
            <a:r>
              <a:rPr lang="hu-HU" dirty="0" err="1" smtClean="0"/>
              <a:t>weather</a:t>
            </a:r>
            <a:r>
              <a:rPr lang="hu-HU" dirty="0" smtClean="0"/>
              <a:t> </a:t>
            </a:r>
            <a:r>
              <a:rPr lang="hu-HU" dirty="0" err="1" smtClean="0"/>
              <a:t>conditions</a:t>
            </a:r>
            <a:endParaRPr lang="hu-HU" dirty="0" smtClean="0"/>
          </a:p>
          <a:p>
            <a:pPr lvl="1"/>
            <a:r>
              <a:rPr lang="hu-HU" dirty="0" err="1" smtClean="0"/>
              <a:t>Tolerant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multi-path</a:t>
            </a:r>
            <a:r>
              <a:rPr lang="hu-HU" dirty="0" smtClean="0"/>
              <a:t> </a:t>
            </a:r>
            <a:r>
              <a:rPr lang="hu-HU" dirty="0" err="1" smtClean="0"/>
              <a:t>transmission</a:t>
            </a:r>
            <a:endParaRPr lang="hu-HU" dirty="0" smtClean="0"/>
          </a:p>
          <a:p>
            <a:r>
              <a:rPr lang="hu-HU" b="1" dirty="0" err="1" smtClean="0"/>
              <a:t>Mainly</a:t>
            </a:r>
            <a:r>
              <a:rPr lang="hu-HU" b="1" dirty="0" smtClean="0"/>
              <a:t> </a:t>
            </a:r>
            <a:r>
              <a:rPr lang="hu-HU" b="1" dirty="0" err="1" smtClean="0"/>
              <a:t>for</a:t>
            </a:r>
            <a:r>
              <a:rPr lang="hu-HU" b="1" dirty="0" smtClean="0"/>
              <a:t> </a:t>
            </a:r>
            <a:r>
              <a:rPr lang="hu-HU" b="1" dirty="0" err="1" smtClean="0"/>
              <a:t>public</a:t>
            </a:r>
            <a:r>
              <a:rPr lang="hu-HU" b="1" dirty="0" smtClean="0"/>
              <a:t> </a:t>
            </a:r>
            <a:r>
              <a:rPr lang="hu-HU" b="1" dirty="0" err="1" smtClean="0"/>
              <a:t>safety</a:t>
            </a:r>
            <a:r>
              <a:rPr lang="hu-HU" b="1" dirty="0" smtClean="0"/>
              <a:t> </a:t>
            </a:r>
            <a:r>
              <a:rPr lang="hu-HU" b="1" dirty="0" err="1" smtClean="0"/>
              <a:t>applications</a:t>
            </a:r>
            <a:r>
              <a:rPr lang="hu-HU" dirty="0" smtClean="0"/>
              <a:t>,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save</a:t>
            </a:r>
            <a:r>
              <a:rPr lang="hu-HU" dirty="0" smtClean="0"/>
              <a:t> life and </a:t>
            </a:r>
            <a:r>
              <a:rPr lang="hu-HU" dirty="0" err="1" smtClean="0"/>
              <a:t>improve</a:t>
            </a:r>
            <a:r>
              <a:rPr lang="hu-HU" dirty="0" smtClean="0"/>
              <a:t> </a:t>
            </a:r>
            <a:r>
              <a:rPr lang="hu-HU" dirty="0" err="1" smtClean="0"/>
              <a:t>traffic</a:t>
            </a:r>
            <a:r>
              <a:rPr lang="hu-HU" dirty="0" smtClean="0"/>
              <a:t> flow</a:t>
            </a:r>
          </a:p>
          <a:p>
            <a:r>
              <a:rPr lang="hu-HU" dirty="0" err="1" smtClean="0"/>
              <a:t>Private</a:t>
            </a:r>
            <a:r>
              <a:rPr lang="hu-HU" dirty="0" smtClean="0"/>
              <a:t> </a:t>
            </a:r>
            <a:r>
              <a:rPr lang="hu-HU" dirty="0" err="1" smtClean="0"/>
              <a:t>services</a:t>
            </a:r>
            <a:r>
              <a:rPr lang="hu-HU" dirty="0" smtClean="0"/>
              <a:t> </a:t>
            </a:r>
            <a:r>
              <a:rPr lang="hu-HU" dirty="0" err="1" smtClean="0"/>
              <a:t>also</a:t>
            </a:r>
            <a:r>
              <a:rPr lang="hu-HU" dirty="0" smtClean="0"/>
              <a:t> </a:t>
            </a:r>
            <a:r>
              <a:rPr lang="hu-HU" dirty="0" err="1" smtClean="0"/>
              <a:t>permitted</a:t>
            </a:r>
            <a:endParaRPr lang="hu-HU" dirty="0" smtClean="0"/>
          </a:p>
          <a:p>
            <a:pPr lvl="1"/>
            <a:r>
              <a:rPr lang="hu-HU" dirty="0" err="1" smtClean="0"/>
              <a:t>Spread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deployment</a:t>
            </a:r>
            <a:r>
              <a:rPr lang="hu-HU" dirty="0" smtClean="0"/>
              <a:t> </a:t>
            </a:r>
            <a:r>
              <a:rPr lang="hu-HU" dirty="0" err="1" smtClean="0"/>
              <a:t>costs</a:t>
            </a:r>
            <a:r>
              <a:rPr lang="hu-HU" dirty="0" smtClean="0"/>
              <a:t>, </a:t>
            </a:r>
            <a:r>
              <a:rPr lang="hu-HU" dirty="0" err="1" smtClean="0"/>
              <a:t>encourage</a:t>
            </a:r>
            <a:r>
              <a:rPr lang="hu-HU" dirty="0" smtClean="0"/>
              <a:t> </a:t>
            </a:r>
            <a:r>
              <a:rPr lang="hu-HU" dirty="0" err="1" smtClean="0"/>
              <a:t>quick</a:t>
            </a:r>
            <a:r>
              <a:rPr lang="hu-HU" dirty="0" smtClean="0"/>
              <a:t> </a:t>
            </a:r>
            <a:r>
              <a:rPr lang="hu-HU" dirty="0" err="1" smtClean="0"/>
              <a:t>development</a:t>
            </a:r>
            <a:r>
              <a:rPr lang="hu-HU" dirty="0" smtClean="0"/>
              <a:t> and </a:t>
            </a:r>
            <a:r>
              <a:rPr lang="hu-HU" dirty="0" err="1" smtClean="0"/>
              <a:t>adoption</a:t>
            </a:r>
            <a:r>
              <a:rPr lang="hu-HU" dirty="0" smtClean="0"/>
              <a:t> </a:t>
            </a:r>
          </a:p>
          <a:p>
            <a:pPr lvl="1"/>
            <a:r>
              <a:rPr lang="hu-HU" b="1" dirty="0" err="1" smtClean="0"/>
              <a:t>Electronic</a:t>
            </a:r>
            <a:r>
              <a:rPr lang="hu-HU" b="1" dirty="0" smtClean="0"/>
              <a:t> Toll </a:t>
            </a:r>
            <a:r>
              <a:rPr lang="hu-HU" b="1" dirty="0" err="1" smtClean="0"/>
              <a:t>Collection</a:t>
            </a:r>
            <a:r>
              <a:rPr lang="hu-HU" b="1" dirty="0" smtClean="0"/>
              <a:t> (ETC) </a:t>
            </a:r>
            <a:r>
              <a:rPr lang="hu-HU" dirty="0" err="1" smtClean="0"/>
              <a:t>was</a:t>
            </a:r>
            <a:r>
              <a:rPr lang="hu-HU" dirty="0" smtClean="0"/>
              <a:t> </a:t>
            </a:r>
            <a:r>
              <a:rPr lang="hu-HU" dirty="0" err="1" smtClean="0"/>
              <a:t>initially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main </a:t>
            </a:r>
            <a:r>
              <a:rPr lang="hu-HU" dirty="0" err="1" smtClean="0"/>
              <a:t>drivers</a:t>
            </a:r>
            <a:r>
              <a:rPr lang="hu-HU" dirty="0" smtClean="0"/>
              <a:t> </a:t>
            </a:r>
          </a:p>
          <a:p>
            <a:pPr lvl="1"/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15,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4</a:t>
            </a:fld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675" y="2415578"/>
            <a:ext cx="5112950" cy="349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62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8" y="2778827"/>
            <a:ext cx="8386101" cy="360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noProof="0" dirty="0" smtClean="0"/>
              <a:t>WAVE</a:t>
            </a:r>
            <a:endParaRPr lang="en-US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24" y="868219"/>
            <a:ext cx="11810976" cy="5421462"/>
          </a:xfrm>
        </p:spPr>
        <p:txBody>
          <a:bodyPr>
            <a:normAutofit/>
          </a:bodyPr>
          <a:lstStyle/>
          <a:p>
            <a:r>
              <a:rPr lang="hu-HU" noProof="0" dirty="0" smtClean="0"/>
              <a:t>IEEE 802.11</a:t>
            </a:r>
          </a:p>
          <a:p>
            <a:pPr lvl="1"/>
            <a:r>
              <a:rPr lang="hu-HU" dirty="0"/>
              <a:t>C</a:t>
            </a:r>
            <a:r>
              <a:rPr lang="hu-HU" noProof="0" dirty="0" err="1" smtClean="0"/>
              <a:t>ollection</a:t>
            </a:r>
            <a:r>
              <a:rPr lang="hu-HU" noProof="0" dirty="0" smtClean="0"/>
              <a:t> of </a:t>
            </a:r>
            <a:r>
              <a:rPr lang="hu-HU" noProof="0" dirty="0" err="1" smtClean="0"/>
              <a:t>physical</a:t>
            </a:r>
            <a:r>
              <a:rPr lang="hu-HU" noProof="0" dirty="0" smtClean="0"/>
              <a:t> (PHY) and </a:t>
            </a:r>
            <a:r>
              <a:rPr lang="hu-HU" noProof="0" dirty="0" err="1" smtClean="0"/>
              <a:t>medium-access</a:t>
            </a:r>
            <a:r>
              <a:rPr lang="hu-HU" noProof="0" dirty="0" smtClean="0"/>
              <a:t> </a:t>
            </a:r>
            <a:r>
              <a:rPr lang="hu-HU" noProof="0" dirty="0" err="1" smtClean="0"/>
              <a:t>control</a:t>
            </a:r>
            <a:r>
              <a:rPr lang="hu-HU" noProof="0" dirty="0" smtClean="0"/>
              <a:t> (MAC) </a:t>
            </a:r>
            <a:r>
              <a:rPr lang="hu-HU" noProof="0" dirty="0" err="1" smtClean="0"/>
              <a:t>layer</a:t>
            </a:r>
            <a:r>
              <a:rPr lang="hu-HU" noProof="0" dirty="0" smtClean="0"/>
              <a:t> </a:t>
            </a:r>
            <a:r>
              <a:rPr lang="hu-HU" noProof="0" dirty="0" err="1" smtClean="0"/>
              <a:t>specifications</a:t>
            </a:r>
            <a:r>
              <a:rPr lang="hu-HU" noProof="0" dirty="0" smtClean="0"/>
              <a:t> </a:t>
            </a:r>
            <a:r>
              <a:rPr lang="hu-HU" noProof="0" dirty="0" err="1" smtClean="0"/>
              <a:t>for</a:t>
            </a:r>
            <a:r>
              <a:rPr lang="hu-HU" noProof="0" dirty="0" smtClean="0"/>
              <a:t> </a:t>
            </a:r>
            <a:r>
              <a:rPr lang="hu-HU" noProof="0" dirty="0" err="1" smtClean="0"/>
              <a:t>implementing</a:t>
            </a:r>
            <a:r>
              <a:rPr lang="hu-HU" noProof="0" dirty="0" smtClean="0"/>
              <a:t> WLAN </a:t>
            </a:r>
          </a:p>
          <a:p>
            <a:pPr lvl="1"/>
            <a:r>
              <a:rPr lang="hu-HU" noProof="0" dirty="0" smtClean="0"/>
              <a:t>802.11a (5 </a:t>
            </a:r>
            <a:r>
              <a:rPr lang="hu-HU" noProof="0" dirty="0" err="1" smtClean="0"/>
              <a:t>GHz</a:t>
            </a:r>
            <a:r>
              <a:rPr lang="hu-HU" noProof="0" dirty="0" smtClean="0"/>
              <a:t>, OFDM), 802.11b (2.4 </a:t>
            </a:r>
            <a:r>
              <a:rPr lang="hu-HU" noProof="0" dirty="0" err="1" smtClean="0"/>
              <a:t>GHz</a:t>
            </a:r>
            <a:r>
              <a:rPr lang="hu-HU" noProof="0" dirty="0" smtClean="0"/>
              <a:t>, DSSS), 802.11g (2.4 </a:t>
            </a:r>
            <a:r>
              <a:rPr lang="hu-HU" noProof="0" dirty="0" err="1" smtClean="0"/>
              <a:t>GHz</a:t>
            </a:r>
            <a:r>
              <a:rPr lang="hu-HU" noProof="0" dirty="0" smtClean="0"/>
              <a:t>, OFDM), 802.11n (2.4 and 5 </a:t>
            </a:r>
            <a:r>
              <a:rPr lang="hu-HU" noProof="0" dirty="0" err="1" smtClean="0"/>
              <a:t>GHz</a:t>
            </a:r>
            <a:r>
              <a:rPr lang="hu-HU" noProof="0" dirty="0" smtClean="0"/>
              <a:t>, MIMO-OFDM), 802.11ac (5 </a:t>
            </a:r>
            <a:r>
              <a:rPr lang="hu-HU" noProof="0" dirty="0" err="1" smtClean="0"/>
              <a:t>GHz</a:t>
            </a:r>
            <a:r>
              <a:rPr lang="hu-HU" noProof="0" dirty="0" smtClean="0"/>
              <a:t>, MIMO-OFDM)</a:t>
            </a:r>
          </a:p>
          <a:p>
            <a:pPr lvl="1"/>
            <a:r>
              <a:rPr lang="hu-HU" b="1" dirty="0" smtClean="0">
                <a:solidFill>
                  <a:srgbClr val="C00000"/>
                </a:solidFill>
              </a:rPr>
              <a:t>802.11p – part of WAVE (</a:t>
            </a:r>
            <a:r>
              <a:rPr lang="hu-HU" b="1" dirty="0" err="1" smtClean="0">
                <a:solidFill>
                  <a:srgbClr val="C00000"/>
                </a:solidFill>
              </a:rPr>
              <a:t>Wireless</a:t>
            </a:r>
            <a:r>
              <a:rPr lang="hu-HU" b="1" dirty="0" smtClean="0">
                <a:solidFill>
                  <a:srgbClr val="C00000"/>
                </a:solidFill>
              </a:rPr>
              <a:t> Access </a:t>
            </a:r>
            <a:r>
              <a:rPr lang="hu-HU" b="1" dirty="0" err="1" smtClean="0">
                <a:solidFill>
                  <a:srgbClr val="C00000"/>
                </a:solidFill>
              </a:rPr>
              <a:t>in</a:t>
            </a:r>
            <a:r>
              <a:rPr lang="hu-HU" b="1" dirty="0" smtClean="0">
                <a:solidFill>
                  <a:srgbClr val="C00000"/>
                </a:solidFill>
              </a:rPr>
              <a:t> </a:t>
            </a:r>
            <a:r>
              <a:rPr lang="hu-HU" b="1" dirty="0" err="1" smtClean="0">
                <a:solidFill>
                  <a:srgbClr val="C00000"/>
                </a:solidFill>
              </a:rPr>
              <a:t>Vehicular</a:t>
            </a:r>
            <a:r>
              <a:rPr lang="hu-HU" b="1" dirty="0" smtClean="0">
                <a:solidFill>
                  <a:srgbClr val="C00000"/>
                </a:solidFill>
              </a:rPr>
              <a:t> </a:t>
            </a:r>
            <a:r>
              <a:rPr lang="hu-HU" b="1" dirty="0" err="1" smtClean="0">
                <a:solidFill>
                  <a:srgbClr val="C00000"/>
                </a:solidFill>
              </a:rPr>
              <a:t>Environment</a:t>
            </a:r>
            <a:r>
              <a:rPr lang="hu-HU" b="1" dirty="0" smtClean="0">
                <a:solidFill>
                  <a:srgbClr val="C00000"/>
                </a:solidFill>
              </a:rPr>
              <a:t>)</a:t>
            </a:r>
            <a:endParaRPr lang="hu-HU" b="1" noProof="0" dirty="0" smtClean="0">
              <a:solidFill>
                <a:srgbClr val="C00000"/>
              </a:solidFill>
            </a:endParaRPr>
          </a:p>
          <a:p>
            <a:endParaRPr lang="hu-HU" noProof="0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1092528" y="6486587"/>
            <a:ext cx="1769423" cy="335788"/>
          </a:xfrm>
        </p:spPr>
        <p:txBody>
          <a:bodyPr/>
          <a:lstStyle/>
          <a:p>
            <a:r>
              <a:rPr lang="hu-HU" sz="1400" smtClean="0"/>
              <a:t>April 15,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257042" y="6522212"/>
            <a:ext cx="7241309" cy="222436"/>
          </a:xfrm>
        </p:spPr>
        <p:txBody>
          <a:bodyPr/>
          <a:lstStyle/>
          <a:p>
            <a:r>
              <a:rPr lang="hu-HU" sz="1400" smtClean="0"/>
              <a:t>Intelligent Transportation Systems</a:t>
            </a:r>
            <a:endParaRPr lang="hu-HU" sz="14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5</a:t>
            </a:fld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7968342" y="2968820"/>
            <a:ext cx="41326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WME – WAVE Management </a:t>
            </a:r>
            <a:r>
              <a:rPr lang="hu-HU" dirty="0" err="1" smtClean="0"/>
              <a:t>Entity</a:t>
            </a:r>
            <a:endParaRPr lang="hu-HU" dirty="0" smtClean="0"/>
          </a:p>
          <a:p>
            <a:r>
              <a:rPr lang="hu-HU" dirty="0" smtClean="0"/>
              <a:t>PLME – </a:t>
            </a:r>
            <a:r>
              <a:rPr lang="hu-HU" dirty="0" err="1" smtClean="0"/>
              <a:t>Physical</a:t>
            </a:r>
            <a:r>
              <a:rPr lang="hu-HU" dirty="0" smtClean="0"/>
              <a:t> </a:t>
            </a:r>
            <a:r>
              <a:rPr lang="hu-HU" dirty="0" err="1" smtClean="0"/>
              <a:t>Layer</a:t>
            </a:r>
            <a:r>
              <a:rPr lang="hu-HU" dirty="0" smtClean="0"/>
              <a:t> </a:t>
            </a:r>
            <a:r>
              <a:rPr lang="hu-HU" dirty="0" err="1" smtClean="0"/>
              <a:t>Manag</a:t>
            </a:r>
            <a:r>
              <a:rPr lang="hu-HU" dirty="0" smtClean="0"/>
              <a:t>. </a:t>
            </a:r>
            <a:r>
              <a:rPr lang="hu-HU" dirty="0" err="1" smtClean="0"/>
              <a:t>Entity</a:t>
            </a:r>
            <a:endParaRPr lang="hu-HU" dirty="0" smtClean="0"/>
          </a:p>
          <a:p>
            <a:r>
              <a:rPr lang="hu-HU" dirty="0" smtClean="0"/>
              <a:t>MLME – MAC </a:t>
            </a:r>
            <a:r>
              <a:rPr lang="hu-HU" dirty="0" err="1" smtClean="0"/>
              <a:t>Layer</a:t>
            </a:r>
            <a:r>
              <a:rPr lang="hu-HU" dirty="0" smtClean="0"/>
              <a:t> </a:t>
            </a:r>
            <a:r>
              <a:rPr lang="hu-HU" dirty="0" err="1" smtClean="0"/>
              <a:t>Manag</a:t>
            </a:r>
            <a:r>
              <a:rPr lang="hu-HU" dirty="0" smtClean="0"/>
              <a:t>. </a:t>
            </a:r>
            <a:r>
              <a:rPr lang="hu-HU" dirty="0" err="1" smtClean="0"/>
              <a:t>Entity</a:t>
            </a:r>
            <a:endParaRPr lang="hu-HU" dirty="0" smtClean="0"/>
          </a:p>
          <a:p>
            <a:r>
              <a:rPr lang="hu-HU" dirty="0" smtClean="0"/>
              <a:t>LLC – </a:t>
            </a:r>
            <a:r>
              <a:rPr lang="hu-HU" dirty="0" err="1" smtClean="0"/>
              <a:t>Logical</a:t>
            </a:r>
            <a:r>
              <a:rPr lang="hu-HU" dirty="0" smtClean="0"/>
              <a:t> Link </a:t>
            </a:r>
            <a:r>
              <a:rPr lang="hu-HU" dirty="0" err="1" smtClean="0"/>
              <a:t>Control</a:t>
            </a:r>
            <a:endParaRPr lang="hu-HU" dirty="0" smtClean="0"/>
          </a:p>
          <a:p>
            <a:r>
              <a:rPr lang="hu-HU" dirty="0" smtClean="0"/>
              <a:t>WSMP – WAVE </a:t>
            </a:r>
            <a:r>
              <a:rPr lang="hu-HU" dirty="0" err="1" smtClean="0"/>
              <a:t>Short</a:t>
            </a:r>
            <a:r>
              <a:rPr lang="hu-HU" dirty="0" smtClean="0"/>
              <a:t> </a:t>
            </a:r>
            <a:r>
              <a:rPr lang="hu-HU" dirty="0" err="1" smtClean="0"/>
              <a:t>Message</a:t>
            </a:r>
            <a:r>
              <a:rPr lang="hu-HU" dirty="0" smtClean="0"/>
              <a:t> </a:t>
            </a:r>
            <a:r>
              <a:rPr lang="hu-HU" dirty="0" err="1" smtClean="0"/>
              <a:t>Prot</a:t>
            </a:r>
            <a:r>
              <a:rPr lang="hu-HU" dirty="0" smtClean="0"/>
              <a:t>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725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985" y="2814451"/>
            <a:ext cx="6724014" cy="412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WAVE </a:t>
            </a:r>
            <a:r>
              <a:rPr lang="hu-HU" dirty="0" err="1" smtClean="0"/>
              <a:t>spectrum</a:t>
            </a:r>
            <a:r>
              <a:rPr lang="hu-HU" dirty="0" smtClean="0"/>
              <a:t> </a:t>
            </a:r>
            <a:r>
              <a:rPr lang="hu-HU" dirty="0" err="1" smtClean="0"/>
              <a:t>bands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75 MHz </a:t>
            </a:r>
            <a:r>
              <a:rPr lang="hu-HU" sz="2400" dirty="0" err="1" smtClean="0"/>
              <a:t>wide</a:t>
            </a:r>
            <a:r>
              <a:rPr lang="hu-HU" sz="2400" dirty="0" smtClean="0"/>
              <a:t> </a:t>
            </a:r>
            <a:r>
              <a:rPr lang="hu-HU" sz="2400" dirty="0" err="1" smtClean="0"/>
              <a:t>spectrum</a:t>
            </a:r>
            <a:r>
              <a:rPr lang="hu-HU" sz="2400" dirty="0" smtClean="0"/>
              <a:t> </a:t>
            </a:r>
            <a:r>
              <a:rPr lang="hu-HU" sz="2400" dirty="0" err="1" smtClean="0"/>
              <a:t>divided</a:t>
            </a:r>
            <a:r>
              <a:rPr lang="hu-HU" sz="2400" dirty="0" smtClean="0"/>
              <a:t> </a:t>
            </a:r>
            <a:r>
              <a:rPr lang="hu-HU" sz="2400" dirty="0" err="1" smtClean="0"/>
              <a:t>into</a:t>
            </a:r>
            <a:r>
              <a:rPr lang="hu-HU" sz="2400" dirty="0" smtClean="0"/>
              <a:t> 7x10 MHz </a:t>
            </a:r>
            <a:r>
              <a:rPr lang="hu-HU" sz="2400" dirty="0" err="1" smtClean="0"/>
              <a:t>wide</a:t>
            </a:r>
            <a:r>
              <a:rPr lang="hu-HU" sz="2400" dirty="0" smtClean="0"/>
              <a:t> </a:t>
            </a:r>
            <a:r>
              <a:rPr lang="hu-HU" sz="2400" dirty="0" err="1" smtClean="0"/>
              <a:t>channels</a:t>
            </a:r>
            <a:r>
              <a:rPr lang="hu-HU" sz="2400" dirty="0" smtClean="0"/>
              <a:t>, 5 MHz </a:t>
            </a:r>
            <a:r>
              <a:rPr lang="hu-HU" sz="2400" dirty="0" err="1" smtClean="0"/>
              <a:t>guard</a:t>
            </a:r>
            <a:r>
              <a:rPr lang="hu-HU" sz="2400" dirty="0" smtClean="0"/>
              <a:t> </a:t>
            </a:r>
            <a:r>
              <a:rPr lang="hu-HU" sz="2400" dirty="0" err="1" smtClean="0"/>
              <a:t>band</a:t>
            </a:r>
            <a:endParaRPr lang="hu-HU" sz="2400" dirty="0" smtClean="0"/>
          </a:p>
          <a:p>
            <a:pPr lvl="1"/>
            <a:r>
              <a:rPr lang="hu-HU" dirty="0" err="1" smtClean="0"/>
              <a:t>Channel</a:t>
            </a:r>
            <a:r>
              <a:rPr lang="hu-HU" dirty="0" smtClean="0"/>
              <a:t> 178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b="1" dirty="0" err="1" smtClean="0"/>
              <a:t>control</a:t>
            </a:r>
            <a:r>
              <a:rPr lang="hu-HU" b="1" dirty="0" smtClean="0"/>
              <a:t> </a:t>
            </a:r>
            <a:r>
              <a:rPr lang="hu-HU" b="1" dirty="0" err="1" smtClean="0"/>
              <a:t>channel</a:t>
            </a:r>
            <a:r>
              <a:rPr lang="hu-HU" b="1" dirty="0" smtClean="0"/>
              <a:t> (CCH) - </a:t>
            </a:r>
            <a:r>
              <a:rPr lang="hu-HU" b="1" dirty="0" err="1" smtClean="0"/>
              <a:t>t</a:t>
            </a:r>
            <a:r>
              <a:rPr lang="hu-HU" dirty="0" err="1" smtClean="0"/>
              <a:t>ransmit</a:t>
            </a:r>
            <a:r>
              <a:rPr lang="hu-HU" dirty="0" smtClean="0"/>
              <a:t> WAVE </a:t>
            </a:r>
            <a:r>
              <a:rPr lang="hu-HU" dirty="0" err="1" smtClean="0"/>
              <a:t>Short</a:t>
            </a:r>
            <a:r>
              <a:rPr lang="hu-HU" dirty="0" smtClean="0"/>
              <a:t> </a:t>
            </a:r>
            <a:r>
              <a:rPr lang="hu-HU" dirty="0" err="1" smtClean="0"/>
              <a:t>Messages</a:t>
            </a:r>
            <a:r>
              <a:rPr lang="hu-HU" dirty="0" smtClean="0"/>
              <a:t> (WSM), </a:t>
            </a:r>
            <a:r>
              <a:rPr lang="hu-HU" dirty="0" err="1" smtClean="0"/>
              <a:t>announce</a:t>
            </a:r>
            <a:r>
              <a:rPr lang="hu-HU" dirty="0" smtClean="0"/>
              <a:t> </a:t>
            </a:r>
            <a:r>
              <a:rPr lang="hu-HU" dirty="0" err="1" smtClean="0"/>
              <a:t>services</a:t>
            </a:r>
            <a:endParaRPr lang="hu-HU" dirty="0" smtClean="0"/>
          </a:p>
          <a:p>
            <a:pPr lvl="1"/>
            <a:r>
              <a:rPr lang="hu-HU" dirty="0" err="1" smtClean="0"/>
              <a:t>Channel</a:t>
            </a:r>
            <a:r>
              <a:rPr lang="hu-HU" dirty="0" smtClean="0"/>
              <a:t> 172 </a:t>
            </a:r>
            <a:r>
              <a:rPr lang="hu-HU" dirty="0" err="1" smtClean="0"/>
              <a:t>reserved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b="1" dirty="0" err="1" smtClean="0"/>
              <a:t>high</a:t>
            </a:r>
            <a:r>
              <a:rPr lang="hu-HU" b="1" dirty="0" smtClean="0"/>
              <a:t> </a:t>
            </a:r>
            <a:r>
              <a:rPr lang="hu-HU" b="1" dirty="0" err="1" smtClean="0"/>
              <a:t>availability</a:t>
            </a:r>
            <a:r>
              <a:rPr lang="hu-HU" b="1" dirty="0" smtClean="0"/>
              <a:t> </a:t>
            </a:r>
            <a:r>
              <a:rPr lang="hu-HU" b="1" dirty="0" err="1" smtClean="0"/>
              <a:t>applications</a:t>
            </a:r>
            <a:r>
              <a:rPr lang="hu-HU" b="1" dirty="0" smtClean="0"/>
              <a:t> (</a:t>
            </a:r>
            <a:r>
              <a:rPr lang="hu-HU" b="1" dirty="0" err="1" smtClean="0"/>
              <a:t>future</a:t>
            </a:r>
            <a:r>
              <a:rPr lang="hu-HU" b="1" dirty="0" smtClean="0"/>
              <a:t> </a:t>
            </a:r>
            <a:r>
              <a:rPr lang="hu-HU" b="1" dirty="0" err="1" smtClean="0"/>
              <a:t>use</a:t>
            </a:r>
            <a:r>
              <a:rPr lang="hu-HU" b="1" dirty="0" smtClean="0"/>
              <a:t>)</a:t>
            </a:r>
          </a:p>
          <a:p>
            <a:pPr lvl="1"/>
            <a:r>
              <a:rPr lang="hu-HU" dirty="0" err="1" smtClean="0"/>
              <a:t>Channel</a:t>
            </a:r>
            <a:r>
              <a:rPr lang="hu-HU" dirty="0" smtClean="0"/>
              <a:t> 184 </a:t>
            </a:r>
            <a:r>
              <a:rPr lang="hu-HU" dirty="0" err="1" smtClean="0"/>
              <a:t>reserved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b="1" dirty="0" err="1" smtClean="0"/>
              <a:t>intersections</a:t>
            </a:r>
            <a:endParaRPr lang="hu-HU" b="1" dirty="0" smtClean="0"/>
          </a:p>
          <a:p>
            <a:pPr lvl="1"/>
            <a:r>
              <a:rPr lang="hu-HU" dirty="0" smtClean="0"/>
              <a:t>The </a:t>
            </a:r>
            <a:r>
              <a:rPr lang="hu-HU" dirty="0" err="1" smtClean="0"/>
              <a:t>other</a:t>
            </a:r>
            <a:r>
              <a:rPr lang="hu-HU" dirty="0" smtClean="0"/>
              <a:t> </a:t>
            </a:r>
            <a:r>
              <a:rPr lang="hu-HU" dirty="0" err="1" smtClean="0"/>
              <a:t>channels</a:t>
            </a:r>
            <a:r>
              <a:rPr lang="hu-HU" dirty="0" smtClean="0"/>
              <a:t> </a:t>
            </a:r>
            <a:r>
              <a:rPr lang="hu-HU" dirty="0" err="1" smtClean="0"/>
              <a:t>shared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safety</a:t>
            </a:r>
            <a:r>
              <a:rPr lang="hu-HU" dirty="0" smtClean="0"/>
              <a:t> and </a:t>
            </a:r>
            <a:r>
              <a:rPr lang="hu-HU" dirty="0" err="1" smtClean="0"/>
              <a:t>private</a:t>
            </a:r>
            <a:r>
              <a:rPr lang="hu-HU" dirty="0" smtClean="0"/>
              <a:t> </a:t>
            </a:r>
            <a:r>
              <a:rPr lang="hu-HU" dirty="0" err="1" smtClean="0"/>
              <a:t>uses</a:t>
            </a:r>
            <a:endParaRPr lang="hu-HU" dirty="0" smtClean="0"/>
          </a:p>
          <a:p>
            <a:pPr marL="788670" lvl="2" indent="-285750"/>
            <a:r>
              <a:rPr lang="hu-HU" dirty="0" err="1" smtClean="0"/>
              <a:t>Channels</a:t>
            </a:r>
            <a:r>
              <a:rPr lang="hu-HU" dirty="0" smtClean="0"/>
              <a:t> 174-176 and 180-182 </a:t>
            </a:r>
            <a:r>
              <a:rPr lang="hu-HU" dirty="0" err="1" smtClean="0"/>
              <a:t>can</a:t>
            </a:r>
            <a:r>
              <a:rPr lang="hu-HU" dirty="0" smtClean="0"/>
              <a:t> be</a:t>
            </a:r>
          </a:p>
          <a:p>
            <a:pPr marL="502920" lvl="2" indent="0">
              <a:buNone/>
            </a:pPr>
            <a:r>
              <a:rPr lang="hu-HU" dirty="0"/>
              <a:t> </a:t>
            </a:r>
            <a:r>
              <a:rPr lang="hu-HU" dirty="0" smtClean="0"/>
              <a:t>    </a:t>
            </a:r>
            <a:r>
              <a:rPr lang="hu-HU" dirty="0" err="1" smtClean="0"/>
              <a:t>combined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form</a:t>
            </a:r>
            <a:r>
              <a:rPr lang="hu-HU" dirty="0" smtClean="0"/>
              <a:t> a 20 MHz </a:t>
            </a:r>
            <a:r>
              <a:rPr lang="hu-HU" dirty="0" err="1" smtClean="0"/>
              <a:t>channel</a:t>
            </a:r>
            <a:endParaRPr lang="hu-HU" dirty="0" smtClean="0"/>
          </a:p>
          <a:p>
            <a:r>
              <a:rPr lang="hu-HU" sz="2400" dirty="0" err="1" smtClean="0"/>
              <a:t>In</a:t>
            </a:r>
            <a:r>
              <a:rPr lang="hu-HU" sz="2400" dirty="0" smtClean="0"/>
              <a:t> Europe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b="1" dirty="0" smtClean="0">
                <a:solidFill>
                  <a:srgbClr val="0070C0"/>
                </a:solidFill>
              </a:rPr>
              <a:t>ITS-G5 standard</a:t>
            </a:r>
            <a:endParaRPr lang="hu-HU" sz="2400" b="1" dirty="0">
              <a:solidFill>
                <a:srgbClr val="0070C0"/>
              </a:solidFill>
            </a:endParaRPr>
          </a:p>
          <a:p>
            <a:pPr lvl="1"/>
            <a:r>
              <a:rPr lang="hu-HU" sz="1600" b="1" dirty="0"/>
              <a:t>ITS-G5B </a:t>
            </a:r>
            <a:r>
              <a:rPr lang="hu-HU" sz="1600" b="1" dirty="0" err="1" smtClean="0"/>
              <a:t>band</a:t>
            </a:r>
            <a:r>
              <a:rPr lang="hu-HU" sz="1600" dirty="0" smtClean="0"/>
              <a:t>: </a:t>
            </a:r>
            <a:r>
              <a:rPr lang="hu-HU" sz="1600" dirty="0"/>
              <a:t>5.855 – 5.875 </a:t>
            </a:r>
            <a:r>
              <a:rPr lang="hu-HU" sz="1600" dirty="0" err="1"/>
              <a:t>GHz</a:t>
            </a:r>
            <a:endParaRPr lang="hu-HU" sz="1600" dirty="0"/>
          </a:p>
          <a:p>
            <a:pPr lvl="2"/>
            <a:r>
              <a:rPr lang="hu-HU" dirty="0"/>
              <a:t>172, 174 SCH – ITS </a:t>
            </a:r>
            <a:r>
              <a:rPr lang="hu-HU" dirty="0" err="1"/>
              <a:t>non-safety</a:t>
            </a:r>
            <a:r>
              <a:rPr lang="hu-HU" dirty="0"/>
              <a:t> </a:t>
            </a:r>
            <a:r>
              <a:rPr lang="hu-HU" dirty="0" err="1"/>
              <a:t>app</a:t>
            </a:r>
            <a:endParaRPr lang="hu-HU" dirty="0"/>
          </a:p>
          <a:p>
            <a:pPr lvl="1"/>
            <a:r>
              <a:rPr lang="hu-HU" sz="1600" b="1" dirty="0"/>
              <a:t>ITS-G5A </a:t>
            </a:r>
            <a:r>
              <a:rPr lang="hu-HU" sz="1600" b="1" dirty="0" err="1" smtClean="0"/>
              <a:t>band</a:t>
            </a:r>
            <a:r>
              <a:rPr lang="hu-HU" sz="1600" dirty="0" smtClean="0"/>
              <a:t>: </a:t>
            </a:r>
            <a:r>
              <a:rPr lang="hu-HU" sz="1600" dirty="0"/>
              <a:t>5.875 – 5.905 </a:t>
            </a:r>
            <a:r>
              <a:rPr lang="hu-HU" sz="1600" dirty="0" err="1"/>
              <a:t>GHz</a:t>
            </a:r>
            <a:endParaRPr lang="hu-HU" sz="1600" dirty="0"/>
          </a:p>
          <a:p>
            <a:pPr lvl="2"/>
            <a:r>
              <a:rPr lang="hu-HU" dirty="0"/>
              <a:t>176, 178 SCH – ITS </a:t>
            </a:r>
            <a:r>
              <a:rPr lang="hu-HU" dirty="0" err="1"/>
              <a:t>traffic</a:t>
            </a:r>
            <a:r>
              <a:rPr lang="hu-HU" dirty="0"/>
              <a:t> </a:t>
            </a:r>
            <a:r>
              <a:rPr lang="hu-HU" dirty="0" err="1"/>
              <a:t>safety</a:t>
            </a:r>
            <a:r>
              <a:rPr lang="hu-HU" dirty="0"/>
              <a:t> </a:t>
            </a:r>
            <a:r>
              <a:rPr lang="hu-HU" dirty="0" err="1"/>
              <a:t>app</a:t>
            </a:r>
            <a:endParaRPr lang="hu-HU" dirty="0"/>
          </a:p>
          <a:p>
            <a:pPr lvl="2"/>
            <a:r>
              <a:rPr lang="hu-HU" dirty="0"/>
              <a:t>180 CCH</a:t>
            </a:r>
          </a:p>
          <a:p>
            <a:pPr lvl="1"/>
            <a:r>
              <a:rPr lang="hu-HU" sz="1600" b="1" dirty="0"/>
              <a:t>ITS-G5D </a:t>
            </a:r>
            <a:r>
              <a:rPr lang="hu-HU" sz="1600" b="1" dirty="0" err="1" smtClean="0"/>
              <a:t>band</a:t>
            </a:r>
            <a:r>
              <a:rPr lang="hu-HU" sz="1600" dirty="0" smtClean="0"/>
              <a:t>: </a:t>
            </a:r>
            <a:r>
              <a:rPr lang="hu-HU" sz="1600" dirty="0"/>
              <a:t>5.905 – 5.925 </a:t>
            </a:r>
            <a:r>
              <a:rPr lang="hu-HU" sz="1600" dirty="0" err="1"/>
              <a:t>GHz</a:t>
            </a:r>
            <a:endParaRPr lang="hu-HU" sz="1600" dirty="0"/>
          </a:p>
          <a:p>
            <a:pPr lvl="2"/>
            <a:r>
              <a:rPr lang="hu-HU" dirty="0"/>
              <a:t>182, 184 SCH –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future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15,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471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WAVE (802.11p) </a:t>
            </a:r>
            <a:r>
              <a:rPr lang="hu-HU" dirty="0" err="1" smtClean="0"/>
              <a:t>vs</a:t>
            </a:r>
            <a:r>
              <a:rPr lang="hu-HU" dirty="0" smtClean="0"/>
              <a:t> IEEE 802.11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sz="2400" dirty="0" smtClean="0"/>
              <a:t>10 MHz </a:t>
            </a:r>
            <a:r>
              <a:rPr lang="hu-HU" sz="2400" dirty="0" err="1" smtClean="0"/>
              <a:t>channels</a:t>
            </a:r>
            <a:r>
              <a:rPr lang="hu-HU" sz="2400" dirty="0" smtClean="0"/>
              <a:t> </a:t>
            </a:r>
            <a:r>
              <a:rPr lang="hu-HU" sz="2400" dirty="0" err="1" smtClean="0"/>
              <a:t>instead</a:t>
            </a:r>
            <a:r>
              <a:rPr lang="hu-HU" sz="2400" dirty="0" smtClean="0"/>
              <a:t> of 20 MHz</a:t>
            </a:r>
          </a:p>
          <a:p>
            <a:r>
              <a:rPr lang="hu-HU" sz="2400" dirty="0" smtClean="0"/>
              <a:t>3-27 </a:t>
            </a:r>
            <a:r>
              <a:rPr lang="hu-HU" sz="2400" dirty="0" err="1" smtClean="0"/>
              <a:t>Mbps</a:t>
            </a:r>
            <a:r>
              <a:rPr lang="hu-HU" sz="2400" dirty="0" smtClean="0"/>
              <a:t> </a:t>
            </a:r>
            <a:r>
              <a:rPr lang="hu-HU" sz="2400" dirty="0" err="1" smtClean="0"/>
              <a:t>instead</a:t>
            </a:r>
            <a:r>
              <a:rPr lang="hu-HU" sz="2400" dirty="0" smtClean="0"/>
              <a:t> of 6-54 </a:t>
            </a:r>
            <a:r>
              <a:rPr lang="hu-HU" sz="2400" dirty="0" err="1" smtClean="0"/>
              <a:t>Mbps</a:t>
            </a:r>
            <a:endParaRPr lang="hu-HU" sz="2400" dirty="0" smtClean="0"/>
          </a:p>
          <a:p>
            <a:r>
              <a:rPr lang="hu-HU" sz="2400" dirty="0" err="1" smtClean="0"/>
              <a:t>Same</a:t>
            </a:r>
            <a:r>
              <a:rPr lang="hu-HU" sz="2400" dirty="0" smtClean="0"/>
              <a:t> </a:t>
            </a:r>
            <a:r>
              <a:rPr lang="hu-HU" sz="2400" dirty="0" err="1" smtClean="0"/>
              <a:t>modulation</a:t>
            </a:r>
            <a:r>
              <a:rPr lang="hu-HU" sz="2400" dirty="0" smtClean="0"/>
              <a:t> </a:t>
            </a:r>
            <a:r>
              <a:rPr lang="hu-HU" sz="2400" dirty="0" err="1" smtClean="0"/>
              <a:t>schemes</a:t>
            </a:r>
            <a:r>
              <a:rPr lang="hu-HU" sz="2400" dirty="0" smtClean="0"/>
              <a:t> (BPSK, QPSK, 16QAM, 64QAM)</a:t>
            </a:r>
          </a:p>
          <a:p>
            <a:r>
              <a:rPr lang="hu-HU" sz="2400" dirty="0" err="1" smtClean="0"/>
              <a:t>Carrier</a:t>
            </a:r>
            <a:r>
              <a:rPr lang="hu-HU" sz="2400" dirty="0" smtClean="0"/>
              <a:t> </a:t>
            </a:r>
            <a:r>
              <a:rPr lang="hu-HU" sz="2400" dirty="0" err="1" smtClean="0"/>
              <a:t>spacing</a:t>
            </a:r>
            <a:r>
              <a:rPr lang="hu-HU" sz="2400" dirty="0" smtClean="0"/>
              <a:t> </a:t>
            </a:r>
            <a:r>
              <a:rPr lang="hu-HU" sz="2400" dirty="0" err="1" smtClean="0"/>
              <a:t>reduced</a:t>
            </a:r>
            <a:r>
              <a:rPr lang="hu-HU" sz="2400" dirty="0" smtClean="0"/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0.15625 MHz </a:t>
            </a:r>
            <a:r>
              <a:rPr lang="hu-HU" sz="2400" dirty="0" err="1" smtClean="0"/>
              <a:t>from</a:t>
            </a:r>
            <a:r>
              <a:rPr lang="hu-HU" sz="2400" dirty="0" smtClean="0"/>
              <a:t> 0.3125 MHz</a:t>
            </a:r>
          </a:p>
          <a:p>
            <a:pPr lvl="1"/>
            <a:r>
              <a:rPr lang="hu-HU" sz="2000" dirty="0" smtClean="0"/>
              <a:t>48 </a:t>
            </a:r>
            <a:r>
              <a:rPr lang="hu-HU" sz="2000" dirty="0" err="1" smtClean="0"/>
              <a:t>data</a:t>
            </a:r>
            <a:r>
              <a:rPr lang="hu-HU" sz="2000" dirty="0" smtClean="0"/>
              <a:t> </a:t>
            </a:r>
            <a:r>
              <a:rPr lang="hu-HU" sz="2000" dirty="0" err="1" smtClean="0"/>
              <a:t>subcarriers</a:t>
            </a:r>
            <a:r>
              <a:rPr lang="hu-HU" sz="2000" dirty="0" smtClean="0"/>
              <a:t> </a:t>
            </a:r>
            <a:r>
              <a:rPr lang="hu-HU" sz="2000" dirty="0" err="1" smtClean="0"/>
              <a:t>for</a:t>
            </a:r>
            <a:r>
              <a:rPr lang="hu-HU" sz="2000" dirty="0" smtClean="0"/>
              <a:t> </a:t>
            </a:r>
            <a:r>
              <a:rPr lang="hu-HU" sz="2000" dirty="0" err="1" smtClean="0"/>
              <a:t>both</a:t>
            </a:r>
            <a:endParaRPr lang="hu-HU" sz="2000" dirty="0" smtClean="0"/>
          </a:p>
          <a:p>
            <a:pPr marL="0" indent="0">
              <a:buNone/>
            </a:pPr>
            <a:r>
              <a:rPr lang="hu-HU" dirty="0" smtClean="0"/>
              <a:t> 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15,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7</a:t>
            </a:fld>
            <a:endParaRPr lang="hu-HU" dirty="0"/>
          </a:p>
        </p:txBody>
      </p:sp>
      <p:pic>
        <p:nvPicPr>
          <p:cNvPr id="5122" name="Picture 2" descr="Image result for 802.11 carrier spa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67" y="3645723"/>
            <a:ext cx="5800015" cy="273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83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Traditional</a:t>
            </a:r>
            <a:r>
              <a:rPr lang="hu-HU" dirty="0" smtClean="0"/>
              <a:t> IEEE 802.11 MAC (DCF)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DCF – </a:t>
            </a:r>
            <a:r>
              <a:rPr lang="hu-HU" b="1" dirty="0" err="1"/>
              <a:t>D</a:t>
            </a:r>
            <a:r>
              <a:rPr lang="hu-HU" b="1" dirty="0" err="1" smtClean="0"/>
              <a:t>istributed</a:t>
            </a:r>
            <a:r>
              <a:rPr lang="hu-HU" b="1" dirty="0" smtClean="0"/>
              <a:t> </a:t>
            </a:r>
            <a:r>
              <a:rPr lang="hu-HU" b="1" dirty="0" err="1" smtClean="0"/>
              <a:t>Coordination</a:t>
            </a:r>
            <a:r>
              <a:rPr lang="hu-HU" b="1" dirty="0" smtClean="0"/>
              <a:t> </a:t>
            </a:r>
            <a:r>
              <a:rPr lang="hu-HU" b="1" dirty="0" err="1" smtClean="0"/>
              <a:t>Function</a:t>
            </a:r>
            <a:endParaRPr lang="hu-HU" b="1" dirty="0" smtClean="0"/>
          </a:p>
          <a:p>
            <a:pPr lvl="1">
              <a:lnSpc>
                <a:spcPct val="80000"/>
              </a:lnSpc>
            </a:pPr>
            <a:r>
              <a:rPr lang="en-US" altLang="hu-HU" sz="2000" dirty="0"/>
              <a:t>A sends an </a:t>
            </a:r>
            <a:r>
              <a:rPr lang="en-US" altLang="hu-HU" sz="2000" dirty="0">
                <a:solidFill>
                  <a:srgbClr val="336699"/>
                </a:solidFill>
              </a:rPr>
              <a:t>RTS</a:t>
            </a:r>
            <a:r>
              <a:rPr lang="en-US" altLang="hu-HU" sz="2000" dirty="0"/>
              <a:t> frame to B, asking the permission to send a data frame</a:t>
            </a:r>
          </a:p>
          <a:p>
            <a:pPr lvl="2">
              <a:lnSpc>
                <a:spcPct val="80000"/>
              </a:lnSpc>
            </a:pPr>
            <a:r>
              <a:rPr lang="en-US" altLang="hu-HU" b="1" dirty="0">
                <a:solidFill>
                  <a:srgbClr val="336699"/>
                </a:solidFill>
              </a:rPr>
              <a:t>Request To Send</a:t>
            </a:r>
            <a:endParaRPr lang="en-US" altLang="hu-HU" b="1" dirty="0"/>
          </a:p>
          <a:p>
            <a:pPr lvl="1">
              <a:lnSpc>
                <a:spcPct val="80000"/>
              </a:lnSpc>
            </a:pPr>
            <a:r>
              <a:rPr lang="en-US" altLang="hu-HU" sz="2000" dirty="0"/>
              <a:t>If B gives the permission, it sends back a </a:t>
            </a:r>
            <a:r>
              <a:rPr lang="en-US" altLang="hu-HU" sz="2000" dirty="0">
                <a:solidFill>
                  <a:srgbClr val="336699"/>
                </a:solidFill>
              </a:rPr>
              <a:t>CTS</a:t>
            </a:r>
            <a:r>
              <a:rPr lang="en-US" altLang="hu-HU" sz="2000" dirty="0"/>
              <a:t> frame</a:t>
            </a:r>
          </a:p>
          <a:p>
            <a:pPr lvl="2">
              <a:lnSpc>
                <a:spcPct val="80000"/>
              </a:lnSpc>
            </a:pPr>
            <a:r>
              <a:rPr lang="en-US" altLang="hu-HU" b="1" dirty="0">
                <a:solidFill>
                  <a:srgbClr val="336699"/>
                </a:solidFill>
              </a:rPr>
              <a:t>Clear To Send</a:t>
            </a:r>
          </a:p>
          <a:p>
            <a:pPr lvl="1">
              <a:lnSpc>
                <a:spcPct val="80000"/>
              </a:lnSpc>
            </a:pPr>
            <a:r>
              <a:rPr lang="en-US" altLang="hu-HU" sz="2000" dirty="0"/>
              <a:t>A sends the data frame, and starts an ACK timer</a:t>
            </a:r>
          </a:p>
          <a:p>
            <a:pPr lvl="2">
              <a:lnSpc>
                <a:spcPct val="80000"/>
              </a:lnSpc>
            </a:pPr>
            <a:r>
              <a:rPr lang="en-US" altLang="hu-HU" dirty="0"/>
              <a:t>If B receives the packets in order, it replies with an ACK frame</a:t>
            </a:r>
          </a:p>
          <a:p>
            <a:pPr lvl="2">
              <a:lnSpc>
                <a:spcPct val="80000"/>
              </a:lnSpc>
            </a:pPr>
            <a:r>
              <a:rPr lang="en-US" altLang="hu-HU" dirty="0"/>
              <a:t>If the timer expires without receiving an ACK, everything </a:t>
            </a:r>
            <a:r>
              <a:rPr lang="en-US" altLang="hu-HU" dirty="0" smtClean="0"/>
              <a:t>starts</a:t>
            </a:r>
            <a:endParaRPr lang="hu-HU" altLang="hu-HU" dirty="0" smtClean="0"/>
          </a:p>
          <a:p>
            <a:pPr marL="506412" lvl="2" indent="0">
              <a:lnSpc>
                <a:spcPct val="80000"/>
              </a:lnSpc>
              <a:buNone/>
            </a:pPr>
            <a:r>
              <a:rPr lang="hu-HU" altLang="hu-HU" dirty="0"/>
              <a:t> </a:t>
            </a:r>
            <a:r>
              <a:rPr lang="hu-HU" altLang="hu-HU" dirty="0" smtClean="0"/>
              <a:t> </a:t>
            </a:r>
            <a:r>
              <a:rPr lang="en-US" altLang="hu-HU" dirty="0" smtClean="0"/>
              <a:t> </a:t>
            </a:r>
            <a:r>
              <a:rPr lang="en-US" altLang="hu-HU" dirty="0"/>
              <a:t>from scratch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15,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8</a:t>
            </a:fld>
            <a:endParaRPr lang="hu-HU" dirty="0"/>
          </a:p>
        </p:txBody>
      </p:sp>
      <p:sp>
        <p:nvSpPr>
          <p:cNvPr id="7" name="Dia számának helye 6"/>
          <p:cNvSpPr txBox="1">
            <a:spLocks/>
          </p:cNvSpPr>
          <p:nvPr/>
        </p:nvSpPr>
        <p:spPr>
          <a:xfrm>
            <a:off x="8927069" y="5340350"/>
            <a:ext cx="19050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1717F9EB-7668-418E-9EC7-4655237C89DF}" type="slidenum">
              <a:rPr lang="hu-HU" altLang="hu-HU" smtClean="0"/>
              <a:pPr eaLnBrk="1" hangingPunct="1"/>
              <a:t>8</a:t>
            </a:fld>
            <a:endParaRPr lang="en-US" altLang="hu-HU" smtClean="0"/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8180944" y="2565400"/>
            <a:ext cx="3600450" cy="3384550"/>
          </a:xfrm>
          <a:prstGeom prst="ellipse">
            <a:avLst/>
          </a:prstGeom>
          <a:solidFill>
            <a:srgbClr val="FFCC99">
              <a:alpha val="49019"/>
            </a:srgb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6741082" y="2493963"/>
            <a:ext cx="3600450" cy="3384550"/>
          </a:xfrm>
          <a:prstGeom prst="ellipse">
            <a:avLst/>
          </a:prstGeom>
          <a:solidFill>
            <a:schemeClr val="accent1">
              <a:alpha val="47058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10" name="Picture 6" descr="MCj037886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9" y="3862388"/>
            <a:ext cx="126841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MCj037886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494" y="3862388"/>
            <a:ext cx="126841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MCj037886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919" y="3862388"/>
            <a:ext cx="126841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709957" y="4897438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000" b="1"/>
              <a:t>D</a:t>
            </a:r>
            <a:endParaRPr lang="en-US" altLang="hu-HU" sz="2000" b="1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0412969" y="4897438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000" b="1"/>
              <a:t>B</a:t>
            </a:r>
            <a:endParaRPr lang="en-US" altLang="hu-HU" sz="2000" b="1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8396844" y="5041900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000" b="1"/>
              <a:t>A</a:t>
            </a:r>
            <a:endParaRPr lang="en-US" altLang="hu-HU" sz="2000" b="1"/>
          </a:p>
        </p:txBody>
      </p:sp>
      <p:pic>
        <p:nvPicPr>
          <p:cNvPr id="16" name="Picture 12" descr="MCj037886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644" y="3862388"/>
            <a:ext cx="126841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7174469" y="5013325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000" b="1"/>
              <a:t>C</a:t>
            </a:r>
            <a:endParaRPr lang="en-US" altLang="hu-HU" sz="2000" b="1"/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8685769" y="3744913"/>
            <a:ext cx="1079500" cy="144462"/>
          </a:xfrm>
          <a:prstGeom prst="rightArrow">
            <a:avLst>
              <a:gd name="adj1" fmla="val 50000"/>
              <a:gd name="adj2" fmla="val 18681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 rot="10800000">
            <a:off x="8828644" y="4968875"/>
            <a:ext cx="1079500" cy="144463"/>
          </a:xfrm>
          <a:prstGeom prst="rightArrow">
            <a:avLst>
              <a:gd name="adj1" fmla="val 50000"/>
              <a:gd name="adj2" fmla="val 18681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8469869" y="3097213"/>
            <a:ext cx="1582738" cy="503237"/>
          </a:xfrm>
          <a:prstGeom prst="curvedDownArrow">
            <a:avLst>
              <a:gd name="adj1" fmla="val 62902"/>
              <a:gd name="adj2" fmla="val 125805"/>
              <a:gd name="adj3" fmla="val 3333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 rot="10800000">
            <a:off x="8685769" y="5184775"/>
            <a:ext cx="1584325" cy="360363"/>
          </a:xfrm>
          <a:prstGeom prst="curvedDownArrow">
            <a:avLst>
              <a:gd name="adj1" fmla="val 49460"/>
              <a:gd name="adj2" fmla="val 13739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9260444" y="5041900"/>
            <a:ext cx="64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1400" b="1"/>
              <a:t>CTS</a:t>
            </a:r>
            <a:endParaRPr lang="en-US" altLang="hu-HU" sz="1400" b="1"/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0125632" y="5329238"/>
            <a:ext cx="649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1400" b="1"/>
              <a:t>ACK</a:t>
            </a:r>
            <a:endParaRPr lang="en-US" altLang="hu-HU" sz="1400" b="1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8828644" y="3457575"/>
            <a:ext cx="64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1400" b="1"/>
              <a:t>RTS</a:t>
            </a:r>
            <a:endParaRPr lang="en-US" altLang="hu-HU" sz="1400" b="1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8541307" y="2808288"/>
            <a:ext cx="649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1400" b="1"/>
              <a:t>Data</a:t>
            </a:r>
            <a:endParaRPr lang="en-US" altLang="hu-HU" sz="1400" b="1"/>
          </a:p>
        </p:txBody>
      </p:sp>
    </p:spTree>
    <p:extLst>
      <p:ext uri="{BB962C8B-B14F-4D97-AF65-F5344CB8AC3E}">
        <p14:creationId xmlns:p14="http://schemas.microsoft.com/office/powerpoint/2010/main" val="263752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Traditional</a:t>
            </a:r>
            <a:r>
              <a:rPr lang="hu-HU" dirty="0"/>
              <a:t> IEEE 802.11 </a:t>
            </a:r>
            <a:r>
              <a:rPr lang="hu-HU" dirty="0" smtClean="0"/>
              <a:t>MAC (DCF)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hu-HU" sz="2400" dirty="0"/>
              <a:t>C hears A, receives the RTS frame</a:t>
            </a:r>
          </a:p>
          <a:p>
            <a:pPr lvl="1">
              <a:lnSpc>
                <a:spcPct val="80000"/>
              </a:lnSpc>
            </a:pPr>
            <a:r>
              <a:rPr lang="en-US" altLang="hu-HU" sz="2000" dirty="0"/>
              <a:t>Deduces that in the next moments someone will start to send data</a:t>
            </a:r>
          </a:p>
          <a:p>
            <a:pPr lvl="1">
              <a:lnSpc>
                <a:spcPct val="80000"/>
              </a:lnSpc>
            </a:pPr>
            <a:r>
              <a:rPr lang="en-US" altLang="hu-HU" sz="2000" dirty="0"/>
              <a:t>It stops its own transmission, while the other conversation is not finished</a:t>
            </a:r>
          </a:p>
          <a:p>
            <a:pPr lvl="2">
              <a:lnSpc>
                <a:spcPct val="80000"/>
              </a:lnSpc>
            </a:pPr>
            <a:r>
              <a:rPr lang="en-US" altLang="hu-HU" sz="1800" dirty="0"/>
              <a:t>Knows when it ends from the ACK timer, included in the RTS frame</a:t>
            </a:r>
          </a:p>
          <a:p>
            <a:pPr lvl="1">
              <a:lnSpc>
                <a:spcPct val="80000"/>
              </a:lnSpc>
            </a:pPr>
            <a:r>
              <a:rPr lang="en-US" altLang="hu-HU" sz="2000" dirty="0"/>
              <a:t>It sets an internal reminder to himself, saying that the channel is </a:t>
            </a:r>
            <a:r>
              <a:rPr lang="en-US" altLang="hu-HU" sz="2000" dirty="0">
                <a:solidFill>
                  <a:srgbClr val="336699"/>
                </a:solidFill>
              </a:rPr>
              <a:t>virtually occupied</a:t>
            </a:r>
          </a:p>
          <a:p>
            <a:pPr lvl="2">
              <a:lnSpc>
                <a:spcPct val="80000"/>
              </a:lnSpc>
            </a:pPr>
            <a:r>
              <a:rPr lang="en-US" altLang="hu-HU" sz="1800" dirty="0">
                <a:solidFill>
                  <a:srgbClr val="336699"/>
                </a:solidFill>
              </a:rPr>
              <a:t>NAV – Network Allocation Vector</a:t>
            </a:r>
          </a:p>
          <a:p>
            <a:pPr>
              <a:lnSpc>
                <a:spcPct val="80000"/>
              </a:lnSpc>
            </a:pPr>
            <a:r>
              <a:rPr lang="en-US" altLang="hu-HU" sz="2400" dirty="0"/>
              <a:t>D does not hear about the RTS, but hears the CTS</a:t>
            </a:r>
          </a:p>
          <a:p>
            <a:pPr lvl="1">
              <a:lnSpc>
                <a:spcPct val="80000"/>
              </a:lnSpc>
            </a:pPr>
            <a:r>
              <a:rPr lang="en-US" altLang="hu-HU" sz="2000" dirty="0"/>
              <a:t>Also sets a NAV for himself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15,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9</a:t>
            </a:fld>
            <a:endParaRPr lang="hu-HU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477713" y="4977513"/>
            <a:ext cx="7200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477713" y="5553775"/>
            <a:ext cx="7200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477713" y="4399663"/>
            <a:ext cx="7200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477713" y="6128450"/>
            <a:ext cx="7200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342900" y="4688588"/>
            <a:ext cx="576263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hu-HU" altLang="hu-HU" sz="1600" b="1"/>
              <a:t>RTS</a:t>
            </a:r>
            <a:endParaRPr lang="en-US" altLang="hu-HU" sz="1600" b="1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277938" y="5264850"/>
            <a:ext cx="576262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hu-HU" altLang="hu-HU" sz="1600" b="1"/>
              <a:t>CTS</a:t>
            </a:r>
            <a:endParaRPr lang="en-US" altLang="hu-HU" sz="1600" b="1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599113" y="5264850"/>
            <a:ext cx="576262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hu-HU" altLang="hu-HU" sz="1600" b="1"/>
              <a:t>ACK</a:t>
            </a:r>
            <a:endParaRPr lang="en-US" altLang="hu-HU" sz="1600" b="1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214563" y="4688588"/>
            <a:ext cx="3095625" cy="2889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hu-HU" altLang="hu-HU" sz="1600" b="1"/>
              <a:t>Data</a:t>
            </a:r>
            <a:endParaRPr lang="en-US" altLang="hu-HU" sz="1600" b="1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919163" y="4112325"/>
            <a:ext cx="5256212" cy="2889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hu-HU" altLang="hu-HU" sz="1600" b="1"/>
              <a:t>NAV</a:t>
            </a:r>
            <a:endParaRPr lang="en-US" altLang="hu-HU" sz="1600" b="1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854200" y="5841113"/>
            <a:ext cx="4321175" cy="2889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hu-HU" altLang="hu-HU" sz="1600" b="1"/>
              <a:t>NAV</a:t>
            </a:r>
            <a:endParaRPr lang="en-US" altLang="hu-HU" sz="1600" b="1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3919163" y="447268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4854200" y="54093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5003425" y="6360225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901450" y="4040888"/>
            <a:ext cx="503238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85000"/>
              </a:lnSpc>
              <a:spcBef>
                <a:spcPct val="50000"/>
              </a:spcBef>
            </a:pPr>
            <a:r>
              <a:rPr lang="hu-HU" altLang="hu-HU" sz="1600"/>
              <a:t>C</a:t>
            </a:r>
          </a:p>
          <a:p>
            <a:pPr>
              <a:lnSpc>
                <a:spcPct val="185000"/>
              </a:lnSpc>
              <a:spcBef>
                <a:spcPct val="50000"/>
              </a:spcBef>
            </a:pPr>
            <a:r>
              <a:rPr lang="hu-HU" altLang="hu-HU" sz="1600"/>
              <a:t>A</a:t>
            </a:r>
          </a:p>
          <a:p>
            <a:pPr>
              <a:lnSpc>
                <a:spcPct val="185000"/>
              </a:lnSpc>
              <a:spcBef>
                <a:spcPct val="50000"/>
              </a:spcBef>
            </a:pPr>
            <a:r>
              <a:rPr lang="hu-HU" altLang="hu-HU" sz="1600"/>
              <a:t>B</a:t>
            </a:r>
          </a:p>
          <a:p>
            <a:pPr>
              <a:lnSpc>
                <a:spcPct val="185000"/>
              </a:lnSpc>
              <a:spcBef>
                <a:spcPct val="50000"/>
              </a:spcBef>
            </a:pPr>
            <a:r>
              <a:rPr lang="hu-HU" altLang="hu-HU" sz="1600"/>
              <a:t>D</a:t>
            </a:r>
            <a:endParaRPr lang="en-US" altLang="hu-HU" sz="1600"/>
          </a:p>
        </p:txBody>
      </p:sp>
    </p:spTree>
    <p:extLst>
      <p:ext uri="{BB962C8B-B14F-4D97-AF65-F5344CB8AC3E}">
        <p14:creationId xmlns:p14="http://schemas.microsoft.com/office/powerpoint/2010/main" val="189454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Rombuszhálós bemutató (szélesvásznú)</Template>
  <TotalTime>0</TotalTime>
  <Words>1976</Words>
  <Application>Microsoft Office PowerPoint</Application>
  <PresentationFormat>Egyéni</PresentationFormat>
  <Paragraphs>331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Diamond Grid 16x9</vt:lpstr>
      <vt:lpstr>Mobility and VANETs Intelligent Transportation Systems</vt:lpstr>
      <vt:lpstr>DSRC – Dedicated Short Range Communications</vt:lpstr>
      <vt:lpstr>DSRC – Dedicated Short Range Communications</vt:lpstr>
      <vt:lpstr>DSRC – Dedicated Short Range Communications</vt:lpstr>
      <vt:lpstr>WAVE</vt:lpstr>
      <vt:lpstr>WAVE spectrum bands</vt:lpstr>
      <vt:lpstr>WAVE (802.11p) vs IEEE 802.11</vt:lpstr>
      <vt:lpstr>Traditional IEEE 802.11 MAC (DCF)</vt:lpstr>
      <vt:lpstr>Traditional IEEE 802.11 MAC (DCF)</vt:lpstr>
      <vt:lpstr>Traditional IEEE 802.11 MAC (PCF)</vt:lpstr>
      <vt:lpstr>Traditional IEEE 802.11 MAC (DCF &amp; PCF)</vt:lpstr>
      <vt:lpstr>Traditional IEEE 802.11 MAC (DCF &amp; PCF)</vt:lpstr>
      <vt:lpstr>Traditional IEEE 802.11 MAC (DCF &amp; PCF)</vt:lpstr>
      <vt:lpstr>802.11e MAC - Enhanced Distributed Coordination Access (EDCA) </vt:lpstr>
      <vt:lpstr>802.11p MAC</vt:lpstr>
      <vt:lpstr>802.11p beaconing</vt:lpstr>
      <vt:lpstr>IEEE 1609.x</vt:lpstr>
      <vt:lpstr>IEEE 1609.4 channel swithcing </vt:lpstr>
      <vt:lpstr>IEEE 1609.4 channel switching </vt:lpstr>
      <vt:lpstr>IEEE 1609.4 channel switching </vt:lpstr>
      <vt:lpstr>IEEE 1609.4 channel switching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2015-01-20T11:03:33Z</dcterms:created>
  <dcterms:modified xsi:type="dcterms:W3CDTF">2020-04-15T07:58:48Z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