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65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5" autoAdjust="0"/>
    <p:restoredTop sz="92507" autoAdjust="0"/>
  </p:normalViewPr>
  <p:slideViewPr>
    <p:cSldViewPr snapToGrid="0">
      <p:cViewPr>
        <p:scale>
          <a:sx n="60" d="100"/>
          <a:sy n="60" d="100"/>
        </p:scale>
        <p:origin x="-841" y="-1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7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hu-HU" smtClean="0"/>
              <a:t>2020. 04. 08.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hu-HU" smtClean="0"/>
              <a:t>2020. 04. 08.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324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600" cap="none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cxnSp>
        <p:nvCxnSpPr>
          <p:cNvPr id="58" name="Egyenes összekötő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9149" y="157018"/>
            <a:ext cx="11506175" cy="5172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9"/>
            <a:ext cx="11482425" cy="54214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62775" y="6522212"/>
            <a:ext cx="1335396" cy="2732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20167" y="6522212"/>
            <a:ext cx="7241309" cy="222436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400282" y="6522212"/>
            <a:ext cx="918882" cy="222436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320634" y="6522212"/>
            <a:ext cx="999033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071089"/>
            <a:ext cx="1607165" cy="72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Egyenes összekötő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Csoportba foglalás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Egyenes összekötő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gyenes összekötő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Csoportba foglalás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Egyenes összekötő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gyenes összekötő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Egyenes összekötő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Csoportba foglalás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Egyenes összekötő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Csoportba foglalás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Egyenes összekötő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gyenes összekötő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Egyenes összekötő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58" name="Egyenes összekötő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840510"/>
            <a:ext cx="4572000" cy="53982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24600" y="840510"/>
            <a:ext cx="4572000" cy="53982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787899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5400" y="1542892"/>
            <a:ext cx="4572000" cy="4730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24600" y="787899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24600" y="1542892"/>
            <a:ext cx="4572000" cy="4730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6" name="Egyenes összekötő 5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Dátum helye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213" name="Élőláb helye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214" name="Dia számának helye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Egyenes összekötő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Csoportba foglalás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Egyenes összekötő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Csoportba foglalás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Csoportba foglalás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Egyenes összekötő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Csoportba foglalás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Egyenes összekötő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églalap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60" name="Egyenes összekötő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Egyenes összekötő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Csoportba foglalás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Egyenes összekötő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Egyenes összekötő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Egyenes összekötő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Csoportba foglalás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Egyenes összekötő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Csoportba foglalás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Egyenes összekötő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Egyenes összekötő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églalap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cxnSp>
        <p:nvCxnSpPr>
          <p:cNvPr id="59" name="Egyenes összekötő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5400" y="157018"/>
            <a:ext cx="9601200" cy="5172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868219"/>
            <a:ext cx="9601200" cy="5421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93400" y="6522212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456873" y="6522212"/>
            <a:ext cx="7241309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63518" y="6522212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48" name="Egyenes összekötő 147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399" y="2541573"/>
            <a:ext cx="10539641" cy="2743200"/>
          </a:xfrm>
        </p:spPr>
        <p:txBody>
          <a:bodyPr/>
          <a:lstStyle/>
          <a:p>
            <a:r>
              <a:rPr lang="en-US" altLang="en-US" sz="6600" noProof="0" dirty="0" smtClean="0"/>
              <a:t>Mobility </a:t>
            </a:r>
            <a:r>
              <a:rPr lang="en-US" altLang="en-US" sz="6600" noProof="0" dirty="0" smtClean="0"/>
              <a:t>and</a:t>
            </a:r>
            <a:r>
              <a:rPr lang="hu-HU" altLang="en-US" sz="6600" noProof="0" dirty="0" smtClean="0"/>
              <a:t> </a:t>
            </a:r>
            <a:r>
              <a:rPr lang="hu-HU" altLang="en-US" sz="6600" noProof="0" dirty="0" err="1" smtClean="0"/>
              <a:t>VANETs</a:t>
            </a:r>
            <a:r>
              <a:rPr lang="en-US" sz="4400" noProof="0" dirty="0" smtClean="0"/>
              <a:t/>
            </a:r>
            <a:br>
              <a:rPr lang="en-US" sz="4400" noProof="0" dirty="0" smtClean="0"/>
            </a:br>
            <a:r>
              <a:rPr lang="en-US" sz="4400" noProof="0" dirty="0" smtClean="0"/>
              <a:t>Intelligent Transportation Systems</a:t>
            </a:r>
            <a:endParaRPr lang="en-US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5431535"/>
            <a:ext cx="9601200" cy="814886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Rolland Vida </a:t>
            </a:r>
            <a:endParaRPr lang="en-US" noProof="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98" y="1165802"/>
            <a:ext cx="3219450" cy="1452330"/>
          </a:xfrm>
          <a:prstGeom prst="rect">
            <a:avLst/>
          </a:prstGeom>
        </p:spPr>
      </p:pic>
      <p:pic>
        <p:nvPicPr>
          <p:cNvPr id="2050" name="Picture 2" descr="http://www.hcccpc.org/wp-content/uploads/2013/02/slider-traff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34" y="838760"/>
            <a:ext cx="6028007" cy="23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Mobicast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 smtClean="0"/>
              <a:t>Forwarding</a:t>
            </a:r>
            <a:r>
              <a:rPr lang="hu-HU" b="1" dirty="0" smtClean="0"/>
              <a:t> </a:t>
            </a:r>
            <a:r>
              <a:rPr lang="hu-HU" b="1" dirty="0" err="1" smtClean="0"/>
              <a:t>Zone</a:t>
            </a:r>
            <a:endParaRPr lang="hu-HU" b="1" dirty="0" smtClean="0"/>
          </a:p>
          <a:p>
            <a:pPr lvl="1"/>
            <a:r>
              <a:rPr lang="hu-HU" dirty="0" err="1" smtClean="0"/>
              <a:t>Preceeds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Delivery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endParaRPr lang="hu-HU" dirty="0" smtClean="0"/>
          </a:p>
          <a:p>
            <a:pPr lvl="1"/>
            <a:r>
              <a:rPr lang="hu-HU" dirty="0" err="1" smtClean="0"/>
              <a:t>Nodes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rebroadcast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endParaRPr lang="hu-HU" dirty="0" smtClean="0"/>
          </a:p>
          <a:p>
            <a:r>
              <a:rPr lang="hu-HU" b="1" dirty="0" err="1" smtClean="0"/>
              <a:t>Hold&amp;Forward</a:t>
            </a:r>
            <a:r>
              <a:rPr lang="hu-HU" b="1" dirty="0" smtClean="0"/>
              <a:t> </a:t>
            </a:r>
            <a:r>
              <a:rPr lang="hu-HU" b="1" dirty="0" err="1" smtClean="0"/>
              <a:t>Zone</a:t>
            </a:r>
            <a:endParaRPr lang="hu-HU" b="1" dirty="0" smtClean="0"/>
          </a:p>
          <a:p>
            <a:pPr lvl="1"/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store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r>
              <a:rPr lang="hu-HU" dirty="0" smtClean="0"/>
              <a:t>, and </a:t>
            </a:r>
            <a:r>
              <a:rPr lang="hu-HU" dirty="0" err="1" smtClean="0"/>
              <a:t>retransmit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entering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Forwarding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10</a:t>
            </a:fld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46" y="2930316"/>
            <a:ext cx="5262006" cy="39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0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1" y="157018"/>
            <a:ext cx="10464799" cy="517238"/>
          </a:xfrm>
        </p:spPr>
        <p:txBody>
          <a:bodyPr>
            <a:normAutofit fontScale="90000"/>
          </a:bodyPr>
          <a:lstStyle/>
          <a:p>
            <a:r>
              <a:rPr lang="hu-HU" altLang="hu-HU" dirty="0" err="1" smtClean="0"/>
              <a:t>Communication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architectures</a:t>
            </a:r>
            <a:r>
              <a:rPr lang="hu-HU" altLang="hu-HU" dirty="0" smtClean="0"/>
              <a:t> </a:t>
            </a: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431801" y="981076"/>
            <a:ext cx="12001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entury Gothic" pitchFamily="34" charset="0"/>
              </a:defRPr>
            </a:lvl1pPr>
            <a:lvl2pPr marL="908050" indent="-436563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304925" indent="-395288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o"/>
            </a:pPr>
            <a:endParaRPr lang="hu-HU" altLang="hu-HU" sz="1800" dirty="0"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o"/>
            </a:pPr>
            <a:r>
              <a:rPr lang="hu-HU" altLang="hu-HU" sz="2000" dirty="0" err="1">
                <a:latin typeface="Verdana" pitchFamily="34" charset="0"/>
              </a:rPr>
              <a:t>Car-to-Car</a:t>
            </a:r>
            <a:r>
              <a:rPr lang="hu-HU" altLang="hu-HU" sz="2000" dirty="0">
                <a:latin typeface="Verdana" pitchFamily="34" charset="0"/>
              </a:rPr>
              <a:t> (C2C) </a:t>
            </a:r>
            <a:r>
              <a:rPr lang="hu-HU" altLang="hu-HU" sz="2000" dirty="0" err="1" smtClean="0">
                <a:latin typeface="Verdana" pitchFamily="34" charset="0"/>
              </a:rPr>
              <a:t>or</a:t>
            </a:r>
            <a:r>
              <a:rPr lang="hu-HU" altLang="hu-HU" sz="2000" dirty="0" smtClean="0">
                <a:latin typeface="Verdana" pitchFamily="34" charset="0"/>
              </a:rPr>
              <a:t> </a:t>
            </a:r>
            <a:r>
              <a:rPr lang="hu-HU" altLang="hu-HU" sz="2000" dirty="0" err="1">
                <a:latin typeface="Verdana" pitchFamily="34" charset="0"/>
              </a:rPr>
              <a:t>Vehicle-to-Vehicle</a:t>
            </a:r>
            <a:r>
              <a:rPr lang="hu-HU" altLang="hu-HU" sz="2000" dirty="0">
                <a:latin typeface="Verdana" pitchFamily="34" charset="0"/>
              </a:rPr>
              <a:t> (V2V)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n"/>
            </a:pPr>
            <a:r>
              <a:rPr lang="hu-HU" altLang="hu-HU" sz="1800" dirty="0" err="1" smtClean="0">
                <a:latin typeface="Verdana" pitchFamily="34" charset="0"/>
              </a:rPr>
              <a:t>Cars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communicate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directly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among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each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other</a:t>
            </a:r>
            <a:endParaRPr lang="hu-HU" altLang="hu-HU" sz="1800" dirty="0"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o"/>
            </a:pPr>
            <a:endParaRPr lang="hu-HU" altLang="hu-HU" sz="2000" dirty="0"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o"/>
            </a:pPr>
            <a:r>
              <a:rPr lang="hu-HU" altLang="hu-HU" sz="2000" dirty="0" err="1">
                <a:latin typeface="Verdana" pitchFamily="34" charset="0"/>
              </a:rPr>
              <a:t>Car-to-Infrastructure</a:t>
            </a:r>
            <a:r>
              <a:rPr lang="hu-HU" altLang="hu-HU" sz="2000" dirty="0">
                <a:latin typeface="Verdana" pitchFamily="34" charset="0"/>
              </a:rPr>
              <a:t> (C2I) </a:t>
            </a:r>
            <a:r>
              <a:rPr lang="hu-HU" altLang="hu-HU" sz="2000" dirty="0" err="1" smtClean="0">
                <a:latin typeface="Verdana" pitchFamily="34" charset="0"/>
              </a:rPr>
              <a:t>or</a:t>
            </a:r>
            <a:r>
              <a:rPr lang="hu-HU" altLang="hu-HU" sz="2000" dirty="0" smtClean="0">
                <a:latin typeface="Verdana" pitchFamily="34" charset="0"/>
              </a:rPr>
              <a:t> </a:t>
            </a:r>
            <a:r>
              <a:rPr lang="hu-HU" altLang="hu-HU" sz="2000" dirty="0" err="1">
                <a:latin typeface="Verdana" pitchFamily="34" charset="0"/>
              </a:rPr>
              <a:t>Vehicle-to-Infrastructure</a:t>
            </a:r>
            <a:r>
              <a:rPr lang="hu-HU" altLang="hu-HU" sz="2000" dirty="0">
                <a:latin typeface="Verdana" pitchFamily="34" charset="0"/>
              </a:rPr>
              <a:t> (V2I)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n"/>
            </a:pPr>
            <a:r>
              <a:rPr lang="hu-HU" altLang="hu-HU" sz="1800" dirty="0" err="1" smtClean="0">
                <a:latin typeface="Verdana" pitchFamily="34" charset="0"/>
              </a:rPr>
              <a:t>Communication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among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cars</a:t>
            </a:r>
            <a:r>
              <a:rPr lang="hu-HU" altLang="hu-HU" sz="1800" dirty="0" smtClean="0">
                <a:latin typeface="Verdana" pitchFamily="34" charset="0"/>
              </a:rPr>
              <a:t> and </a:t>
            </a:r>
            <a:r>
              <a:rPr lang="hu-HU" altLang="hu-HU" sz="1800" dirty="0" err="1" smtClean="0">
                <a:latin typeface="Verdana" pitchFamily="34" charset="0"/>
              </a:rPr>
              <a:t>the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deployed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infrastructure</a:t>
            </a:r>
            <a:endParaRPr lang="hu-HU" altLang="hu-HU" sz="1800" dirty="0">
              <a:latin typeface="Verdana" pitchFamily="34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n"/>
            </a:pPr>
            <a:r>
              <a:rPr lang="hu-HU" altLang="hu-HU" sz="1800" dirty="0" smtClean="0">
                <a:latin typeface="Verdana" pitchFamily="34" charset="0"/>
              </a:rPr>
              <a:t>Mobile </a:t>
            </a:r>
            <a:r>
              <a:rPr lang="hu-HU" altLang="hu-HU" sz="1800" dirty="0" err="1" smtClean="0">
                <a:latin typeface="Verdana" pitchFamily="34" charset="0"/>
              </a:rPr>
              <a:t>base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stations</a:t>
            </a:r>
            <a:endParaRPr lang="hu-HU" altLang="hu-HU" sz="1800" dirty="0">
              <a:latin typeface="Verdana" pitchFamily="34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n"/>
            </a:pPr>
            <a:r>
              <a:rPr lang="hu-HU" altLang="hu-HU" sz="1800" dirty="0" err="1" smtClean="0">
                <a:latin typeface="Verdana" pitchFamily="34" charset="0"/>
              </a:rPr>
              <a:t>Sensors</a:t>
            </a:r>
            <a:r>
              <a:rPr lang="hu-HU" altLang="hu-HU" sz="1800" dirty="0" smtClean="0">
                <a:latin typeface="Verdana" pitchFamily="34" charset="0"/>
              </a:rPr>
              <a:t>, </a:t>
            </a:r>
            <a:r>
              <a:rPr lang="hu-HU" altLang="hu-HU" sz="1800" dirty="0" err="1" smtClean="0">
                <a:latin typeface="Verdana" pitchFamily="34" charset="0"/>
              </a:rPr>
              <a:t>data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storage</a:t>
            </a:r>
            <a:r>
              <a:rPr lang="hu-HU" altLang="hu-HU" sz="1800" dirty="0" smtClean="0">
                <a:latin typeface="Verdana" pitchFamily="34" charset="0"/>
              </a:rPr>
              <a:t>, </a:t>
            </a:r>
            <a:r>
              <a:rPr lang="hu-HU" altLang="hu-HU" sz="1800" dirty="0" err="1" smtClean="0">
                <a:latin typeface="Verdana" pitchFamily="34" charset="0"/>
              </a:rPr>
              <a:t>gateways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deployed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next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to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the</a:t>
            </a:r>
            <a:r>
              <a:rPr lang="hu-HU" altLang="hu-HU" sz="1800" dirty="0" smtClean="0">
                <a:latin typeface="Verdana" pitchFamily="34" charset="0"/>
              </a:rPr>
              <a:t> </a:t>
            </a:r>
            <a:r>
              <a:rPr lang="hu-HU" altLang="hu-HU" sz="1800" dirty="0" err="1" smtClean="0">
                <a:latin typeface="Verdana" pitchFamily="34" charset="0"/>
              </a:rPr>
              <a:t>road</a:t>
            </a:r>
            <a:endParaRPr lang="hu-HU" altLang="hu-HU" sz="1800" dirty="0" smtClean="0">
              <a:latin typeface="Verdana" pitchFamily="34" charset="0"/>
            </a:endParaRPr>
          </a:p>
          <a:p>
            <a:pPr lvl="2"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n"/>
            </a:pPr>
            <a:r>
              <a:rPr lang="hu-HU" altLang="hu-HU" sz="1600" dirty="0" smtClean="0">
                <a:latin typeface="Verdana" pitchFamily="34" charset="0"/>
              </a:rPr>
              <a:t>RSU – </a:t>
            </a:r>
            <a:r>
              <a:rPr lang="hu-HU" altLang="hu-HU" sz="1600" dirty="0" err="1" smtClean="0">
                <a:latin typeface="Verdana" pitchFamily="34" charset="0"/>
              </a:rPr>
              <a:t>Road</a:t>
            </a:r>
            <a:r>
              <a:rPr lang="hu-HU" altLang="hu-HU" sz="1600" dirty="0" smtClean="0">
                <a:latin typeface="Verdana" pitchFamily="34" charset="0"/>
              </a:rPr>
              <a:t> </a:t>
            </a:r>
            <a:r>
              <a:rPr lang="hu-HU" altLang="hu-HU" sz="1600" dirty="0" err="1" smtClean="0">
                <a:latin typeface="Verdana" pitchFamily="34" charset="0"/>
              </a:rPr>
              <a:t>Side</a:t>
            </a:r>
            <a:r>
              <a:rPr lang="hu-HU" altLang="hu-HU" sz="1600" dirty="0" smtClean="0">
                <a:latin typeface="Verdana" pitchFamily="34" charset="0"/>
              </a:rPr>
              <a:t> Unit</a:t>
            </a:r>
            <a:endParaRPr lang="hu-HU" altLang="hu-HU" sz="1600" dirty="0"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o"/>
            </a:pPr>
            <a:endParaRPr lang="hu-HU" altLang="hu-HU" sz="2000" dirty="0"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o"/>
            </a:pPr>
            <a:r>
              <a:rPr lang="hu-HU" altLang="hu-HU" sz="2000" dirty="0" err="1">
                <a:latin typeface="Verdana" pitchFamily="34" charset="0"/>
              </a:rPr>
              <a:t>Car-to-Pedestrian</a:t>
            </a:r>
            <a:endParaRPr lang="hu-HU" altLang="hu-HU" sz="2000" dirty="0">
              <a:latin typeface="Verdana" pitchFamily="34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n"/>
            </a:pPr>
            <a:r>
              <a:rPr lang="hu-HU" altLang="hu-HU" sz="1800" dirty="0" smtClean="0">
                <a:latin typeface="Verdana" pitchFamily="34" charset="0"/>
              </a:rPr>
              <a:t>In </a:t>
            </a:r>
            <a:r>
              <a:rPr lang="hu-HU" altLang="hu-HU" sz="1800" dirty="0" err="1" smtClean="0">
                <a:latin typeface="Verdana" pitchFamily="34" charset="0"/>
              </a:rPr>
              <a:t>between</a:t>
            </a:r>
            <a:r>
              <a:rPr lang="hu-HU" altLang="hu-HU" sz="1800" dirty="0" smtClean="0">
                <a:latin typeface="Verdana" pitchFamily="34" charset="0"/>
              </a:rPr>
              <a:t> C2C and C2I</a:t>
            </a:r>
            <a:endParaRPr lang="hu-HU" altLang="hu-HU" sz="1800" dirty="0">
              <a:latin typeface="Verdana" pitchFamily="34" charset="0"/>
            </a:endParaRPr>
          </a:p>
          <a:p>
            <a:pPr lvl="2"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o"/>
            </a:pPr>
            <a:r>
              <a:rPr lang="hu-HU" altLang="hu-HU" sz="1600" dirty="0" err="1" smtClean="0">
                <a:latin typeface="Verdana" pitchFamily="34" charset="0"/>
              </a:rPr>
              <a:t>Different</a:t>
            </a:r>
            <a:r>
              <a:rPr lang="hu-HU" altLang="hu-HU" sz="1600" dirty="0" smtClean="0">
                <a:latin typeface="Verdana" pitchFamily="34" charset="0"/>
              </a:rPr>
              <a:t> </a:t>
            </a:r>
            <a:r>
              <a:rPr lang="hu-HU" altLang="hu-HU" sz="1600" dirty="0" err="1" smtClean="0">
                <a:latin typeface="Verdana" pitchFamily="34" charset="0"/>
              </a:rPr>
              <a:t>mobility</a:t>
            </a:r>
            <a:r>
              <a:rPr lang="hu-HU" altLang="hu-HU" sz="1600" dirty="0" smtClean="0">
                <a:latin typeface="Verdana" pitchFamily="34" charset="0"/>
              </a:rPr>
              <a:t> </a:t>
            </a:r>
            <a:r>
              <a:rPr lang="hu-HU" altLang="hu-HU" sz="1600" dirty="0" err="1" smtClean="0">
                <a:latin typeface="Verdana" pitchFamily="34" charset="0"/>
              </a:rPr>
              <a:t>models</a:t>
            </a:r>
            <a:r>
              <a:rPr lang="hu-HU" altLang="hu-HU" sz="1600" dirty="0" smtClean="0">
                <a:latin typeface="Verdana" pitchFamily="34" charset="0"/>
              </a:rPr>
              <a:t>  </a:t>
            </a:r>
            <a:endParaRPr lang="hu-HU" altLang="hu-HU" sz="1600" dirty="0"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o"/>
            </a:pPr>
            <a:endParaRPr lang="hu-HU" altLang="hu-HU" sz="1800" dirty="0">
              <a:latin typeface="Verdana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0552EE-7BFF-4723-8169-4B9AA76B4CF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5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135" y="157018"/>
            <a:ext cx="10528465" cy="517238"/>
          </a:xfrm>
        </p:spPr>
        <p:txBody>
          <a:bodyPr>
            <a:normAutofit fontScale="90000"/>
          </a:bodyPr>
          <a:lstStyle/>
          <a:p>
            <a:r>
              <a:rPr lang="hu-HU" altLang="hu-HU" dirty="0" err="1" smtClean="0"/>
              <a:t>Communication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architectures</a:t>
            </a:r>
            <a:endParaRPr lang="hu-HU" altLang="hu-HU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D9E393-63E2-440F-900E-89324BF3F98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64582034"/>
              </p:ext>
            </p:extLst>
          </p:nvPr>
        </p:nvGraphicFramePr>
        <p:xfrm>
          <a:off x="1260200" y="1241425"/>
          <a:ext cx="4244975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3" imgW="5600000" imgH="6628571" progId="Photoshop.Image.6">
                  <p:embed/>
                </p:oleObj>
              </mc:Choice>
              <mc:Fallback>
                <p:oleObj name="Image" r:id="rId3" imgW="5600000" imgH="6628571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200" y="1241425"/>
                        <a:ext cx="4244975" cy="502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88763" y="170021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>
                <a:latin typeface="Arial" charset="0"/>
              </a:rPr>
              <a:t>Centralized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20563" y="4292600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>
                <a:latin typeface="Arial" charset="0"/>
              </a:rPr>
              <a:t>Distributed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65250" y="2852738"/>
            <a:ext cx="273685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hu-HU" altLang="hu-HU" sz="1400">
                <a:latin typeface="Arial" charset="0"/>
              </a:rPr>
              <a:t>Traffic data is periodically sent to the central database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hu-HU" altLang="hu-HU" sz="1400">
                <a:latin typeface="Arial" charset="0"/>
              </a:rPr>
              <a:t>Cars receive traffic information from the central database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hu-HU" altLang="hu-HU" sz="1600">
              <a:latin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25613" y="5300663"/>
            <a:ext cx="20875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hu-HU" altLang="hu-HU" sz="1400">
                <a:latin typeface="Arial" charset="0"/>
              </a:rPr>
              <a:t>Traffic data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hu-HU" altLang="hu-HU" sz="1400">
                <a:latin typeface="Arial" charset="0"/>
              </a:rPr>
              <a:t>Ad hoc tempomat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hu-HU" altLang="hu-HU" sz="1400">
                <a:latin typeface="Arial" charset="0"/>
              </a:rPr>
              <a:t>Collision avoidance</a:t>
            </a:r>
          </a:p>
        </p:txBody>
      </p:sp>
      <p:graphicFrame>
        <p:nvGraphicFramePr>
          <p:cNvPr id="12" name="Group 6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00679807"/>
              </p:ext>
            </p:extLst>
          </p:nvPr>
        </p:nvGraphicFramePr>
        <p:xfrm>
          <a:off x="6229075" y="1341438"/>
          <a:ext cx="3816350" cy="3992570"/>
        </p:xfrm>
        <a:graphic>
          <a:graphicData uri="http://schemas.openxmlformats.org/drawingml/2006/table">
            <a:tbl>
              <a:tblPr/>
              <a:tblGrid>
                <a:gridCol w="1152525"/>
                <a:gridCol w="1295400"/>
                <a:gridCol w="1368425"/>
              </a:tblGrid>
              <a:tr h="5031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Centralized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Distributed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5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Coverage/range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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 Complete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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 Low, separated islands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Speed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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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9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Reliability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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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collisions, interferences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Capacity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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limited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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limited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4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Price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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yes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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sym typeface="Wingdings" pitchFamily="2" charset="2"/>
                        </a:rPr>
                        <a:t>no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40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434" y="157018"/>
            <a:ext cx="10562166" cy="517238"/>
          </a:xfrm>
        </p:spPr>
        <p:txBody>
          <a:bodyPr>
            <a:normAutofit fontScale="90000"/>
          </a:bodyPr>
          <a:lstStyle/>
          <a:p>
            <a:r>
              <a:rPr lang="hu-HU" altLang="hu-HU" dirty="0" err="1" smtClean="0"/>
              <a:t>Hybrid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solutions</a:t>
            </a:r>
            <a:endParaRPr lang="hu-HU" altLang="hu-HU" dirty="0" smtClean="0"/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180418" y="2781301"/>
          <a:ext cx="7677149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3" imgW="3847619" imgH="2501587" progId="Photoshop.Image.6">
                  <p:embed/>
                </p:oleObj>
              </mc:Choice>
              <mc:Fallback>
                <p:oleObj name="Image" r:id="rId3" imgW="3847619" imgH="250158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418" y="2781301"/>
                        <a:ext cx="7677149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34434" y="981075"/>
            <a:ext cx="11523133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hu-HU" altLang="hu-HU" sz="2400" dirty="0" err="1" smtClean="0"/>
              <a:t>Some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cars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can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communicate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with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central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entitty</a:t>
            </a:r>
            <a:r>
              <a:rPr lang="hu-HU" altLang="hu-HU" sz="2400" dirty="0" smtClean="0"/>
              <a:t>, </a:t>
            </a:r>
            <a:r>
              <a:rPr lang="hu-HU" altLang="hu-HU" sz="2400" dirty="0" err="1" smtClean="0"/>
              <a:t>through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mobile </a:t>
            </a:r>
            <a:r>
              <a:rPr lang="hu-HU" altLang="hu-HU" sz="2400" dirty="0" err="1" smtClean="0"/>
              <a:t>network</a:t>
            </a:r>
            <a:endParaRPr lang="hu-HU" altLang="hu-HU" sz="2400" dirty="0"/>
          </a:p>
          <a:p>
            <a:pPr lvl="1">
              <a:lnSpc>
                <a:spcPct val="100000"/>
              </a:lnSpc>
            </a:pPr>
            <a:r>
              <a:rPr lang="hu-HU" altLang="hu-HU" dirty="0" err="1" smtClean="0"/>
              <a:t>E.g</a:t>
            </a:r>
            <a:r>
              <a:rPr lang="hu-HU" altLang="hu-HU" dirty="0" smtClean="0"/>
              <a:t>., LTE</a:t>
            </a:r>
            <a:endParaRPr lang="hu-HU" altLang="hu-HU" dirty="0"/>
          </a:p>
          <a:p>
            <a:pPr>
              <a:lnSpc>
                <a:spcPct val="100000"/>
              </a:lnSpc>
            </a:pPr>
            <a:r>
              <a:rPr lang="hu-HU" altLang="hu-HU" sz="2400" dirty="0" err="1" smtClean="0"/>
              <a:t>Others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communicate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only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with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each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other</a:t>
            </a:r>
            <a:endParaRPr lang="hu-HU" altLang="hu-HU" sz="2400" dirty="0"/>
          </a:p>
          <a:p>
            <a:pPr lvl="1">
              <a:lnSpc>
                <a:spcPct val="100000"/>
              </a:lnSpc>
            </a:pPr>
            <a:r>
              <a:rPr lang="hu-HU" altLang="hu-HU" dirty="0" err="1" smtClean="0"/>
              <a:t>They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can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not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or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do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not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want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to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communicate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with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central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entity</a:t>
            </a:r>
            <a:endParaRPr lang="hu-HU" altLang="hu-HU" dirty="0"/>
          </a:p>
          <a:p>
            <a:pPr>
              <a:lnSpc>
                <a:spcPct val="100000"/>
              </a:lnSpc>
            </a:pPr>
            <a:endParaRPr lang="hu-HU" altLang="hu-HU" sz="2400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Intelligent Transportation Systems</a:t>
            </a:r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AF122A-E379-4619-8B47-2443681A9ED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49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DSRC – </a:t>
            </a:r>
            <a:r>
              <a:rPr lang="hu-HU" dirty="0" err="1" smtClean="0"/>
              <a:t>Dedicated</a:t>
            </a:r>
            <a:r>
              <a:rPr lang="hu-HU" dirty="0" smtClean="0"/>
              <a:t>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r>
              <a:rPr lang="hu-HU" dirty="0" smtClean="0"/>
              <a:t> </a:t>
            </a:r>
            <a:r>
              <a:rPr lang="hu-HU" dirty="0" err="1" smtClean="0"/>
              <a:t>Communications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9"/>
            <a:ext cx="11810976" cy="5651334"/>
          </a:xfrm>
        </p:spPr>
        <p:txBody>
          <a:bodyPr>
            <a:normAutofit/>
          </a:bodyPr>
          <a:lstStyle/>
          <a:p>
            <a:r>
              <a:rPr lang="hu-HU" dirty="0" err="1" smtClean="0"/>
              <a:t>Dedicated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1999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FCC (</a:t>
            </a:r>
            <a:r>
              <a:rPr lang="hu-HU" dirty="0" err="1" smtClean="0"/>
              <a:t>Federal</a:t>
            </a:r>
            <a:r>
              <a:rPr lang="hu-HU" dirty="0" smtClean="0"/>
              <a:t> </a:t>
            </a:r>
            <a:r>
              <a:rPr lang="hu-HU" dirty="0" err="1" smtClean="0"/>
              <a:t>Communications</a:t>
            </a:r>
            <a:r>
              <a:rPr lang="hu-HU" dirty="0" smtClean="0"/>
              <a:t> </a:t>
            </a:r>
            <a:r>
              <a:rPr lang="hu-HU" dirty="0" err="1"/>
              <a:t>C</a:t>
            </a:r>
            <a:r>
              <a:rPr lang="hu-HU" dirty="0" err="1" smtClean="0"/>
              <a:t>ommission</a:t>
            </a:r>
            <a:r>
              <a:rPr lang="hu-HU" dirty="0" smtClean="0"/>
              <a:t>)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vehicular</a:t>
            </a:r>
            <a:r>
              <a:rPr lang="hu-HU" dirty="0" smtClean="0"/>
              <a:t> </a:t>
            </a:r>
            <a:r>
              <a:rPr lang="hu-HU" dirty="0" err="1" smtClean="0"/>
              <a:t>communications</a:t>
            </a:r>
            <a:endParaRPr lang="hu-HU" dirty="0" smtClean="0"/>
          </a:p>
          <a:p>
            <a:pPr lvl="1"/>
            <a:r>
              <a:rPr lang="hu-HU" dirty="0" smtClean="0"/>
              <a:t>75 MHz of </a:t>
            </a:r>
            <a:r>
              <a:rPr lang="hu-HU" dirty="0" err="1" smtClean="0"/>
              <a:t>spectrum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5.9 </a:t>
            </a:r>
            <a:r>
              <a:rPr lang="hu-HU" dirty="0" err="1" smtClean="0"/>
              <a:t>GHz</a:t>
            </a:r>
            <a:r>
              <a:rPr lang="hu-HU" dirty="0" smtClean="0"/>
              <a:t> </a:t>
            </a:r>
            <a:r>
              <a:rPr lang="hu-HU" dirty="0" err="1" smtClean="0"/>
              <a:t>band</a:t>
            </a:r>
            <a:r>
              <a:rPr lang="hu-HU" dirty="0" smtClean="0"/>
              <a:t> (5.850-5.925 </a:t>
            </a:r>
            <a:r>
              <a:rPr lang="hu-HU" dirty="0" err="1"/>
              <a:t>GHz</a:t>
            </a:r>
            <a:r>
              <a:rPr lang="hu-HU" dirty="0"/>
              <a:t>)</a:t>
            </a:r>
            <a:endParaRPr lang="hu-HU" dirty="0" smtClean="0"/>
          </a:p>
          <a:p>
            <a:r>
              <a:rPr lang="hu-HU" dirty="0" smtClean="0"/>
              <a:t>In Europe, ETSI </a:t>
            </a:r>
            <a:r>
              <a:rPr lang="hu-HU" dirty="0" err="1" smtClean="0"/>
              <a:t>allocated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2008 30 MHz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5.9 </a:t>
            </a:r>
            <a:r>
              <a:rPr lang="hu-HU" dirty="0" err="1" smtClean="0"/>
              <a:t>GHz</a:t>
            </a:r>
            <a:r>
              <a:rPr lang="hu-HU" dirty="0" smtClean="0"/>
              <a:t> </a:t>
            </a:r>
            <a:r>
              <a:rPr lang="hu-HU" dirty="0" err="1" smtClean="0"/>
              <a:t>band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ITS</a:t>
            </a:r>
          </a:p>
          <a:p>
            <a:r>
              <a:rPr lang="hu-HU" dirty="0" smtClean="0"/>
              <a:t>Systems </a:t>
            </a:r>
            <a:r>
              <a:rPr lang="hu-HU" dirty="0" err="1" smtClean="0"/>
              <a:t>in</a:t>
            </a:r>
            <a:r>
              <a:rPr lang="hu-HU" dirty="0" smtClean="0"/>
              <a:t> US, Europe, </a:t>
            </a:r>
            <a:r>
              <a:rPr lang="hu-HU" dirty="0" err="1" smtClean="0"/>
              <a:t>Japan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really</a:t>
            </a:r>
            <a:r>
              <a:rPr lang="hu-HU" dirty="0" smtClean="0"/>
              <a:t> </a:t>
            </a:r>
            <a:r>
              <a:rPr lang="hu-HU" dirty="0" err="1" smtClean="0"/>
              <a:t>compatible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14</a:t>
            </a:fld>
            <a:endParaRPr lang="hu-HU" dirty="0"/>
          </a:p>
        </p:txBody>
      </p:sp>
      <p:pic>
        <p:nvPicPr>
          <p:cNvPr id="2050" name="Picture 2" descr="DSRC spectrum allocation worldw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27" y="2617890"/>
            <a:ext cx="7254628" cy="429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DSRC – </a:t>
            </a:r>
            <a:r>
              <a:rPr lang="hu-HU" dirty="0" err="1" smtClean="0"/>
              <a:t>Dedicated</a:t>
            </a:r>
            <a:r>
              <a:rPr lang="hu-HU" dirty="0" smtClean="0"/>
              <a:t>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r>
              <a:rPr lang="hu-HU" dirty="0" smtClean="0"/>
              <a:t> </a:t>
            </a:r>
            <a:r>
              <a:rPr lang="hu-HU" dirty="0" err="1" smtClean="0"/>
              <a:t>Communications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9"/>
            <a:ext cx="11810976" cy="5651334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sz="2400" dirty="0" err="1" smtClean="0"/>
              <a:t>Traditional</a:t>
            </a:r>
            <a:r>
              <a:rPr lang="hu-HU" sz="2400" dirty="0" smtClean="0"/>
              <a:t> ISM </a:t>
            </a:r>
            <a:r>
              <a:rPr lang="hu-HU" sz="2400" dirty="0" err="1" smtClean="0"/>
              <a:t>bands</a:t>
            </a:r>
            <a:r>
              <a:rPr lang="hu-HU" sz="2400" dirty="0" smtClean="0"/>
              <a:t> (</a:t>
            </a:r>
            <a:r>
              <a:rPr lang="hu-HU" sz="2400" dirty="0" err="1" smtClean="0"/>
              <a:t>Industry</a:t>
            </a:r>
            <a:r>
              <a:rPr lang="hu-HU" sz="2400" dirty="0" smtClean="0"/>
              <a:t>, Science, </a:t>
            </a:r>
            <a:r>
              <a:rPr lang="hu-HU" sz="2400" dirty="0" err="1" smtClean="0"/>
              <a:t>Medical</a:t>
            </a:r>
            <a:r>
              <a:rPr lang="hu-HU" sz="2400" dirty="0" smtClean="0"/>
              <a:t>) – 900 MHz, 2.4 </a:t>
            </a:r>
            <a:r>
              <a:rPr lang="hu-HU" sz="2400" dirty="0" err="1" smtClean="0"/>
              <a:t>GHz</a:t>
            </a:r>
            <a:r>
              <a:rPr lang="hu-HU" sz="2400" dirty="0" smtClean="0"/>
              <a:t>, 5 </a:t>
            </a:r>
            <a:r>
              <a:rPr lang="hu-HU" sz="2400" dirty="0" err="1" smtClean="0"/>
              <a:t>GHz</a:t>
            </a:r>
            <a:endParaRPr lang="hu-HU" sz="2400" dirty="0" smtClean="0"/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Free, </a:t>
            </a:r>
            <a:r>
              <a:rPr lang="hu-HU" sz="2000" b="1" dirty="0" err="1" smtClean="0">
                <a:solidFill>
                  <a:srgbClr val="C00000"/>
                </a:solidFill>
              </a:rPr>
              <a:t>unlicenced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bands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lvl="1"/>
            <a:r>
              <a:rPr lang="hu-HU" sz="2000" dirty="0" err="1" smtClean="0"/>
              <a:t>Populated</a:t>
            </a:r>
            <a:r>
              <a:rPr lang="hu-HU" sz="2000" dirty="0" smtClean="0"/>
              <a:t> </a:t>
            </a:r>
            <a:r>
              <a:rPr lang="hu-HU" sz="2000" dirty="0" err="1" smtClean="0"/>
              <a:t>by</a:t>
            </a:r>
            <a:r>
              <a:rPr lang="hu-HU" sz="2000" dirty="0" smtClean="0"/>
              <a:t> </a:t>
            </a:r>
            <a:r>
              <a:rPr lang="hu-HU" sz="2000" dirty="0" err="1" smtClean="0"/>
              <a:t>many</a:t>
            </a:r>
            <a:r>
              <a:rPr lang="hu-HU" sz="2000" dirty="0" smtClean="0"/>
              <a:t> </a:t>
            </a:r>
            <a:r>
              <a:rPr lang="hu-HU" sz="2000" dirty="0" err="1" smtClean="0"/>
              <a:t>technologies</a:t>
            </a:r>
            <a:r>
              <a:rPr lang="hu-HU" sz="2000" dirty="0" smtClean="0"/>
              <a:t> – </a:t>
            </a:r>
            <a:r>
              <a:rPr lang="hu-HU" sz="2000" dirty="0" err="1" smtClean="0"/>
              <a:t>Wifi</a:t>
            </a:r>
            <a:r>
              <a:rPr lang="hu-HU" sz="2000" dirty="0" smtClean="0"/>
              <a:t>, </a:t>
            </a:r>
            <a:r>
              <a:rPr lang="hu-HU" sz="2000" dirty="0" err="1" smtClean="0"/>
              <a:t>Bluetooth</a:t>
            </a:r>
            <a:r>
              <a:rPr lang="hu-HU" sz="2000" dirty="0" smtClean="0"/>
              <a:t>, </a:t>
            </a:r>
            <a:r>
              <a:rPr lang="hu-HU" sz="2000" dirty="0" err="1" smtClean="0"/>
              <a:t>Zigbee</a:t>
            </a:r>
            <a:endParaRPr lang="hu-HU" sz="2000" dirty="0" smtClean="0"/>
          </a:p>
          <a:p>
            <a:pPr lvl="1"/>
            <a:r>
              <a:rPr lang="hu-HU" sz="2000" dirty="0" smtClean="0"/>
              <a:t>No </a:t>
            </a:r>
            <a:r>
              <a:rPr lang="hu-HU" sz="2000" dirty="0" err="1" smtClean="0"/>
              <a:t>restrictions</a:t>
            </a:r>
            <a:r>
              <a:rPr lang="hu-HU" sz="2000" dirty="0" smtClean="0"/>
              <a:t> </a:t>
            </a:r>
            <a:r>
              <a:rPr lang="hu-HU" sz="2000" dirty="0" err="1" smtClean="0"/>
              <a:t>other</a:t>
            </a:r>
            <a:r>
              <a:rPr lang="hu-HU" sz="2000" dirty="0" smtClean="0"/>
              <a:t> </a:t>
            </a:r>
            <a:r>
              <a:rPr lang="hu-HU" sz="2000" dirty="0" err="1" smtClean="0"/>
              <a:t>than</a:t>
            </a:r>
            <a:r>
              <a:rPr lang="hu-HU" sz="2000" dirty="0" smtClean="0"/>
              <a:t> </a:t>
            </a:r>
            <a:r>
              <a:rPr lang="hu-HU" sz="2000" dirty="0" err="1" smtClean="0"/>
              <a:t>some</a:t>
            </a:r>
            <a:r>
              <a:rPr lang="hu-HU" sz="2000" dirty="0" smtClean="0"/>
              <a:t> </a:t>
            </a:r>
            <a:r>
              <a:rPr lang="hu-HU" sz="2000" dirty="0" err="1" smtClean="0"/>
              <a:t>emmission</a:t>
            </a:r>
            <a:r>
              <a:rPr lang="hu-HU" sz="2000" dirty="0" smtClean="0"/>
              <a:t> and </a:t>
            </a:r>
            <a:r>
              <a:rPr lang="hu-HU" sz="2000" dirty="0" err="1" smtClean="0"/>
              <a:t>co-existance</a:t>
            </a:r>
            <a:r>
              <a:rPr lang="hu-HU" sz="2000" dirty="0" smtClean="0"/>
              <a:t> </a:t>
            </a:r>
            <a:r>
              <a:rPr lang="hu-HU" sz="2000" dirty="0" err="1" smtClean="0"/>
              <a:t>rules</a:t>
            </a:r>
            <a:endParaRPr lang="hu-HU" sz="2000" dirty="0" smtClean="0"/>
          </a:p>
          <a:p>
            <a:endParaRPr lang="hu-HU" sz="2400" dirty="0" smtClean="0"/>
          </a:p>
          <a:p>
            <a:r>
              <a:rPr lang="hu-HU" sz="2400" dirty="0" smtClean="0"/>
              <a:t>DSRC </a:t>
            </a:r>
            <a:r>
              <a:rPr lang="hu-HU" sz="2400" dirty="0" err="1" smtClean="0"/>
              <a:t>band</a:t>
            </a:r>
            <a:endParaRPr lang="hu-HU" sz="2400" dirty="0" smtClean="0"/>
          </a:p>
          <a:p>
            <a:pPr lvl="1"/>
            <a:r>
              <a:rPr lang="hu-HU" sz="2000" b="1" dirty="0">
                <a:solidFill>
                  <a:srgbClr val="C00000"/>
                </a:solidFill>
              </a:rPr>
              <a:t>Free </a:t>
            </a:r>
            <a:r>
              <a:rPr lang="hu-HU" sz="2000" b="1" dirty="0" err="1">
                <a:solidFill>
                  <a:srgbClr val="C00000"/>
                </a:solidFill>
              </a:rPr>
              <a:t>but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regulated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spectrum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lvl="1"/>
            <a:r>
              <a:rPr lang="hu-HU" sz="2000" dirty="0" err="1" smtClean="0"/>
              <a:t>Restrictions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terms</a:t>
            </a:r>
            <a:r>
              <a:rPr lang="hu-HU" sz="2000" dirty="0" smtClean="0"/>
              <a:t> of </a:t>
            </a:r>
            <a:r>
              <a:rPr lang="hu-HU" sz="2000" dirty="0" err="1" smtClean="0"/>
              <a:t>usage</a:t>
            </a:r>
            <a:r>
              <a:rPr lang="hu-HU" sz="2000" dirty="0" smtClean="0"/>
              <a:t> and </a:t>
            </a:r>
            <a:r>
              <a:rPr lang="hu-HU" sz="2000" dirty="0" err="1" smtClean="0"/>
              <a:t>technologies</a:t>
            </a:r>
            <a:endParaRPr lang="hu-HU" sz="2000" dirty="0" smtClean="0"/>
          </a:p>
          <a:p>
            <a:pPr lvl="1"/>
            <a:r>
              <a:rPr lang="hu-HU" sz="2000" dirty="0" err="1" smtClean="0"/>
              <a:t>All</a:t>
            </a:r>
            <a:r>
              <a:rPr lang="hu-HU" sz="2000" dirty="0" smtClean="0"/>
              <a:t> </a:t>
            </a:r>
            <a:r>
              <a:rPr lang="hu-HU" sz="2000" dirty="0" err="1" smtClean="0"/>
              <a:t>radios</a:t>
            </a:r>
            <a:r>
              <a:rPr lang="hu-HU" sz="2000" dirty="0" smtClean="0"/>
              <a:t> </a:t>
            </a:r>
            <a:r>
              <a:rPr lang="hu-HU" sz="2000" dirty="0" err="1" smtClean="0"/>
              <a:t>should</a:t>
            </a:r>
            <a:r>
              <a:rPr lang="hu-HU" sz="2000" dirty="0" smtClean="0"/>
              <a:t> be </a:t>
            </a:r>
            <a:r>
              <a:rPr lang="hu-HU" sz="2000" dirty="0" err="1" smtClean="0"/>
              <a:t>compliant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a standard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64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DSRC – </a:t>
            </a:r>
            <a:r>
              <a:rPr lang="hu-HU" dirty="0" err="1" smtClean="0"/>
              <a:t>Dedicated</a:t>
            </a:r>
            <a:r>
              <a:rPr lang="hu-HU" dirty="0" smtClean="0"/>
              <a:t>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r>
              <a:rPr lang="hu-HU" dirty="0" smtClean="0"/>
              <a:t> </a:t>
            </a:r>
            <a:r>
              <a:rPr lang="hu-HU" dirty="0" err="1" smtClean="0"/>
              <a:t>Communications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5" y="868219"/>
            <a:ext cx="7159806" cy="5651334"/>
          </a:xfrm>
        </p:spPr>
        <p:txBody>
          <a:bodyPr>
            <a:normAutofit/>
          </a:bodyPr>
          <a:lstStyle/>
          <a:p>
            <a:r>
              <a:rPr lang="hu-HU" b="1" dirty="0" smtClean="0"/>
              <a:t>Basic </a:t>
            </a:r>
            <a:r>
              <a:rPr lang="hu-HU" b="1" dirty="0" err="1" smtClean="0"/>
              <a:t>goals</a:t>
            </a:r>
            <a:r>
              <a:rPr lang="hu-HU" b="1" dirty="0" smtClean="0"/>
              <a:t> of DSRC</a:t>
            </a:r>
          </a:p>
          <a:p>
            <a:pPr lvl="1"/>
            <a:r>
              <a:rPr lang="hu-HU" dirty="0" err="1" smtClean="0"/>
              <a:t>Support</a:t>
            </a:r>
            <a:r>
              <a:rPr lang="hu-HU" dirty="0" smtClean="0"/>
              <a:t> of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latency</a:t>
            </a:r>
            <a:r>
              <a:rPr lang="hu-HU" dirty="0" smtClean="0"/>
              <a:t>, </a:t>
            </a:r>
            <a:r>
              <a:rPr lang="hu-HU" dirty="0" err="1" smtClean="0"/>
              <a:t>secure</a:t>
            </a:r>
            <a:r>
              <a:rPr lang="hu-HU" dirty="0" smtClean="0"/>
              <a:t> </a:t>
            </a:r>
            <a:r>
              <a:rPr lang="hu-HU" dirty="0" err="1" smtClean="0"/>
              <a:t>transmissions</a:t>
            </a:r>
            <a:endParaRPr lang="hu-HU" dirty="0" smtClean="0"/>
          </a:p>
          <a:p>
            <a:pPr lvl="1"/>
            <a:r>
              <a:rPr lang="hu-HU" dirty="0" err="1" smtClean="0"/>
              <a:t>Fast</a:t>
            </a:r>
            <a:r>
              <a:rPr lang="hu-HU" dirty="0" smtClean="0"/>
              <a:t> </a:t>
            </a:r>
            <a:r>
              <a:rPr lang="hu-HU" dirty="0" err="1" smtClean="0"/>
              <a:t>network</a:t>
            </a:r>
            <a:r>
              <a:rPr lang="hu-HU" dirty="0" smtClean="0"/>
              <a:t> </a:t>
            </a:r>
            <a:r>
              <a:rPr lang="hu-HU" dirty="0" err="1" smtClean="0"/>
              <a:t>acquisition</a:t>
            </a:r>
            <a:r>
              <a:rPr lang="hu-HU" dirty="0" smtClean="0"/>
              <a:t>, rapid and </a:t>
            </a:r>
            <a:r>
              <a:rPr lang="hu-HU" dirty="0" err="1" smtClean="0"/>
              <a:t>frequent</a:t>
            </a:r>
            <a:r>
              <a:rPr lang="hu-HU" dirty="0" smtClean="0"/>
              <a:t> </a:t>
            </a:r>
            <a:r>
              <a:rPr lang="hu-HU" dirty="0" err="1" smtClean="0"/>
              <a:t>handover</a:t>
            </a:r>
            <a:r>
              <a:rPr lang="hu-HU" dirty="0" smtClean="0"/>
              <a:t> </a:t>
            </a:r>
            <a:r>
              <a:rPr lang="hu-HU" dirty="0" err="1" smtClean="0"/>
              <a:t>handling</a:t>
            </a:r>
            <a:endParaRPr lang="hu-HU" dirty="0" smtClean="0"/>
          </a:p>
          <a:p>
            <a:pPr lvl="1"/>
            <a:r>
              <a:rPr lang="hu-HU" dirty="0" err="1" smtClean="0"/>
              <a:t>Highly</a:t>
            </a:r>
            <a:r>
              <a:rPr lang="hu-HU" dirty="0" smtClean="0"/>
              <a:t> </a:t>
            </a:r>
            <a:r>
              <a:rPr lang="hu-HU" dirty="0" err="1" smtClean="0"/>
              <a:t>robust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adverse</a:t>
            </a:r>
            <a:r>
              <a:rPr lang="hu-HU" dirty="0" smtClean="0"/>
              <a:t> </a:t>
            </a:r>
            <a:r>
              <a:rPr lang="hu-HU" dirty="0" err="1" smtClean="0"/>
              <a:t>weather</a:t>
            </a:r>
            <a:r>
              <a:rPr lang="hu-HU" dirty="0" smtClean="0"/>
              <a:t> </a:t>
            </a:r>
            <a:r>
              <a:rPr lang="hu-HU" dirty="0" err="1" smtClean="0"/>
              <a:t>conditions</a:t>
            </a:r>
            <a:endParaRPr lang="hu-HU" dirty="0" smtClean="0"/>
          </a:p>
          <a:p>
            <a:pPr lvl="1"/>
            <a:r>
              <a:rPr lang="hu-HU" dirty="0" err="1" smtClean="0"/>
              <a:t>Tolerant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multi-path</a:t>
            </a:r>
            <a:r>
              <a:rPr lang="hu-HU" dirty="0" smtClean="0"/>
              <a:t> </a:t>
            </a:r>
            <a:r>
              <a:rPr lang="hu-HU" dirty="0" err="1" smtClean="0"/>
              <a:t>transmission</a:t>
            </a:r>
            <a:endParaRPr lang="hu-HU" dirty="0" smtClean="0"/>
          </a:p>
          <a:p>
            <a:r>
              <a:rPr lang="hu-HU" b="1" dirty="0" err="1" smtClean="0"/>
              <a:t>Mainly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public</a:t>
            </a:r>
            <a:r>
              <a:rPr lang="hu-HU" b="1" dirty="0" smtClean="0"/>
              <a:t> </a:t>
            </a:r>
            <a:r>
              <a:rPr lang="hu-HU" b="1" dirty="0" err="1" smtClean="0"/>
              <a:t>safety</a:t>
            </a:r>
            <a:r>
              <a:rPr lang="hu-HU" b="1" dirty="0" smtClean="0"/>
              <a:t> </a:t>
            </a:r>
            <a:r>
              <a:rPr lang="hu-HU" b="1" dirty="0" err="1" smtClean="0"/>
              <a:t>applications</a:t>
            </a:r>
            <a:r>
              <a:rPr lang="hu-HU" dirty="0" smtClean="0"/>
              <a:t>,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save</a:t>
            </a:r>
            <a:r>
              <a:rPr lang="hu-HU" dirty="0" smtClean="0"/>
              <a:t> life and </a:t>
            </a:r>
            <a:r>
              <a:rPr lang="hu-HU" dirty="0" err="1" smtClean="0"/>
              <a:t>improve</a:t>
            </a:r>
            <a:r>
              <a:rPr lang="hu-HU" dirty="0" smtClean="0"/>
              <a:t> </a:t>
            </a:r>
            <a:r>
              <a:rPr lang="hu-HU" dirty="0" err="1" smtClean="0"/>
              <a:t>traffic</a:t>
            </a:r>
            <a:r>
              <a:rPr lang="hu-HU" dirty="0" smtClean="0"/>
              <a:t> flow</a:t>
            </a:r>
          </a:p>
          <a:p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services</a:t>
            </a:r>
            <a:r>
              <a:rPr lang="hu-HU" dirty="0" smtClean="0"/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permitted</a:t>
            </a:r>
            <a:endParaRPr lang="hu-HU" dirty="0" smtClean="0"/>
          </a:p>
          <a:p>
            <a:pPr lvl="1"/>
            <a:r>
              <a:rPr lang="hu-HU" dirty="0" err="1" smtClean="0"/>
              <a:t>Spread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deployment</a:t>
            </a:r>
            <a:r>
              <a:rPr lang="hu-HU" dirty="0" smtClean="0"/>
              <a:t> </a:t>
            </a:r>
            <a:r>
              <a:rPr lang="hu-HU" dirty="0" err="1" smtClean="0"/>
              <a:t>costs</a:t>
            </a:r>
            <a:r>
              <a:rPr lang="hu-HU" dirty="0" smtClean="0"/>
              <a:t>, </a:t>
            </a:r>
            <a:r>
              <a:rPr lang="hu-HU" dirty="0" err="1" smtClean="0"/>
              <a:t>encourage</a:t>
            </a:r>
            <a:r>
              <a:rPr lang="hu-HU" dirty="0" smtClean="0"/>
              <a:t> </a:t>
            </a:r>
            <a:r>
              <a:rPr lang="hu-HU" dirty="0" err="1" smtClean="0"/>
              <a:t>quick</a:t>
            </a:r>
            <a:r>
              <a:rPr lang="hu-HU" dirty="0" smtClean="0"/>
              <a:t> </a:t>
            </a:r>
            <a:r>
              <a:rPr lang="hu-HU" dirty="0" err="1" smtClean="0"/>
              <a:t>development</a:t>
            </a:r>
            <a:r>
              <a:rPr lang="hu-HU" dirty="0" smtClean="0"/>
              <a:t> and </a:t>
            </a:r>
            <a:r>
              <a:rPr lang="hu-HU" dirty="0" err="1" smtClean="0"/>
              <a:t>adoption</a:t>
            </a:r>
            <a:r>
              <a:rPr lang="hu-HU" dirty="0" smtClean="0"/>
              <a:t> </a:t>
            </a:r>
          </a:p>
          <a:p>
            <a:pPr lvl="1"/>
            <a:r>
              <a:rPr lang="hu-HU" b="1" dirty="0" err="1" smtClean="0"/>
              <a:t>Electronic</a:t>
            </a:r>
            <a:r>
              <a:rPr lang="hu-HU" b="1" dirty="0" smtClean="0"/>
              <a:t> Toll </a:t>
            </a:r>
            <a:r>
              <a:rPr lang="hu-HU" b="1" dirty="0" err="1" smtClean="0"/>
              <a:t>Collection</a:t>
            </a:r>
            <a:r>
              <a:rPr lang="hu-HU" b="1" dirty="0" smtClean="0"/>
              <a:t> (ETC)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initially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main </a:t>
            </a:r>
            <a:r>
              <a:rPr lang="hu-HU" dirty="0" err="1" smtClean="0"/>
              <a:t>drivers</a:t>
            </a:r>
            <a:r>
              <a:rPr lang="hu-HU" dirty="0" smtClean="0"/>
              <a:t> 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16</a:t>
            </a:fld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675" y="2415578"/>
            <a:ext cx="5112950" cy="349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6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8" y="2778827"/>
            <a:ext cx="8386101" cy="36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noProof="0" dirty="0" smtClean="0"/>
              <a:t>WAVE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9"/>
            <a:ext cx="11810976" cy="5421462"/>
          </a:xfrm>
        </p:spPr>
        <p:txBody>
          <a:bodyPr>
            <a:normAutofit/>
          </a:bodyPr>
          <a:lstStyle/>
          <a:p>
            <a:r>
              <a:rPr lang="hu-HU" noProof="0" dirty="0" smtClean="0"/>
              <a:t>IEEE 802.11</a:t>
            </a:r>
          </a:p>
          <a:p>
            <a:pPr lvl="1"/>
            <a:r>
              <a:rPr lang="hu-HU" dirty="0"/>
              <a:t>C</a:t>
            </a:r>
            <a:r>
              <a:rPr lang="hu-HU" noProof="0" dirty="0" err="1" smtClean="0"/>
              <a:t>ollection</a:t>
            </a:r>
            <a:r>
              <a:rPr lang="hu-HU" noProof="0" dirty="0" smtClean="0"/>
              <a:t> of </a:t>
            </a:r>
            <a:r>
              <a:rPr lang="hu-HU" noProof="0" dirty="0" err="1" smtClean="0"/>
              <a:t>physical</a:t>
            </a:r>
            <a:r>
              <a:rPr lang="hu-HU" noProof="0" dirty="0" smtClean="0"/>
              <a:t> (PHY) and </a:t>
            </a:r>
            <a:r>
              <a:rPr lang="hu-HU" noProof="0" dirty="0" err="1" smtClean="0"/>
              <a:t>medium-access</a:t>
            </a:r>
            <a:r>
              <a:rPr lang="hu-HU" noProof="0" dirty="0" smtClean="0"/>
              <a:t> </a:t>
            </a:r>
            <a:r>
              <a:rPr lang="hu-HU" noProof="0" dirty="0" err="1" smtClean="0"/>
              <a:t>control</a:t>
            </a:r>
            <a:r>
              <a:rPr lang="hu-HU" noProof="0" dirty="0" smtClean="0"/>
              <a:t> (MAC) </a:t>
            </a:r>
            <a:r>
              <a:rPr lang="hu-HU" noProof="0" dirty="0" err="1" smtClean="0"/>
              <a:t>layer</a:t>
            </a:r>
            <a:r>
              <a:rPr lang="hu-HU" noProof="0" dirty="0" smtClean="0"/>
              <a:t> </a:t>
            </a:r>
            <a:r>
              <a:rPr lang="hu-HU" noProof="0" dirty="0" err="1" smtClean="0"/>
              <a:t>specifications</a:t>
            </a:r>
            <a:r>
              <a:rPr lang="hu-HU" noProof="0" dirty="0" smtClean="0"/>
              <a:t> </a:t>
            </a:r>
            <a:r>
              <a:rPr lang="hu-HU" noProof="0" dirty="0" err="1" smtClean="0"/>
              <a:t>for</a:t>
            </a:r>
            <a:r>
              <a:rPr lang="hu-HU" noProof="0" dirty="0" smtClean="0"/>
              <a:t> </a:t>
            </a:r>
            <a:r>
              <a:rPr lang="hu-HU" noProof="0" dirty="0" err="1" smtClean="0"/>
              <a:t>implementing</a:t>
            </a:r>
            <a:r>
              <a:rPr lang="hu-HU" noProof="0" dirty="0" smtClean="0"/>
              <a:t> WLAN </a:t>
            </a:r>
          </a:p>
          <a:p>
            <a:pPr lvl="1"/>
            <a:r>
              <a:rPr lang="hu-HU" noProof="0" dirty="0" smtClean="0"/>
              <a:t>802.11a (5 </a:t>
            </a:r>
            <a:r>
              <a:rPr lang="hu-HU" noProof="0" dirty="0" err="1" smtClean="0"/>
              <a:t>GHz</a:t>
            </a:r>
            <a:r>
              <a:rPr lang="hu-HU" noProof="0" dirty="0" smtClean="0"/>
              <a:t>, OFDM), 802.11b (2.4 </a:t>
            </a:r>
            <a:r>
              <a:rPr lang="hu-HU" noProof="0" dirty="0" err="1" smtClean="0"/>
              <a:t>GHz</a:t>
            </a:r>
            <a:r>
              <a:rPr lang="hu-HU" noProof="0" dirty="0" smtClean="0"/>
              <a:t>, DSSS), 802.11g (2.4 </a:t>
            </a:r>
            <a:r>
              <a:rPr lang="hu-HU" noProof="0" dirty="0" err="1" smtClean="0"/>
              <a:t>GHz</a:t>
            </a:r>
            <a:r>
              <a:rPr lang="hu-HU" noProof="0" dirty="0" smtClean="0"/>
              <a:t>, OFDM), 802.11n (2.4 and 5 </a:t>
            </a:r>
            <a:r>
              <a:rPr lang="hu-HU" noProof="0" dirty="0" err="1" smtClean="0"/>
              <a:t>GHz</a:t>
            </a:r>
            <a:r>
              <a:rPr lang="hu-HU" noProof="0" dirty="0" smtClean="0"/>
              <a:t>, MIMO-OFDM), 802.11ac (5 </a:t>
            </a:r>
            <a:r>
              <a:rPr lang="hu-HU" noProof="0" dirty="0" err="1" smtClean="0"/>
              <a:t>GHz</a:t>
            </a:r>
            <a:r>
              <a:rPr lang="hu-HU" noProof="0" dirty="0" smtClean="0"/>
              <a:t>, MIMO-OFDM)</a:t>
            </a:r>
          </a:p>
          <a:p>
            <a:pPr lvl="1"/>
            <a:r>
              <a:rPr lang="hu-HU" b="1" dirty="0" smtClean="0">
                <a:solidFill>
                  <a:srgbClr val="C00000"/>
                </a:solidFill>
              </a:rPr>
              <a:t>802.11p – part of WAVE (</a:t>
            </a:r>
            <a:r>
              <a:rPr lang="hu-HU" b="1" dirty="0" err="1" smtClean="0">
                <a:solidFill>
                  <a:srgbClr val="C00000"/>
                </a:solidFill>
              </a:rPr>
              <a:t>Wireless</a:t>
            </a:r>
            <a:r>
              <a:rPr lang="hu-HU" b="1" dirty="0" smtClean="0">
                <a:solidFill>
                  <a:srgbClr val="C00000"/>
                </a:solidFill>
              </a:rPr>
              <a:t> Access </a:t>
            </a:r>
            <a:r>
              <a:rPr lang="hu-HU" b="1" dirty="0" err="1" smtClean="0">
                <a:solidFill>
                  <a:srgbClr val="C00000"/>
                </a:solidFill>
              </a:rPr>
              <a:t>in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Vehicular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Environment</a:t>
            </a:r>
            <a:r>
              <a:rPr lang="hu-HU" b="1" dirty="0" smtClean="0">
                <a:solidFill>
                  <a:srgbClr val="C00000"/>
                </a:solidFill>
              </a:rPr>
              <a:t>)</a:t>
            </a:r>
            <a:endParaRPr lang="hu-HU" b="1" noProof="0" dirty="0" smtClean="0">
              <a:solidFill>
                <a:srgbClr val="C00000"/>
              </a:solidFill>
            </a:endParaRPr>
          </a:p>
          <a:p>
            <a:endParaRPr lang="hu-HU" noProof="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092528" y="6486587"/>
            <a:ext cx="1769423" cy="335788"/>
          </a:xfrm>
        </p:spPr>
        <p:txBody>
          <a:bodyPr/>
          <a:lstStyle/>
          <a:p>
            <a:r>
              <a:rPr lang="hu-HU" sz="1400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257042" y="6522212"/>
            <a:ext cx="7241309" cy="222436"/>
          </a:xfrm>
        </p:spPr>
        <p:txBody>
          <a:bodyPr/>
          <a:lstStyle/>
          <a:p>
            <a:r>
              <a:rPr lang="hu-HU" sz="1400" smtClean="0"/>
              <a:t>Intelligent Transportation Systems</a:t>
            </a:r>
            <a:endParaRPr lang="hu-HU" sz="14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17</a:t>
            </a:fld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968342" y="2968820"/>
            <a:ext cx="4132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WME – WAVE Management </a:t>
            </a:r>
            <a:r>
              <a:rPr lang="hu-HU" dirty="0" err="1" smtClean="0"/>
              <a:t>Entity</a:t>
            </a:r>
            <a:endParaRPr lang="hu-HU" dirty="0" smtClean="0"/>
          </a:p>
          <a:p>
            <a:r>
              <a:rPr lang="hu-HU" dirty="0" smtClean="0"/>
              <a:t>PLME – </a:t>
            </a:r>
            <a:r>
              <a:rPr lang="hu-HU" dirty="0" err="1" smtClean="0"/>
              <a:t>Physical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 </a:t>
            </a:r>
            <a:r>
              <a:rPr lang="hu-HU" dirty="0" err="1" smtClean="0"/>
              <a:t>Manag</a:t>
            </a:r>
            <a:r>
              <a:rPr lang="hu-HU" dirty="0" smtClean="0"/>
              <a:t>. </a:t>
            </a:r>
            <a:r>
              <a:rPr lang="hu-HU" dirty="0" err="1" smtClean="0"/>
              <a:t>Entity</a:t>
            </a:r>
            <a:endParaRPr lang="hu-HU" dirty="0" smtClean="0"/>
          </a:p>
          <a:p>
            <a:r>
              <a:rPr lang="hu-HU" dirty="0" smtClean="0"/>
              <a:t>MLME – MAC </a:t>
            </a:r>
            <a:r>
              <a:rPr lang="hu-HU" dirty="0" err="1" smtClean="0"/>
              <a:t>Layer</a:t>
            </a:r>
            <a:r>
              <a:rPr lang="hu-HU" dirty="0" smtClean="0"/>
              <a:t> </a:t>
            </a:r>
            <a:r>
              <a:rPr lang="hu-HU" dirty="0" err="1" smtClean="0"/>
              <a:t>Manag</a:t>
            </a:r>
            <a:r>
              <a:rPr lang="hu-HU" dirty="0" smtClean="0"/>
              <a:t>. </a:t>
            </a:r>
            <a:r>
              <a:rPr lang="hu-HU" dirty="0" err="1" smtClean="0"/>
              <a:t>Entity</a:t>
            </a:r>
            <a:endParaRPr lang="hu-HU" dirty="0" smtClean="0"/>
          </a:p>
          <a:p>
            <a:r>
              <a:rPr lang="hu-HU" dirty="0" smtClean="0"/>
              <a:t>LLC – </a:t>
            </a:r>
            <a:r>
              <a:rPr lang="hu-HU" dirty="0" err="1" smtClean="0"/>
              <a:t>Logical</a:t>
            </a:r>
            <a:r>
              <a:rPr lang="hu-HU" dirty="0" smtClean="0"/>
              <a:t> Link </a:t>
            </a:r>
            <a:r>
              <a:rPr lang="hu-HU" dirty="0" err="1" smtClean="0"/>
              <a:t>Control</a:t>
            </a:r>
            <a:endParaRPr lang="hu-HU" dirty="0" smtClean="0"/>
          </a:p>
          <a:p>
            <a:r>
              <a:rPr lang="hu-HU" dirty="0" smtClean="0"/>
              <a:t>WSMP – WAVE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r>
              <a:rPr lang="hu-HU" dirty="0" smtClean="0"/>
              <a:t> </a:t>
            </a:r>
            <a:r>
              <a:rPr lang="hu-HU" dirty="0" err="1" smtClean="0"/>
              <a:t>Prot</a:t>
            </a:r>
            <a:r>
              <a:rPr lang="hu-HU" dirty="0" smtClean="0"/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72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85" y="2814451"/>
            <a:ext cx="6724014" cy="412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WAVE </a:t>
            </a:r>
            <a:r>
              <a:rPr lang="hu-HU" dirty="0" err="1" smtClean="0"/>
              <a:t>spectrum</a:t>
            </a:r>
            <a:r>
              <a:rPr lang="hu-HU" dirty="0" smtClean="0"/>
              <a:t> </a:t>
            </a:r>
            <a:r>
              <a:rPr lang="hu-HU" dirty="0" err="1" smtClean="0"/>
              <a:t>bands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75 MHz </a:t>
            </a:r>
            <a:r>
              <a:rPr lang="hu-HU" sz="2400" dirty="0" err="1" smtClean="0"/>
              <a:t>wide</a:t>
            </a:r>
            <a:r>
              <a:rPr lang="hu-HU" sz="2400" dirty="0" smtClean="0"/>
              <a:t> </a:t>
            </a:r>
            <a:r>
              <a:rPr lang="hu-HU" sz="2400" dirty="0" err="1" smtClean="0"/>
              <a:t>spectrum</a:t>
            </a:r>
            <a:r>
              <a:rPr lang="hu-HU" sz="2400" dirty="0" smtClean="0"/>
              <a:t> </a:t>
            </a:r>
            <a:r>
              <a:rPr lang="hu-HU" sz="2400" dirty="0" err="1" smtClean="0"/>
              <a:t>divided</a:t>
            </a:r>
            <a:r>
              <a:rPr lang="hu-HU" sz="2400" dirty="0" smtClean="0"/>
              <a:t> </a:t>
            </a:r>
            <a:r>
              <a:rPr lang="hu-HU" sz="2400" dirty="0" err="1" smtClean="0"/>
              <a:t>into</a:t>
            </a:r>
            <a:r>
              <a:rPr lang="hu-HU" sz="2400" dirty="0" smtClean="0"/>
              <a:t> 7x10 MHz </a:t>
            </a:r>
            <a:r>
              <a:rPr lang="hu-HU" sz="2400" dirty="0" err="1" smtClean="0"/>
              <a:t>wide</a:t>
            </a:r>
            <a:r>
              <a:rPr lang="hu-HU" sz="2400" dirty="0" smtClean="0"/>
              <a:t> </a:t>
            </a:r>
            <a:r>
              <a:rPr lang="hu-HU" sz="2400" dirty="0" err="1" smtClean="0"/>
              <a:t>channels</a:t>
            </a:r>
            <a:r>
              <a:rPr lang="hu-HU" sz="2400" dirty="0" smtClean="0"/>
              <a:t>, 5 MHz </a:t>
            </a:r>
            <a:r>
              <a:rPr lang="hu-HU" sz="2400" dirty="0" err="1" smtClean="0"/>
              <a:t>guard</a:t>
            </a:r>
            <a:r>
              <a:rPr lang="hu-HU" sz="2400" dirty="0" smtClean="0"/>
              <a:t> </a:t>
            </a:r>
            <a:r>
              <a:rPr lang="hu-HU" sz="2400" dirty="0" err="1" smtClean="0"/>
              <a:t>band</a:t>
            </a:r>
            <a:endParaRPr lang="hu-HU" sz="2400" dirty="0" smtClean="0"/>
          </a:p>
          <a:p>
            <a:pPr lvl="1"/>
            <a:r>
              <a:rPr lang="hu-HU" dirty="0" err="1" smtClean="0"/>
              <a:t>Channel</a:t>
            </a:r>
            <a:r>
              <a:rPr lang="hu-HU" dirty="0" smtClean="0"/>
              <a:t> 178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b="1" dirty="0" err="1" smtClean="0"/>
              <a:t>control</a:t>
            </a:r>
            <a:r>
              <a:rPr lang="hu-HU" b="1" dirty="0" smtClean="0"/>
              <a:t> </a:t>
            </a:r>
            <a:r>
              <a:rPr lang="hu-HU" b="1" dirty="0" err="1" smtClean="0"/>
              <a:t>channel</a:t>
            </a:r>
            <a:r>
              <a:rPr lang="hu-HU" b="1" dirty="0" smtClean="0"/>
              <a:t> (CCH) - </a:t>
            </a:r>
            <a:r>
              <a:rPr lang="hu-HU" b="1" dirty="0" err="1" smtClean="0"/>
              <a:t>t</a:t>
            </a:r>
            <a:r>
              <a:rPr lang="hu-HU" dirty="0" err="1" smtClean="0"/>
              <a:t>ransmit</a:t>
            </a:r>
            <a:r>
              <a:rPr lang="hu-HU" dirty="0" smtClean="0"/>
              <a:t> WAVE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Messages</a:t>
            </a:r>
            <a:r>
              <a:rPr lang="hu-HU" dirty="0" smtClean="0"/>
              <a:t> (WSM), </a:t>
            </a:r>
            <a:r>
              <a:rPr lang="hu-HU" dirty="0" err="1" smtClean="0"/>
              <a:t>announce</a:t>
            </a:r>
            <a:r>
              <a:rPr lang="hu-HU" dirty="0" smtClean="0"/>
              <a:t> </a:t>
            </a:r>
            <a:r>
              <a:rPr lang="hu-HU" dirty="0" err="1" smtClean="0"/>
              <a:t>services</a:t>
            </a:r>
            <a:endParaRPr lang="hu-HU" dirty="0" smtClean="0"/>
          </a:p>
          <a:p>
            <a:pPr lvl="1"/>
            <a:r>
              <a:rPr lang="hu-HU" dirty="0" err="1" smtClean="0"/>
              <a:t>Channel</a:t>
            </a:r>
            <a:r>
              <a:rPr lang="hu-HU" dirty="0" smtClean="0"/>
              <a:t> 172 </a:t>
            </a:r>
            <a:r>
              <a:rPr lang="hu-HU" dirty="0" err="1" smtClean="0"/>
              <a:t>reserved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b="1" dirty="0" err="1" smtClean="0"/>
              <a:t>high</a:t>
            </a:r>
            <a:r>
              <a:rPr lang="hu-HU" b="1" dirty="0" smtClean="0"/>
              <a:t> </a:t>
            </a:r>
            <a:r>
              <a:rPr lang="hu-HU" b="1" dirty="0" err="1" smtClean="0"/>
              <a:t>availability</a:t>
            </a:r>
            <a:r>
              <a:rPr lang="hu-HU" b="1" dirty="0" smtClean="0"/>
              <a:t> </a:t>
            </a:r>
            <a:r>
              <a:rPr lang="hu-HU" b="1" dirty="0" err="1" smtClean="0"/>
              <a:t>applications</a:t>
            </a:r>
            <a:r>
              <a:rPr lang="hu-HU" b="1" dirty="0" smtClean="0"/>
              <a:t> (</a:t>
            </a:r>
            <a:r>
              <a:rPr lang="hu-HU" b="1" dirty="0" err="1" smtClean="0"/>
              <a:t>future</a:t>
            </a:r>
            <a:r>
              <a:rPr lang="hu-HU" b="1" dirty="0" smtClean="0"/>
              <a:t> </a:t>
            </a:r>
            <a:r>
              <a:rPr lang="hu-HU" b="1" dirty="0" err="1" smtClean="0"/>
              <a:t>use</a:t>
            </a:r>
            <a:r>
              <a:rPr lang="hu-HU" b="1" dirty="0" smtClean="0"/>
              <a:t>)</a:t>
            </a:r>
          </a:p>
          <a:p>
            <a:pPr lvl="1"/>
            <a:r>
              <a:rPr lang="hu-HU" dirty="0" err="1" smtClean="0"/>
              <a:t>Channel</a:t>
            </a:r>
            <a:r>
              <a:rPr lang="hu-HU" dirty="0" smtClean="0"/>
              <a:t> 184 </a:t>
            </a:r>
            <a:r>
              <a:rPr lang="hu-HU" dirty="0" err="1" smtClean="0"/>
              <a:t>reserved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b="1" dirty="0" err="1" smtClean="0"/>
              <a:t>intersections</a:t>
            </a:r>
            <a:endParaRPr lang="hu-HU" b="1" dirty="0" smtClean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channels</a:t>
            </a:r>
            <a:r>
              <a:rPr lang="hu-HU" dirty="0" smtClean="0"/>
              <a:t> </a:t>
            </a:r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safety</a:t>
            </a:r>
            <a:r>
              <a:rPr lang="hu-HU" dirty="0" smtClean="0"/>
              <a:t> and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uses</a:t>
            </a:r>
            <a:endParaRPr lang="hu-HU" dirty="0" smtClean="0"/>
          </a:p>
          <a:p>
            <a:pPr marL="788670" lvl="2" indent="-285750"/>
            <a:r>
              <a:rPr lang="hu-HU" dirty="0" err="1" smtClean="0"/>
              <a:t>Channels</a:t>
            </a:r>
            <a:r>
              <a:rPr lang="hu-HU" dirty="0" smtClean="0"/>
              <a:t> 174-176 and 180-182 </a:t>
            </a:r>
            <a:r>
              <a:rPr lang="hu-HU" dirty="0" err="1" smtClean="0"/>
              <a:t>can</a:t>
            </a:r>
            <a:r>
              <a:rPr lang="hu-HU" dirty="0" smtClean="0"/>
              <a:t> be</a:t>
            </a:r>
          </a:p>
          <a:p>
            <a:pPr marL="502920" lvl="2" indent="0">
              <a:buNone/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dirty="0" err="1" smtClean="0"/>
              <a:t>combined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r>
              <a:rPr lang="hu-HU" dirty="0" smtClean="0"/>
              <a:t> a 20 MHz </a:t>
            </a:r>
            <a:r>
              <a:rPr lang="hu-HU" dirty="0" err="1" smtClean="0"/>
              <a:t>channel</a:t>
            </a:r>
            <a:endParaRPr lang="hu-HU" dirty="0" smtClean="0"/>
          </a:p>
          <a:p>
            <a:r>
              <a:rPr lang="hu-HU" sz="2400" dirty="0" err="1" smtClean="0"/>
              <a:t>In</a:t>
            </a:r>
            <a:r>
              <a:rPr lang="hu-HU" sz="2400" dirty="0" smtClean="0"/>
              <a:t> Europe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b="1" dirty="0" smtClean="0">
                <a:solidFill>
                  <a:srgbClr val="0070C0"/>
                </a:solidFill>
              </a:rPr>
              <a:t>ITS-G5 standard</a:t>
            </a:r>
            <a:endParaRPr lang="hu-HU" sz="2400" b="1" dirty="0">
              <a:solidFill>
                <a:srgbClr val="0070C0"/>
              </a:solidFill>
            </a:endParaRPr>
          </a:p>
          <a:p>
            <a:pPr lvl="1"/>
            <a:r>
              <a:rPr lang="hu-HU" sz="1600" b="1" dirty="0"/>
              <a:t>ITS-G5B </a:t>
            </a:r>
            <a:r>
              <a:rPr lang="hu-HU" sz="1600" b="1" dirty="0" err="1" smtClean="0"/>
              <a:t>band</a:t>
            </a:r>
            <a:r>
              <a:rPr lang="hu-HU" sz="1600" dirty="0" smtClean="0"/>
              <a:t>: </a:t>
            </a:r>
            <a:r>
              <a:rPr lang="hu-HU" sz="1600" dirty="0"/>
              <a:t>5.855 – 5.875 </a:t>
            </a:r>
            <a:r>
              <a:rPr lang="hu-HU" sz="1600" dirty="0" err="1"/>
              <a:t>GHz</a:t>
            </a:r>
            <a:endParaRPr lang="hu-HU" sz="1600" dirty="0"/>
          </a:p>
          <a:p>
            <a:pPr lvl="2"/>
            <a:r>
              <a:rPr lang="hu-HU" dirty="0"/>
              <a:t>172, 174 SCH – ITS </a:t>
            </a:r>
            <a:r>
              <a:rPr lang="hu-HU" dirty="0" err="1"/>
              <a:t>non-safety</a:t>
            </a:r>
            <a:r>
              <a:rPr lang="hu-HU" dirty="0"/>
              <a:t> </a:t>
            </a:r>
            <a:r>
              <a:rPr lang="hu-HU" dirty="0" err="1"/>
              <a:t>app</a:t>
            </a:r>
            <a:endParaRPr lang="hu-HU" dirty="0"/>
          </a:p>
          <a:p>
            <a:pPr lvl="1"/>
            <a:r>
              <a:rPr lang="hu-HU" sz="1600" b="1" dirty="0"/>
              <a:t>ITS-G5A </a:t>
            </a:r>
            <a:r>
              <a:rPr lang="hu-HU" sz="1600" b="1" dirty="0" err="1" smtClean="0"/>
              <a:t>band</a:t>
            </a:r>
            <a:r>
              <a:rPr lang="hu-HU" sz="1600" dirty="0" smtClean="0"/>
              <a:t>: </a:t>
            </a:r>
            <a:r>
              <a:rPr lang="hu-HU" sz="1600" dirty="0"/>
              <a:t>5.875 – 5.905 </a:t>
            </a:r>
            <a:r>
              <a:rPr lang="hu-HU" sz="1600" dirty="0" err="1"/>
              <a:t>GHz</a:t>
            </a:r>
            <a:endParaRPr lang="hu-HU" sz="1600" dirty="0"/>
          </a:p>
          <a:p>
            <a:pPr lvl="2"/>
            <a:r>
              <a:rPr lang="hu-HU" dirty="0"/>
              <a:t>176, 178 SCH – ITS </a:t>
            </a:r>
            <a:r>
              <a:rPr lang="hu-HU" dirty="0" err="1"/>
              <a:t>traffic</a:t>
            </a:r>
            <a:r>
              <a:rPr lang="hu-HU" dirty="0"/>
              <a:t> </a:t>
            </a:r>
            <a:r>
              <a:rPr lang="hu-HU" dirty="0" err="1"/>
              <a:t>safety</a:t>
            </a:r>
            <a:r>
              <a:rPr lang="hu-HU" dirty="0"/>
              <a:t> </a:t>
            </a:r>
            <a:r>
              <a:rPr lang="hu-HU" dirty="0" err="1"/>
              <a:t>app</a:t>
            </a:r>
            <a:endParaRPr lang="hu-HU" dirty="0"/>
          </a:p>
          <a:p>
            <a:pPr lvl="2"/>
            <a:r>
              <a:rPr lang="hu-HU" dirty="0"/>
              <a:t>180 CCH</a:t>
            </a:r>
          </a:p>
          <a:p>
            <a:pPr lvl="1"/>
            <a:r>
              <a:rPr lang="hu-HU" sz="1600" b="1" dirty="0"/>
              <a:t>ITS-G5D </a:t>
            </a:r>
            <a:r>
              <a:rPr lang="hu-HU" sz="1600" b="1" dirty="0" err="1" smtClean="0"/>
              <a:t>band</a:t>
            </a:r>
            <a:r>
              <a:rPr lang="hu-HU" sz="1600" dirty="0" smtClean="0"/>
              <a:t>: </a:t>
            </a:r>
            <a:r>
              <a:rPr lang="hu-HU" sz="1600" dirty="0"/>
              <a:t>5.905 – 5.925 </a:t>
            </a:r>
            <a:r>
              <a:rPr lang="hu-HU" sz="1600" dirty="0" err="1"/>
              <a:t>GHz</a:t>
            </a:r>
            <a:endParaRPr lang="hu-HU" sz="1600" dirty="0"/>
          </a:p>
          <a:p>
            <a:pPr lvl="2"/>
            <a:r>
              <a:rPr lang="hu-HU" dirty="0"/>
              <a:t>182, 184 SCH –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future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471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WAVE (802.11p) </a:t>
            </a:r>
            <a:r>
              <a:rPr lang="hu-HU" dirty="0" err="1" smtClean="0"/>
              <a:t>vs</a:t>
            </a:r>
            <a:r>
              <a:rPr lang="hu-HU" dirty="0" smtClean="0"/>
              <a:t> IEEE 802.11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sz="2400" dirty="0" smtClean="0"/>
              <a:t>10 MHz </a:t>
            </a:r>
            <a:r>
              <a:rPr lang="hu-HU" sz="2400" dirty="0" err="1" smtClean="0"/>
              <a:t>channels</a:t>
            </a:r>
            <a:r>
              <a:rPr lang="hu-HU" sz="2400" dirty="0" smtClean="0"/>
              <a:t> </a:t>
            </a:r>
            <a:r>
              <a:rPr lang="hu-HU" sz="2400" dirty="0" err="1" smtClean="0"/>
              <a:t>instead</a:t>
            </a:r>
            <a:r>
              <a:rPr lang="hu-HU" sz="2400" dirty="0" smtClean="0"/>
              <a:t> of 20 MHz</a:t>
            </a:r>
          </a:p>
          <a:p>
            <a:r>
              <a:rPr lang="hu-HU" sz="2400" dirty="0" smtClean="0"/>
              <a:t>3-27 </a:t>
            </a:r>
            <a:r>
              <a:rPr lang="hu-HU" sz="2400" dirty="0" err="1" smtClean="0"/>
              <a:t>Mbps</a:t>
            </a:r>
            <a:r>
              <a:rPr lang="hu-HU" sz="2400" dirty="0" smtClean="0"/>
              <a:t> </a:t>
            </a:r>
            <a:r>
              <a:rPr lang="hu-HU" sz="2400" dirty="0" err="1" smtClean="0"/>
              <a:t>instead</a:t>
            </a:r>
            <a:r>
              <a:rPr lang="hu-HU" sz="2400" dirty="0" smtClean="0"/>
              <a:t> of 6-54 </a:t>
            </a:r>
            <a:r>
              <a:rPr lang="hu-HU" sz="2400" dirty="0" err="1" smtClean="0"/>
              <a:t>Mbps</a:t>
            </a:r>
            <a:endParaRPr lang="hu-HU" sz="2400" dirty="0" smtClean="0"/>
          </a:p>
          <a:p>
            <a:r>
              <a:rPr lang="hu-HU" sz="2400" dirty="0" err="1" smtClean="0"/>
              <a:t>Same</a:t>
            </a:r>
            <a:r>
              <a:rPr lang="hu-HU" sz="2400" dirty="0" smtClean="0"/>
              <a:t> </a:t>
            </a:r>
            <a:r>
              <a:rPr lang="hu-HU" sz="2400" dirty="0" err="1" smtClean="0"/>
              <a:t>modulation</a:t>
            </a:r>
            <a:r>
              <a:rPr lang="hu-HU" sz="2400" dirty="0" smtClean="0"/>
              <a:t> </a:t>
            </a:r>
            <a:r>
              <a:rPr lang="hu-HU" sz="2400" dirty="0" err="1" smtClean="0"/>
              <a:t>schemes</a:t>
            </a:r>
            <a:r>
              <a:rPr lang="hu-HU" sz="2400" dirty="0" smtClean="0"/>
              <a:t> (BPSK, QPSK, 16QAM, 64QAM)</a:t>
            </a:r>
          </a:p>
          <a:p>
            <a:r>
              <a:rPr lang="hu-HU" sz="2400" dirty="0" err="1" smtClean="0"/>
              <a:t>Carrier</a:t>
            </a:r>
            <a:r>
              <a:rPr lang="hu-HU" sz="2400" dirty="0" smtClean="0"/>
              <a:t> </a:t>
            </a:r>
            <a:r>
              <a:rPr lang="hu-HU" sz="2400" dirty="0" err="1" smtClean="0"/>
              <a:t>spacing</a:t>
            </a:r>
            <a:r>
              <a:rPr lang="hu-HU" sz="2400" dirty="0" smtClean="0"/>
              <a:t> </a:t>
            </a:r>
            <a:r>
              <a:rPr lang="hu-HU" sz="2400" dirty="0" err="1" smtClean="0"/>
              <a:t>reduced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0.15625 MHz </a:t>
            </a:r>
            <a:r>
              <a:rPr lang="hu-HU" sz="2400" dirty="0" err="1" smtClean="0"/>
              <a:t>from</a:t>
            </a:r>
            <a:r>
              <a:rPr lang="hu-HU" sz="2400" dirty="0" smtClean="0"/>
              <a:t> 0.3125 MHz</a:t>
            </a:r>
          </a:p>
          <a:p>
            <a:pPr lvl="1"/>
            <a:r>
              <a:rPr lang="hu-HU" sz="2000" dirty="0" smtClean="0"/>
              <a:t>48 </a:t>
            </a:r>
            <a:r>
              <a:rPr lang="hu-HU" sz="2000" dirty="0" err="1" smtClean="0"/>
              <a:t>data</a:t>
            </a:r>
            <a:r>
              <a:rPr lang="hu-HU" sz="2000" dirty="0" smtClean="0"/>
              <a:t> </a:t>
            </a:r>
            <a:r>
              <a:rPr lang="hu-HU" sz="2000" dirty="0" err="1" smtClean="0"/>
              <a:t>subcarriers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both</a:t>
            </a:r>
            <a:endParaRPr lang="hu-HU" sz="2000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19</a:t>
            </a:fld>
            <a:endParaRPr lang="hu-HU" dirty="0"/>
          </a:p>
        </p:txBody>
      </p:sp>
      <p:pic>
        <p:nvPicPr>
          <p:cNvPr id="5122" name="Picture 2" descr="Image result for 802.11 carrier sp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67" y="3645723"/>
            <a:ext cx="5800015" cy="27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88" y="2576945"/>
            <a:ext cx="5057412" cy="42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DTN: Delay Tolerant Network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If nodes are sparse, the network connectivity can be broken</a:t>
            </a:r>
          </a:p>
          <a:p>
            <a:r>
              <a:rPr lang="en-US" noProof="0" dirty="0" smtClean="0"/>
              <a:t>Topology holes will appear </a:t>
            </a:r>
          </a:p>
          <a:p>
            <a:r>
              <a:rPr lang="en-US" noProof="0" dirty="0" smtClean="0"/>
              <a:t>This can be handled by the </a:t>
            </a:r>
            <a:r>
              <a:rPr lang="en-US" b="1" noProof="0" dirty="0" smtClean="0">
                <a:solidFill>
                  <a:srgbClr val="0070C0"/>
                </a:solidFill>
              </a:rPr>
              <a:t>carry-and-forward</a:t>
            </a:r>
            <a:r>
              <a:rPr lang="en-US" noProof="0" dirty="0" smtClean="0"/>
              <a:t> method</a:t>
            </a:r>
          </a:p>
          <a:p>
            <a:pPr lvl="1"/>
            <a:r>
              <a:rPr lang="en-US" b="1" noProof="0" dirty="0" smtClean="0"/>
              <a:t>Data-mule</a:t>
            </a:r>
            <a:r>
              <a:rPr lang="en-US" noProof="0" dirty="0" smtClean="0"/>
              <a:t>s</a:t>
            </a:r>
          </a:p>
          <a:p>
            <a:r>
              <a:rPr lang="en-US" noProof="0" dirty="0" smtClean="0"/>
              <a:t>It is possible if the message is still valid in spite of the delay</a:t>
            </a:r>
          </a:p>
          <a:p>
            <a:r>
              <a:rPr lang="en-US" noProof="0" dirty="0" smtClean="0"/>
              <a:t>Mobility prediction is very useful</a:t>
            </a:r>
            <a:endParaRPr lang="en-US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561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802.11p MAC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8"/>
            <a:ext cx="11983254" cy="5989782"/>
          </a:xfrm>
        </p:spPr>
        <p:txBody>
          <a:bodyPr>
            <a:normAutofit fontScale="85000" lnSpcReduction="20000"/>
          </a:bodyPr>
          <a:lstStyle/>
          <a:p>
            <a:r>
              <a:rPr lang="hu-HU" sz="2800" b="1" dirty="0" err="1" smtClean="0"/>
              <a:t>Enhanced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Distributed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Coordination</a:t>
            </a:r>
            <a:r>
              <a:rPr lang="hu-HU" sz="2800" b="1" dirty="0" smtClean="0"/>
              <a:t> Access (EDCA) </a:t>
            </a:r>
          </a:p>
          <a:p>
            <a:pPr lvl="1"/>
            <a:r>
              <a:rPr lang="hu-HU" sz="2600" dirty="0" err="1" smtClean="0"/>
              <a:t>Defined</a:t>
            </a:r>
            <a:r>
              <a:rPr lang="hu-HU" sz="2600" dirty="0" smtClean="0"/>
              <a:t> </a:t>
            </a:r>
            <a:r>
              <a:rPr lang="hu-HU" sz="2600" dirty="0" err="1" smtClean="0"/>
              <a:t>in</a:t>
            </a:r>
            <a:r>
              <a:rPr lang="hu-HU" sz="2600" dirty="0" smtClean="0"/>
              <a:t> IEEE 802.11e, </a:t>
            </a:r>
            <a:r>
              <a:rPr lang="hu-HU" sz="2600" dirty="0" err="1" smtClean="0"/>
              <a:t>to</a:t>
            </a:r>
            <a:r>
              <a:rPr lang="hu-HU" sz="2600" dirty="0" smtClean="0"/>
              <a:t> </a:t>
            </a:r>
            <a:r>
              <a:rPr lang="hu-HU" sz="2600" dirty="0" err="1" smtClean="0"/>
              <a:t>s</a:t>
            </a:r>
            <a:r>
              <a:rPr lang="hu-HU" sz="2400" dirty="0" err="1" smtClean="0"/>
              <a:t>upport</a:t>
            </a:r>
            <a:r>
              <a:rPr lang="hu-HU" sz="2400" dirty="0" smtClean="0"/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Quality</a:t>
            </a:r>
            <a:r>
              <a:rPr lang="hu-HU" sz="2400" b="1" dirty="0" smtClean="0">
                <a:solidFill>
                  <a:srgbClr val="C00000"/>
                </a:solidFill>
              </a:rPr>
              <a:t> of Service </a:t>
            </a:r>
            <a:r>
              <a:rPr lang="hu-HU" sz="2400" b="1" dirty="0" err="1" smtClean="0">
                <a:solidFill>
                  <a:srgbClr val="C00000"/>
                </a:solidFill>
              </a:rPr>
              <a:t>differentiation</a:t>
            </a:r>
            <a:endParaRPr lang="hu-HU" sz="2400" b="1" dirty="0" smtClean="0">
              <a:solidFill>
                <a:srgbClr val="C00000"/>
              </a:solidFill>
            </a:endParaRPr>
          </a:p>
          <a:p>
            <a:pPr lvl="2"/>
            <a:r>
              <a:rPr lang="hu-HU" sz="2000" dirty="0" err="1" smtClean="0"/>
              <a:t>In</a:t>
            </a:r>
            <a:r>
              <a:rPr lang="hu-HU" sz="2000" dirty="0" smtClean="0"/>
              <a:t> 802.11e  </a:t>
            </a:r>
            <a:r>
              <a:rPr lang="hu-HU" sz="2000" dirty="0" err="1" smtClean="0"/>
              <a:t>four</a:t>
            </a:r>
            <a:r>
              <a:rPr lang="hu-HU" sz="2000" dirty="0" smtClean="0"/>
              <a:t> Access </a:t>
            </a:r>
            <a:r>
              <a:rPr lang="hu-HU" sz="2000" dirty="0" err="1" smtClean="0"/>
              <a:t>Categories</a:t>
            </a:r>
            <a:r>
              <a:rPr lang="hu-HU" sz="2000" dirty="0" smtClean="0"/>
              <a:t> (AC) – </a:t>
            </a:r>
            <a:r>
              <a:rPr lang="hu-HU" sz="2000" dirty="0" err="1" smtClean="0"/>
              <a:t>Voice</a:t>
            </a:r>
            <a:r>
              <a:rPr lang="hu-HU" sz="2000" dirty="0" smtClean="0"/>
              <a:t>, Video, Best </a:t>
            </a:r>
            <a:r>
              <a:rPr lang="hu-HU" sz="2000" dirty="0" err="1"/>
              <a:t>E</a:t>
            </a:r>
            <a:r>
              <a:rPr lang="hu-HU" sz="2000" dirty="0" err="1" smtClean="0"/>
              <a:t>ffort</a:t>
            </a:r>
            <a:r>
              <a:rPr lang="hu-HU" sz="2000" dirty="0" smtClean="0"/>
              <a:t> and </a:t>
            </a:r>
            <a:r>
              <a:rPr lang="hu-HU" sz="2000" dirty="0" err="1" smtClean="0"/>
              <a:t>Background</a:t>
            </a:r>
            <a:endParaRPr lang="hu-HU" sz="2000" dirty="0" smtClean="0"/>
          </a:p>
          <a:p>
            <a:pPr lvl="2"/>
            <a:r>
              <a:rPr lang="hu-HU" sz="2000" dirty="0" err="1" smtClean="0"/>
              <a:t>In</a:t>
            </a:r>
            <a:r>
              <a:rPr lang="hu-HU" sz="2000" dirty="0" smtClean="0"/>
              <a:t> 802.11p </a:t>
            </a:r>
            <a:r>
              <a:rPr lang="hu-HU" sz="2000" dirty="0" err="1" smtClean="0"/>
              <a:t>ACs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differentiate</a:t>
            </a:r>
            <a:r>
              <a:rPr lang="hu-HU" sz="2000" dirty="0" smtClean="0"/>
              <a:t> </a:t>
            </a:r>
            <a:r>
              <a:rPr lang="hu-HU" sz="2000" dirty="0" err="1" smtClean="0"/>
              <a:t>between</a:t>
            </a:r>
            <a:r>
              <a:rPr lang="hu-HU" sz="2000" dirty="0" smtClean="0"/>
              <a:t> </a:t>
            </a:r>
            <a:r>
              <a:rPr lang="hu-HU" sz="2000" dirty="0" err="1" smtClean="0"/>
              <a:t>safety</a:t>
            </a:r>
            <a:r>
              <a:rPr lang="hu-HU" sz="2000" dirty="0" smtClean="0"/>
              <a:t> </a:t>
            </a:r>
            <a:r>
              <a:rPr lang="hu-HU" sz="2000" dirty="0" err="1" smtClean="0"/>
              <a:t>critical</a:t>
            </a:r>
            <a:r>
              <a:rPr lang="hu-HU" sz="2000" dirty="0"/>
              <a:t> </a:t>
            </a:r>
            <a:r>
              <a:rPr lang="hu-HU" sz="2000" dirty="0" smtClean="0"/>
              <a:t>and </a:t>
            </a:r>
            <a:r>
              <a:rPr lang="hu-HU" sz="2000" dirty="0" err="1" smtClean="0"/>
              <a:t>non-safety</a:t>
            </a:r>
            <a:r>
              <a:rPr lang="hu-HU" sz="2000" dirty="0" smtClean="0"/>
              <a:t> </a:t>
            </a:r>
            <a:r>
              <a:rPr lang="hu-HU" sz="2000" dirty="0" err="1" smtClean="0"/>
              <a:t>applications</a:t>
            </a:r>
            <a:r>
              <a:rPr lang="hu-HU" sz="2000" dirty="0" smtClean="0"/>
              <a:t> </a:t>
            </a:r>
          </a:p>
          <a:p>
            <a:pPr lvl="1"/>
            <a:r>
              <a:rPr lang="hu-HU" sz="2400" b="1" dirty="0" err="1" smtClean="0">
                <a:solidFill>
                  <a:srgbClr val="002060"/>
                </a:solidFill>
              </a:rPr>
              <a:t>Arbitration</a:t>
            </a:r>
            <a:r>
              <a:rPr lang="hu-HU" sz="2400" b="1" dirty="0" smtClean="0">
                <a:solidFill>
                  <a:srgbClr val="002060"/>
                </a:solidFill>
              </a:rPr>
              <a:t> </a:t>
            </a:r>
            <a:r>
              <a:rPr lang="hu-HU" sz="2400" b="1" dirty="0" err="1" smtClean="0">
                <a:solidFill>
                  <a:srgbClr val="002060"/>
                </a:solidFill>
              </a:rPr>
              <a:t>Inter-Frame</a:t>
            </a:r>
            <a:r>
              <a:rPr lang="hu-HU" sz="2400" b="1" dirty="0" smtClean="0">
                <a:solidFill>
                  <a:srgbClr val="002060"/>
                </a:solidFill>
              </a:rPr>
              <a:t> </a:t>
            </a:r>
            <a:r>
              <a:rPr lang="hu-HU" sz="2400" b="1" dirty="0" err="1" smtClean="0">
                <a:solidFill>
                  <a:srgbClr val="002060"/>
                </a:solidFill>
              </a:rPr>
              <a:t>Spacing</a:t>
            </a:r>
            <a:r>
              <a:rPr lang="hu-HU" sz="2400" b="1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replace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static</a:t>
            </a:r>
            <a:r>
              <a:rPr lang="hu-HU" sz="2400" dirty="0" smtClean="0"/>
              <a:t> DIFS</a:t>
            </a:r>
          </a:p>
          <a:p>
            <a:pPr lvl="2"/>
            <a:r>
              <a:rPr lang="hu-HU" sz="2000" dirty="0" err="1" smtClean="0"/>
              <a:t>Different</a:t>
            </a:r>
            <a:r>
              <a:rPr lang="hu-HU" sz="2000" dirty="0" smtClean="0"/>
              <a:t> </a:t>
            </a:r>
            <a:r>
              <a:rPr lang="hu-HU" sz="2000" dirty="0" err="1" smtClean="0"/>
              <a:t>values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each</a:t>
            </a:r>
            <a:r>
              <a:rPr lang="hu-HU" sz="2000" dirty="0" smtClean="0"/>
              <a:t> Access </a:t>
            </a:r>
            <a:r>
              <a:rPr lang="hu-HU" sz="2000" dirty="0" err="1" smtClean="0"/>
              <a:t>Category</a:t>
            </a:r>
            <a:endParaRPr lang="hu-HU" sz="2000" dirty="0" smtClean="0"/>
          </a:p>
          <a:p>
            <a:pPr lvl="2"/>
            <a:r>
              <a:rPr lang="hu-HU" sz="2000" dirty="0" smtClean="0"/>
              <a:t>AIFS = 1 SIFS + AIFSN * </a:t>
            </a:r>
            <a:r>
              <a:rPr lang="hu-HU" sz="2000" dirty="0" err="1" smtClean="0"/>
              <a:t>slot</a:t>
            </a:r>
            <a:r>
              <a:rPr lang="hu-HU" sz="2000" dirty="0" smtClean="0"/>
              <a:t> </a:t>
            </a:r>
            <a:r>
              <a:rPr lang="hu-HU" sz="2000" dirty="0" err="1" smtClean="0"/>
              <a:t>time</a:t>
            </a:r>
            <a:endParaRPr lang="hu-HU" sz="2000" dirty="0" smtClean="0"/>
          </a:p>
          <a:p>
            <a:pPr lvl="2"/>
            <a:r>
              <a:rPr lang="hu-HU" sz="2000" dirty="0" err="1" smtClean="0"/>
              <a:t>By</a:t>
            </a:r>
            <a:r>
              <a:rPr lang="hu-HU" sz="2000" dirty="0" smtClean="0"/>
              <a:t> </a:t>
            </a:r>
            <a:r>
              <a:rPr lang="hu-HU" sz="2000" dirty="0" err="1" smtClean="0"/>
              <a:t>default</a:t>
            </a:r>
            <a:r>
              <a:rPr lang="hu-HU" sz="2000" dirty="0" smtClean="0"/>
              <a:t>…</a:t>
            </a:r>
          </a:p>
          <a:p>
            <a:pPr lvl="3"/>
            <a:r>
              <a:rPr lang="hu-HU" sz="1800" dirty="0" err="1" smtClean="0"/>
              <a:t>Voice</a:t>
            </a:r>
            <a:r>
              <a:rPr lang="hu-HU" sz="1800" dirty="0" smtClean="0"/>
              <a:t> </a:t>
            </a:r>
            <a:r>
              <a:rPr lang="hu-HU" sz="1800" dirty="0" err="1"/>
              <a:t>Queue</a:t>
            </a:r>
            <a:r>
              <a:rPr lang="hu-HU" sz="1800" dirty="0"/>
              <a:t>                 1 SIFS + 2 * </a:t>
            </a:r>
            <a:r>
              <a:rPr lang="hu-HU" sz="1800" dirty="0" err="1"/>
              <a:t>slot</a:t>
            </a:r>
            <a:r>
              <a:rPr lang="hu-HU" sz="1800" dirty="0"/>
              <a:t> </a:t>
            </a:r>
            <a:r>
              <a:rPr lang="hu-HU" sz="1800" dirty="0" err="1"/>
              <a:t>time</a:t>
            </a:r>
            <a:r>
              <a:rPr lang="hu-HU" sz="1800" dirty="0"/>
              <a:t> (AIFSN = 2)</a:t>
            </a:r>
          </a:p>
          <a:p>
            <a:pPr lvl="3"/>
            <a:r>
              <a:rPr lang="hu-HU" sz="1800" dirty="0"/>
              <a:t>Video </a:t>
            </a:r>
            <a:r>
              <a:rPr lang="hu-HU" sz="1800" dirty="0" err="1"/>
              <a:t>Queue</a:t>
            </a:r>
            <a:r>
              <a:rPr lang="hu-HU" sz="1800" dirty="0"/>
              <a:t>                 1 SIFS + 2 * </a:t>
            </a:r>
            <a:r>
              <a:rPr lang="hu-HU" sz="1800" dirty="0" err="1"/>
              <a:t>slot</a:t>
            </a:r>
            <a:r>
              <a:rPr lang="hu-HU" sz="1800" dirty="0"/>
              <a:t> </a:t>
            </a:r>
            <a:r>
              <a:rPr lang="hu-HU" sz="1800" dirty="0" err="1"/>
              <a:t>time</a:t>
            </a:r>
            <a:r>
              <a:rPr lang="hu-HU" sz="1800" dirty="0"/>
              <a:t> (AIFSN = 2)</a:t>
            </a:r>
          </a:p>
          <a:p>
            <a:pPr lvl="3"/>
            <a:r>
              <a:rPr lang="hu-HU" sz="1800" dirty="0"/>
              <a:t>Best </a:t>
            </a:r>
            <a:r>
              <a:rPr lang="hu-HU" sz="1800" dirty="0" err="1"/>
              <a:t>Effort</a:t>
            </a:r>
            <a:r>
              <a:rPr lang="hu-HU" sz="1800" dirty="0"/>
              <a:t> </a:t>
            </a:r>
            <a:r>
              <a:rPr lang="hu-HU" sz="1800" dirty="0" err="1"/>
              <a:t>Queue</a:t>
            </a:r>
            <a:r>
              <a:rPr lang="hu-HU" sz="1800" dirty="0"/>
              <a:t>          1 SIFS + 3 * </a:t>
            </a:r>
            <a:r>
              <a:rPr lang="hu-HU" sz="1800" dirty="0" err="1"/>
              <a:t>slot</a:t>
            </a:r>
            <a:r>
              <a:rPr lang="hu-HU" sz="1800" dirty="0"/>
              <a:t> </a:t>
            </a:r>
            <a:r>
              <a:rPr lang="hu-HU" sz="1800" dirty="0" err="1"/>
              <a:t>time</a:t>
            </a:r>
            <a:r>
              <a:rPr lang="hu-HU" sz="1800" dirty="0"/>
              <a:t> (AIFSN = 3)</a:t>
            </a:r>
          </a:p>
          <a:p>
            <a:pPr lvl="3"/>
            <a:r>
              <a:rPr lang="hu-HU" sz="1800" dirty="0" err="1"/>
              <a:t>Background</a:t>
            </a:r>
            <a:r>
              <a:rPr lang="hu-HU" sz="1800" dirty="0"/>
              <a:t> </a:t>
            </a:r>
            <a:r>
              <a:rPr lang="hu-HU" sz="1800" dirty="0" err="1"/>
              <a:t>Queue</a:t>
            </a:r>
            <a:r>
              <a:rPr lang="hu-HU" sz="1800" dirty="0"/>
              <a:t>        1 SIFS + 7 * </a:t>
            </a:r>
            <a:r>
              <a:rPr lang="hu-HU" sz="1800" dirty="0" err="1"/>
              <a:t>slot</a:t>
            </a:r>
            <a:r>
              <a:rPr lang="hu-HU" sz="1800" dirty="0"/>
              <a:t> </a:t>
            </a:r>
            <a:r>
              <a:rPr lang="hu-HU" sz="1800" dirty="0" err="1"/>
              <a:t>time</a:t>
            </a:r>
            <a:r>
              <a:rPr lang="hu-HU" sz="1800" dirty="0"/>
              <a:t> (AIFSN = 7</a:t>
            </a:r>
            <a:r>
              <a:rPr lang="hu-HU" sz="1800" dirty="0" smtClean="0"/>
              <a:t>)</a:t>
            </a:r>
          </a:p>
          <a:p>
            <a:pPr lvl="2"/>
            <a:r>
              <a:rPr lang="hu-HU" sz="2000" dirty="0" err="1" smtClean="0"/>
              <a:t>When</a:t>
            </a:r>
            <a:r>
              <a:rPr lang="hu-HU" sz="2000" dirty="0" smtClean="0"/>
              <a:t> AIFS </a:t>
            </a:r>
            <a:r>
              <a:rPr lang="hu-HU" sz="2000" dirty="0" err="1" smtClean="0"/>
              <a:t>expires</a:t>
            </a:r>
            <a:r>
              <a:rPr lang="hu-HU" sz="2000" dirty="0" smtClean="0"/>
              <a:t>, </a:t>
            </a:r>
            <a:r>
              <a:rPr lang="hu-HU" sz="2000" dirty="0" err="1" smtClean="0"/>
              <a:t>choose</a:t>
            </a:r>
            <a:r>
              <a:rPr lang="hu-HU" sz="2000" dirty="0" smtClean="0"/>
              <a:t> a random </a:t>
            </a:r>
            <a:r>
              <a:rPr lang="hu-HU" sz="2000" dirty="0" err="1" smtClean="0"/>
              <a:t>value</a:t>
            </a:r>
            <a:r>
              <a:rPr lang="hu-HU" sz="2000" dirty="0" smtClean="0"/>
              <a:t> </a:t>
            </a:r>
            <a:r>
              <a:rPr lang="hu-HU" sz="2000" dirty="0" err="1" smtClean="0"/>
              <a:t>between</a:t>
            </a:r>
            <a:r>
              <a:rPr lang="hu-HU" sz="2000" dirty="0" smtClean="0"/>
              <a:t> 0 and </a:t>
            </a:r>
            <a:r>
              <a:rPr lang="hu-HU" sz="2000" b="1" dirty="0" err="1" smtClean="0"/>
              <a:t>CWmin</a:t>
            </a:r>
            <a:r>
              <a:rPr lang="hu-HU" sz="2000" b="1" dirty="0" smtClean="0"/>
              <a:t> (minimum </a:t>
            </a:r>
            <a:r>
              <a:rPr lang="hu-HU" sz="2000" b="1" dirty="0" err="1" smtClean="0"/>
              <a:t>contention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window</a:t>
            </a:r>
            <a:r>
              <a:rPr lang="hu-HU" sz="2000" b="1" dirty="0" smtClean="0"/>
              <a:t>)</a:t>
            </a:r>
          </a:p>
          <a:p>
            <a:pPr lvl="2"/>
            <a:r>
              <a:rPr lang="hu-HU" sz="2000" dirty="0" smtClean="0"/>
              <a:t>Start </a:t>
            </a:r>
            <a:r>
              <a:rPr lang="hu-HU" sz="2000" dirty="0" err="1" smtClean="0"/>
              <a:t>decrementing</a:t>
            </a:r>
            <a:r>
              <a:rPr lang="hu-HU" sz="2000" dirty="0" smtClean="0"/>
              <a:t> a </a:t>
            </a:r>
            <a:r>
              <a:rPr lang="hu-HU" sz="2000" dirty="0" err="1" smtClean="0"/>
              <a:t>backoff</a:t>
            </a:r>
            <a:r>
              <a:rPr lang="hu-HU" sz="2000" dirty="0" smtClean="0"/>
              <a:t> </a:t>
            </a:r>
            <a:r>
              <a:rPr lang="hu-HU" sz="2000" dirty="0" err="1" smtClean="0"/>
              <a:t>timer</a:t>
            </a:r>
            <a:r>
              <a:rPr lang="hu-HU" sz="2000" dirty="0" smtClean="0"/>
              <a:t> </a:t>
            </a:r>
            <a:r>
              <a:rPr lang="hu-HU" sz="2000" dirty="0" err="1" smtClean="0"/>
              <a:t>after</a:t>
            </a:r>
            <a:r>
              <a:rPr lang="hu-HU" sz="2000" dirty="0" smtClean="0"/>
              <a:t> </a:t>
            </a:r>
            <a:r>
              <a:rPr lang="hu-HU" sz="2000" dirty="0" err="1" smtClean="0"/>
              <a:t>each</a:t>
            </a:r>
            <a:r>
              <a:rPr lang="hu-HU" sz="2000" dirty="0" smtClean="0"/>
              <a:t> </a:t>
            </a:r>
            <a:r>
              <a:rPr lang="hu-HU" sz="2000" dirty="0" err="1" smtClean="0"/>
              <a:t>slot</a:t>
            </a:r>
            <a:r>
              <a:rPr lang="hu-HU" sz="2000" dirty="0" smtClean="0"/>
              <a:t> </a:t>
            </a:r>
            <a:r>
              <a:rPr lang="hu-HU" sz="2000" dirty="0" err="1" smtClean="0"/>
              <a:t>time</a:t>
            </a:r>
            <a:endParaRPr lang="hu-HU" sz="2000" dirty="0" smtClean="0"/>
          </a:p>
          <a:p>
            <a:pPr lvl="2"/>
            <a:r>
              <a:rPr lang="hu-HU" sz="2000" dirty="0" err="1" smtClean="0"/>
              <a:t>If</a:t>
            </a:r>
            <a:r>
              <a:rPr lang="hu-HU" sz="2000" dirty="0" smtClean="0"/>
              <a:t> </a:t>
            </a:r>
            <a:r>
              <a:rPr lang="hu-HU" sz="2000" dirty="0" err="1" smtClean="0"/>
              <a:t>another</a:t>
            </a:r>
            <a:r>
              <a:rPr lang="hu-HU" sz="2000" dirty="0" smtClean="0"/>
              <a:t> </a:t>
            </a:r>
            <a:r>
              <a:rPr lang="hu-HU" sz="2000" dirty="0" err="1" smtClean="0"/>
              <a:t>node</a:t>
            </a:r>
            <a:r>
              <a:rPr lang="hu-HU" sz="2000" dirty="0" smtClean="0"/>
              <a:t> </a:t>
            </a:r>
            <a:r>
              <a:rPr lang="hu-HU" sz="2000" dirty="0" err="1" smtClean="0"/>
              <a:t>starts</a:t>
            </a:r>
            <a:r>
              <a:rPr lang="hu-HU" sz="2000" dirty="0" smtClean="0"/>
              <a:t> </a:t>
            </a:r>
            <a:r>
              <a:rPr lang="hu-HU" sz="2000" dirty="0" err="1" smtClean="0"/>
              <a:t>transmitting</a:t>
            </a:r>
            <a:r>
              <a:rPr lang="hu-HU" sz="2000" dirty="0" smtClean="0"/>
              <a:t>, </a:t>
            </a:r>
            <a:r>
              <a:rPr lang="hu-HU" sz="2000" dirty="0" err="1" smtClean="0"/>
              <a:t>access</a:t>
            </a:r>
            <a:r>
              <a:rPr lang="hu-HU" sz="2000" dirty="0" smtClean="0"/>
              <a:t> is </a:t>
            </a:r>
            <a:r>
              <a:rPr lang="hu-HU" sz="2000" dirty="0" err="1" smtClean="0"/>
              <a:t>deferred</a:t>
            </a:r>
            <a:r>
              <a:rPr lang="hu-HU" sz="2000" dirty="0" smtClean="0"/>
              <a:t> </a:t>
            </a:r>
            <a:r>
              <a:rPr lang="hu-HU" sz="2000" dirty="0" err="1" smtClean="0"/>
              <a:t>until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channel</a:t>
            </a:r>
            <a:r>
              <a:rPr lang="hu-HU" sz="2000" dirty="0" smtClean="0"/>
              <a:t> </a:t>
            </a:r>
            <a:r>
              <a:rPr lang="hu-HU" sz="2000" dirty="0" err="1" smtClean="0"/>
              <a:t>is</a:t>
            </a:r>
            <a:r>
              <a:rPr lang="hu-HU" sz="2000" dirty="0" smtClean="0"/>
              <a:t> free again</a:t>
            </a:r>
          </a:p>
          <a:p>
            <a:pPr lvl="2"/>
            <a:r>
              <a:rPr lang="hu-HU" sz="2000" dirty="0" err="1" smtClean="0"/>
              <a:t>Then</a:t>
            </a:r>
            <a:r>
              <a:rPr lang="hu-HU" sz="2000" dirty="0" smtClean="0"/>
              <a:t> </a:t>
            </a:r>
            <a:r>
              <a:rPr lang="hu-HU" sz="2000" dirty="0" err="1" smtClean="0"/>
              <a:t>backoff</a:t>
            </a:r>
            <a:r>
              <a:rPr lang="hu-HU" sz="2000" dirty="0" smtClean="0"/>
              <a:t> </a:t>
            </a:r>
            <a:r>
              <a:rPr lang="hu-HU" sz="2000" dirty="0" err="1" smtClean="0"/>
              <a:t>timer</a:t>
            </a:r>
            <a:r>
              <a:rPr lang="hu-HU" sz="2000" dirty="0" smtClean="0"/>
              <a:t> </a:t>
            </a:r>
            <a:r>
              <a:rPr lang="hu-HU" sz="2000" dirty="0" err="1" smtClean="0"/>
              <a:t>decrementation</a:t>
            </a:r>
            <a:r>
              <a:rPr lang="hu-HU" sz="2000" dirty="0" smtClean="0"/>
              <a:t> is </a:t>
            </a:r>
            <a:r>
              <a:rPr lang="hu-HU" sz="2000" dirty="0" err="1" smtClean="0"/>
              <a:t>resumed</a:t>
            </a:r>
            <a:r>
              <a:rPr lang="hu-HU" sz="2000" dirty="0" smtClean="0"/>
              <a:t> </a:t>
            </a:r>
            <a:r>
              <a:rPr lang="hu-HU" sz="2000" dirty="0" err="1" smtClean="0"/>
              <a:t>from</a:t>
            </a:r>
            <a:r>
              <a:rPr lang="hu-HU" sz="2000" dirty="0" smtClean="0"/>
              <a:t> </a:t>
            </a:r>
            <a:r>
              <a:rPr lang="hu-HU" sz="2000" dirty="0" err="1" smtClean="0"/>
              <a:t>where</a:t>
            </a:r>
            <a:r>
              <a:rPr lang="hu-HU" sz="2000" dirty="0" smtClean="0"/>
              <a:t> </a:t>
            </a:r>
            <a:r>
              <a:rPr lang="hu-HU" sz="2000" dirty="0" err="1" smtClean="0"/>
              <a:t>it</a:t>
            </a:r>
            <a:r>
              <a:rPr lang="hu-HU" sz="2000" dirty="0" smtClean="0"/>
              <a:t> </a:t>
            </a:r>
            <a:r>
              <a:rPr lang="hu-HU" sz="2000" dirty="0" err="1" smtClean="0"/>
              <a:t>was</a:t>
            </a:r>
            <a:r>
              <a:rPr lang="hu-HU" sz="2000" dirty="0" smtClean="0"/>
              <a:t> </a:t>
            </a:r>
            <a:r>
              <a:rPr lang="hu-HU" sz="2000" dirty="0" err="1" smtClean="0"/>
              <a:t>stopped</a:t>
            </a:r>
            <a:endParaRPr lang="hu-HU" sz="2000" dirty="0" smtClean="0"/>
          </a:p>
          <a:p>
            <a:pPr lvl="2"/>
            <a:r>
              <a:rPr lang="hu-HU" sz="2000" dirty="0" err="1" smtClean="0"/>
              <a:t>If</a:t>
            </a:r>
            <a:r>
              <a:rPr lang="hu-HU" sz="2000" dirty="0" smtClean="0"/>
              <a:t> </a:t>
            </a:r>
            <a:r>
              <a:rPr lang="hu-HU" sz="2000" dirty="0" err="1" smtClean="0"/>
              <a:t>backoff</a:t>
            </a:r>
            <a:r>
              <a:rPr lang="hu-HU" sz="2000" dirty="0" smtClean="0"/>
              <a:t> = 0, </a:t>
            </a:r>
            <a:r>
              <a:rPr lang="hu-HU" sz="2000" dirty="0" err="1" smtClean="0"/>
              <a:t>transmission</a:t>
            </a:r>
            <a:r>
              <a:rPr lang="hu-HU" sz="2000" dirty="0" smtClean="0"/>
              <a:t> </a:t>
            </a:r>
            <a:r>
              <a:rPr lang="hu-HU" sz="2000" dirty="0" err="1" smtClean="0"/>
              <a:t>starts</a:t>
            </a:r>
            <a:endParaRPr lang="hu-HU" sz="2000" dirty="0" smtClean="0"/>
          </a:p>
          <a:p>
            <a:pPr lvl="2"/>
            <a:r>
              <a:rPr lang="hu-HU" sz="2000" dirty="0" err="1" smtClean="0"/>
              <a:t>If</a:t>
            </a:r>
            <a:r>
              <a:rPr lang="hu-HU" sz="2000" dirty="0" smtClean="0"/>
              <a:t> </a:t>
            </a:r>
            <a:r>
              <a:rPr lang="hu-HU" sz="2000" dirty="0" err="1" smtClean="0"/>
              <a:t>collision</a:t>
            </a:r>
            <a:r>
              <a:rPr lang="hu-HU" sz="2000" dirty="0" smtClean="0"/>
              <a:t>, no ACK </a:t>
            </a:r>
            <a:r>
              <a:rPr lang="hu-HU" sz="2000" dirty="0" err="1" smtClean="0"/>
              <a:t>received</a:t>
            </a:r>
            <a:r>
              <a:rPr lang="hu-HU" sz="2000" dirty="0" smtClean="0"/>
              <a:t> – </a:t>
            </a:r>
            <a:r>
              <a:rPr lang="hu-HU" sz="2000" dirty="0" err="1" smtClean="0"/>
              <a:t>CWmin</a:t>
            </a:r>
            <a:r>
              <a:rPr lang="hu-HU" sz="2000" dirty="0" smtClean="0"/>
              <a:t> is </a:t>
            </a:r>
            <a:r>
              <a:rPr lang="hu-HU" sz="2000" dirty="0" err="1" smtClean="0"/>
              <a:t>doubled</a:t>
            </a:r>
            <a:r>
              <a:rPr lang="hu-HU" sz="2000" dirty="0" smtClean="0"/>
              <a:t> </a:t>
            </a:r>
            <a:r>
              <a:rPr lang="hu-HU" sz="2000" dirty="0" err="1" smtClean="0"/>
              <a:t>until</a:t>
            </a:r>
            <a:r>
              <a:rPr lang="hu-HU" sz="2000" dirty="0" smtClean="0"/>
              <a:t> </a:t>
            </a:r>
            <a:r>
              <a:rPr lang="hu-HU" sz="2000" dirty="0" err="1" smtClean="0"/>
              <a:t>it</a:t>
            </a:r>
            <a:r>
              <a:rPr lang="hu-HU" sz="2000" dirty="0" smtClean="0"/>
              <a:t> </a:t>
            </a:r>
            <a:r>
              <a:rPr lang="hu-HU" sz="2000" dirty="0" err="1" smtClean="0"/>
              <a:t>reaches</a:t>
            </a:r>
            <a:r>
              <a:rPr lang="hu-HU" sz="2000" dirty="0" smtClean="0"/>
              <a:t> </a:t>
            </a:r>
            <a:r>
              <a:rPr lang="hu-HU" sz="2000" dirty="0" err="1" smtClean="0"/>
              <a:t>CWmax</a:t>
            </a:r>
            <a:r>
              <a:rPr lang="hu-HU" sz="2000" dirty="0" smtClean="0"/>
              <a:t>   </a:t>
            </a:r>
            <a:endParaRPr lang="hu-HU" sz="2000" dirty="0"/>
          </a:p>
          <a:p>
            <a:pPr marL="228600" lvl="1" indent="0">
              <a:buNone/>
            </a:pPr>
            <a:r>
              <a:rPr lang="hu-HU" dirty="0" smtClean="0"/>
              <a:t> 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20</a:t>
            </a:fld>
            <a:endParaRPr lang="hu-HU" dirty="0"/>
          </a:p>
        </p:txBody>
      </p:sp>
      <p:pic>
        <p:nvPicPr>
          <p:cNvPr id="3074" name="Picture 2" descr="https://static.squarespace.com/static/54860cc3e4b020d690f237ba/548f5703e4b00e8ec160e2fb/548f5721e4b00e8ec160ef6f/1418680097349/1000w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703098"/>
            <a:ext cx="58007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6391275" y="2597426"/>
            <a:ext cx="3256308" cy="371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99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802.11p </a:t>
            </a:r>
            <a:r>
              <a:rPr lang="hu-HU" dirty="0" err="1" smtClean="0"/>
              <a:t>beaconing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Basic Service </a:t>
            </a:r>
            <a:r>
              <a:rPr lang="hu-HU" dirty="0" err="1" smtClean="0"/>
              <a:t>Set</a:t>
            </a:r>
            <a:r>
              <a:rPr lang="hu-HU" dirty="0" smtClean="0"/>
              <a:t> 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traditional</a:t>
            </a:r>
            <a:r>
              <a:rPr lang="hu-HU" dirty="0" smtClean="0"/>
              <a:t> IEEE 802.11</a:t>
            </a:r>
          </a:p>
          <a:p>
            <a:pPr lvl="1"/>
            <a:r>
              <a:rPr lang="hu-HU" dirty="0" err="1" smtClean="0"/>
              <a:t>Multiple</a:t>
            </a:r>
            <a:r>
              <a:rPr lang="hu-HU" dirty="0" smtClean="0"/>
              <a:t> </a:t>
            </a:r>
            <a:r>
              <a:rPr lang="hu-HU" dirty="0" err="1" smtClean="0"/>
              <a:t>handshakes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ensure</a:t>
            </a:r>
            <a:r>
              <a:rPr lang="hu-HU" dirty="0" smtClean="0"/>
              <a:t> </a:t>
            </a:r>
            <a:r>
              <a:rPr lang="hu-HU" dirty="0" err="1" smtClean="0"/>
              <a:t>distributed</a:t>
            </a:r>
            <a:r>
              <a:rPr lang="hu-HU" dirty="0" smtClean="0"/>
              <a:t> </a:t>
            </a:r>
            <a:r>
              <a:rPr lang="hu-HU" dirty="0" err="1" smtClean="0"/>
              <a:t>medium</a:t>
            </a:r>
            <a:r>
              <a:rPr lang="hu-HU" dirty="0" smtClean="0"/>
              <a:t> </a:t>
            </a:r>
            <a:r>
              <a:rPr lang="hu-HU" dirty="0" err="1" smtClean="0"/>
              <a:t>access</a:t>
            </a:r>
            <a:endParaRPr lang="hu-HU" dirty="0"/>
          </a:p>
          <a:p>
            <a:r>
              <a:rPr lang="hu-HU" b="1" dirty="0" err="1" smtClean="0"/>
              <a:t>Wave</a:t>
            </a:r>
            <a:r>
              <a:rPr lang="hu-HU" b="1" dirty="0" smtClean="0"/>
              <a:t> Basic Service </a:t>
            </a:r>
            <a:r>
              <a:rPr lang="hu-HU" b="1" dirty="0" err="1" smtClean="0"/>
              <a:t>Set</a:t>
            </a:r>
            <a:r>
              <a:rPr lang="hu-HU" b="1" dirty="0" smtClean="0"/>
              <a:t> (WBSS) </a:t>
            </a:r>
            <a:r>
              <a:rPr lang="hu-HU" dirty="0" err="1" smtClean="0"/>
              <a:t>in</a:t>
            </a:r>
            <a:r>
              <a:rPr lang="hu-HU" dirty="0" smtClean="0"/>
              <a:t> 802.11p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node</a:t>
            </a:r>
            <a:r>
              <a:rPr lang="hu-HU" dirty="0" smtClean="0"/>
              <a:t> </a:t>
            </a:r>
            <a:r>
              <a:rPr lang="hu-HU" dirty="0" err="1" smtClean="0"/>
              <a:t>broadcasts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beacon</a:t>
            </a:r>
            <a:r>
              <a:rPr lang="hu-HU" dirty="0" smtClean="0"/>
              <a:t>,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advertise</a:t>
            </a:r>
            <a:r>
              <a:rPr lang="hu-HU" dirty="0" smtClean="0"/>
              <a:t> </a:t>
            </a:r>
            <a:r>
              <a:rPr lang="hu-HU" dirty="0" err="1" smtClean="0"/>
              <a:t>its</a:t>
            </a:r>
            <a:r>
              <a:rPr lang="hu-HU" dirty="0" smtClean="0"/>
              <a:t> WBSS</a:t>
            </a:r>
          </a:p>
          <a:p>
            <a:pPr lvl="1"/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kind</a:t>
            </a:r>
            <a:r>
              <a:rPr lang="hu-HU" dirty="0" smtClean="0"/>
              <a:t> of </a:t>
            </a:r>
            <a:r>
              <a:rPr lang="hu-HU" dirty="0" err="1" smtClean="0"/>
              <a:t>services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supports</a:t>
            </a:r>
            <a:r>
              <a:rPr lang="hu-HU" dirty="0" smtClean="0"/>
              <a:t>, </a:t>
            </a:r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join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WBSS</a:t>
            </a:r>
          </a:p>
          <a:p>
            <a:r>
              <a:rPr lang="hu-HU" dirty="0" err="1" smtClean="0"/>
              <a:t>Within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WBSS, </a:t>
            </a:r>
            <a:r>
              <a:rPr lang="hu-HU" dirty="0" err="1" smtClean="0"/>
              <a:t>nodes</a:t>
            </a:r>
            <a:r>
              <a:rPr lang="hu-HU" dirty="0" smtClean="0"/>
              <a:t> </a:t>
            </a:r>
            <a:r>
              <a:rPr lang="hu-HU" dirty="0" err="1" smtClean="0"/>
              <a:t>exchange</a:t>
            </a:r>
            <a:r>
              <a:rPr lang="hu-HU" dirty="0" smtClean="0"/>
              <a:t> </a:t>
            </a:r>
            <a:r>
              <a:rPr lang="hu-HU" dirty="0" err="1" smtClean="0"/>
              <a:t>beacons</a:t>
            </a:r>
            <a:r>
              <a:rPr lang="hu-HU" dirty="0" smtClean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b="1" dirty="0" err="1" smtClean="0"/>
              <a:t>Wave</a:t>
            </a:r>
            <a:r>
              <a:rPr lang="hu-HU" b="1" dirty="0" smtClean="0"/>
              <a:t> </a:t>
            </a:r>
            <a:r>
              <a:rPr lang="hu-HU" b="1" dirty="0" err="1" smtClean="0"/>
              <a:t>Short</a:t>
            </a:r>
            <a:r>
              <a:rPr lang="hu-HU" b="1" dirty="0" smtClean="0"/>
              <a:t> </a:t>
            </a:r>
            <a:r>
              <a:rPr lang="hu-HU" b="1" dirty="0" err="1" smtClean="0"/>
              <a:t>Message</a:t>
            </a:r>
            <a:r>
              <a:rPr lang="hu-HU" b="1" dirty="0" smtClean="0"/>
              <a:t> </a:t>
            </a:r>
            <a:r>
              <a:rPr lang="hu-HU" b="1" dirty="0" err="1" smtClean="0"/>
              <a:t>Protocol</a:t>
            </a:r>
            <a:r>
              <a:rPr lang="hu-HU" b="1" dirty="0" smtClean="0"/>
              <a:t> (WSMP)</a:t>
            </a:r>
          </a:p>
          <a:p>
            <a:pPr lvl="1"/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create</a:t>
            </a:r>
            <a:r>
              <a:rPr lang="hu-HU" dirty="0" smtClean="0"/>
              <a:t> </a:t>
            </a:r>
            <a:r>
              <a:rPr lang="hu-HU" dirty="0" err="1" smtClean="0"/>
              <a:t>cooperative</a:t>
            </a:r>
            <a:r>
              <a:rPr lang="hu-HU" dirty="0" smtClean="0"/>
              <a:t> </a:t>
            </a:r>
            <a:r>
              <a:rPr lang="hu-HU" dirty="0" err="1" smtClean="0"/>
              <a:t>awareness</a:t>
            </a:r>
            <a:endParaRPr lang="hu-HU" dirty="0" smtClean="0"/>
          </a:p>
          <a:p>
            <a:pPr lvl="1"/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speed</a:t>
            </a:r>
            <a:r>
              <a:rPr lang="hu-HU" dirty="0" smtClean="0"/>
              <a:t>, </a:t>
            </a:r>
            <a:r>
              <a:rPr lang="hu-HU" dirty="0" err="1" smtClean="0"/>
              <a:t>position</a:t>
            </a:r>
            <a:r>
              <a:rPr lang="hu-HU" dirty="0" smtClean="0"/>
              <a:t>, </a:t>
            </a:r>
            <a:r>
              <a:rPr lang="hu-HU" dirty="0" err="1" smtClean="0"/>
              <a:t>acceleration</a:t>
            </a:r>
            <a:r>
              <a:rPr lang="hu-HU" dirty="0" smtClean="0"/>
              <a:t>, </a:t>
            </a:r>
            <a:r>
              <a:rPr lang="hu-HU" dirty="0" err="1" smtClean="0"/>
              <a:t>direction</a:t>
            </a:r>
            <a:endParaRPr lang="hu-HU" dirty="0" smtClean="0"/>
          </a:p>
          <a:p>
            <a:pPr lvl="1"/>
            <a:r>
              <a:rPr lang="hu-HU" dirty="0" err="1" smtClean="0"/>
              <a:t>Sent</a:t>
            </a:r>
            <a:r>
              <a:rPr lang="hu-HU" dirty="0" smtClean="0"/>
              <a:t> at </a:t>
            </a:r>
            <a:r>
              <a:rPr lang="hu-HU" dirty="0" err="1" smtClean="0"/>
              <a:t>regular</a:t>
            </a:r>
            <a:r>
              <a:rPr lang="hu-HU" dirty="0" smtClean="0"/>
              <a:t> </a:t>
            </a:r>
            <a:r>
              <a:rPr lang="hu-HU" dirty="0" err="1" smtClean="0"/>
              <a:t>intervals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., 10 Hz – 100 </a:t>
            </a:r>
            <a:r>
              <a:rPr lang="hu-HU" dirty="0" err="1" smtClean="0"/>
              <a:t>ms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Sent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CCH, no ACK</a:t>
            </a:r>
          </a:p>
          <a:p>
            <a:pPr lvl="1"/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channel</a:t>
            </a:r>
            <a:r>
              <a:rPr lang="hu-HU" dirty="0" smtClean="0"/>
              <a:t> is </a:t>
            </a:r>
            <a:r>
              <a:rPr lang="hu-HU" dirty="0" err="1" smtClean="0"/>
              <a:t>sensed</a:t>
            </a:r>
            <a:r>
              <a:rPr lang="hu-HU" dirty="0" smtClean="0"/>
              <a:t> free </a:t>
            </a:r>
            <a:r>
              <a:rPr lang="hu-HU" dirty="0" err="1" smtClean="0"/>
              <a:t>for</a:t>
            </a:r>
            <a:r>
              <a:rPr lang="hu-HU" dirty="0" smtClean="0"/>
              <a:t> AIFS</a:t>
            </a:r>
          </a:p>
          <a:p>
            <a:pPr lvl="1"/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free, </a:t>
            </a:r>
            <a:r>
              <a:rPr lang="hu-HU" dirty="0" err="1" smtClean="0"/>
              <a:t>backoff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size</a:t>
            </a:r>
            <a:r>
              <a:rPr lang="hu-HU" dirty="0" smtClean="0"/>
              <a:t> of a </a:t>
            </a:r>
            <a:r>
              <a:rPr lang="hu-HU" dirty="0" err="1" smtClean="0"/>
              <a:t>Contention</a:t>
            </a:r>
            <a:r>
              <a:rPr lang="hu-HU" dirty="0" smtClean="0"/>
              <a:t> </a:t>
            </a:r>
            <a:r>
              <a:rPr lang="hu-HU" dirty="0" err="1" smtClean="0"/>
              <a:t>Window</a:t>
            </a:r>
            <a:r>
              <a:rPr lang="hu-HU" dirty="0" smtClean="0"/>
              <a:t>, and </a:t>
            </a:r>
            <a:r>
              <a:rPr lang="hu-HU" dirty="0" err="1" smtClean="0"/>
              <a:t>try</a:t>
            </a:r>
            <a:r>
              <a:rPr lang="hu-HU" dirty="0" smtClean="0"/>
              <a:t> again</a:t>
            </a:r>
          </a:p>
          <a:p>
            <a:pPr lvl="1"/>
            <a:r>
              <a:rPr lang="hu-HU" dirty="0" smtClean="0"/>
              <a:t>No </a:t>
            </a:r>
            <a:r>
              <a:rPr lang="hu-HU" dirty="0" err="1" smtClean="0"/>
              <a:t>doubling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contention</a:t>
            </a:r>
            <a:r>
              <a:rPr lang="hu-HU" dirty="0" smtClean="0"/>
              <a:t> </a:t>
            </a:r>
            <a:r>
              <a:rPr lang="hu-HU" dirty="0" err="1" smtClean="0"/>
              <a:t>window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opposed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sent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SCH, </a:t>
            </a:r>
            <a:r>
              <a:rPr lang="hu-HU" dirty="0" err="1" smtClean="0"/>
              <a:t>where</a:t>
            </a:r>
            <a:r>
              <a:rPr lang="hu-HU" dirty="0" smtClean="0"/>
              <a:t> ACK </a:t>
            </a:r>
            <a:r>
              <a:rPr lang="hu-HU" dirty="0" err="1" smtClean="0"/>
              <a:t>should</a:t>
            </a:r>
            <a:r>
              <a:rPr lang="hu-HU" dirty="0" smtClean="0"/>
              <a:t> be </a:t>
            </a:r>
            <a:r>
              <a:rPr lang="hu-HU" dirty="0" err="1" smtClean="0"/>
              <a:t>sent</a:t>
            </a:r>
            <a:endParaRPr lang="hu-HU" dirty="0" smtClean="0"/>
          </a:p>
          <a:p>
            <a:pPr lvl="1"/>
            <a:r>
              <a:rPr lang="hu-HU" dirty="0" err="1" smtClean="0"/>
              <a:t>If</a:t>
            </a:r>
            <a:r>
              <a:rPr lang="hu-HU" dirty="0" smtClean="0"/>
              <a:t> no ACK </a:t>
            </a:r>
            <a:r>
              <a:rPr lang="hu-HU" dirty="0" err="1" smtClean="0"/>
              <a:t>received</a:t>
            </a:r>
            <a:r>
              <a:rPr lang="hu-HU" dirty="0" smtClean="0"/>
              <a:t>, </a:t>
            </a:r>
            <a:r>
              <a:rPr lang="hu-HU" dirty="0" err="1" smtClean="0"/>
              <a:t>collision</a:t>
            </a:r>
            <a:r>
              <a:rPr lang="hu-HU" dirty="0" smtClean="0"/>
              <a:t> </a:t>
            </a:r>
            <a:r>
              <a:rPr lang="hu-HU" dirty="0" err="1" smtClean="0"/>
              <a:t>occured</a:t>
            </a:r>
            <a:r>
              <a:rPr lang="hu-HU" dirty="0" smtClean="0"/>
              <a:t>, </a:t>
            </a:r>
            <a:r>
              <a:rPr lang="hu-HU" dirty="0" err="1" smtClean="0"/>
              <a:t>contention</a:t>
            </a:r>
            <a:r>
              <a:rPr lang="hu-HU" dirty="0" smtClean="0"/>
              <a:t> </a:t>
            </a:r>
            <a:r>
              <a:rPr lang="hu-HU" dirty="0" err="1" smtClean="0"/>
              <a:t>window</a:t>
            </a:r>
            <a:r>
              <a:rPr lang="hu-HU" dirty="0" smtClean="0"/>
              <a:t> </a:t>
            </a:r>
            <a:r>
              <a:rPr lang="hu-HU" dirty="0" err="1" smtClean="0"/>
              <a:t>doubled</a:t>
            </a:r>
            <a:r>
              <a:rPr lang="hu-HU" dirty="0" smtClean="0"/>
              <a:t> 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11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IEEE 1609.x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IEEE 1609.2 – </a:t>
            </a:r>
            <a:r>
              <a:rPr lang="hu-HU" dirty="0" err="1" smtClean="0"/>
              <a:t>security</a:t>
            </a:r>
            <a:r>
              <a:rPr lang="hu-HU" dirty="0" smtClean="0"/>
              <a:t> </a:t>
            </a:r>
            <a:r>
              <a:rPr lang="hu-HU" dirty="0" err="1" smtClean="0"/>
              <a:t>services</a:t>
            </a:r>
            <a:endParaRPr lang="hu-HU" dirty="0" smtClean="0"/>
          </a:p>
          <a:p>
            <a:r>
              <a:rPr lang="hu-HU" dirty="0" smtClean="0"/>
              <a:t>IEEE 1609.3 – management </a:t>
            </a:r>
            <a:r>
              <a:rPr lang="hu-HU" dirty="0" err="1" smtClean="0"/>
              <a:t>services</a:t>
            </a:r>
            <a:endParaRPr lang="hu-HU" dirty="0" smtClean="0"/>
          </a:p>
          <a:p>
            <a:pPr lvl="1"/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usage</a:t>
            </a:r>
            <a:r>
              <a:rPr lang="hu-HU" dirty="0" smtClean="0"/>
              <a:t> monitoring</a:t>
            </a:r>
          </a:p>
          <a:p>
            <a:pPr lvl="1"/>
            <a:r>
              <a:rPr lang="hu-HU" dirty="0" err="1" smtClean="0"/>
              <a:t>Received</a:t>
            </a:r>
            <a:r>
              <a:rPr lang="hu-HU" dirty="0" smtClean="0"/>
              <a:t> </a:t>
            </a:r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indicator</a:t>
            </a:r>
            <a:r>
              <a:rPr lang="hu-HU" dirty="0" smtClean="0"/>
              <a:t> (RCPI)</a:t>
            </a:r>
          </a:p>
          <a:p>
            <a:pPr lvl="1"/>
            <a:r>
              <a:rPr lang="hu-HU" dirty="0" smtClean="0"/>
              <a:t>Management </a:t>
            </a:r>
            <a:r>
              <a:rPr lang="hu-HU" dirty="0" err="1" smtClean="0"/>
              <a:t>parameters</a:t>
            </a:r>
            <a:endParaRPr lang="hu-HU" dirty="0" smtClean="0"/>
          </a:p>
          <a:p>
            <a:r>
              <a:rPr lang="hu-HU" dirty="0" smtClean="0"/>
              <a:t>IEEE 1609.4 – </a:t>
            </a:r>
            <a:r>
              <a:rPr lang="hu-HU" dirty="0" err="1" smtClean="0"/>
              <a:t>QoS</a:t>
            </a:r>
            <a:r>
              <a:rPr lang="hu-HU" dirty="0" smtClean="0"/>
              <a:t> and </a:t>
            </a:r>
            <a:r>
              <a:rPr lang="hu-HU" dirty="0" err="1" smtClean="0"/>
              <a:t>multi-channel</a:t>
            </a:r>
            <a:r>
              <a:rPr lang="hu-HU" dirty="0" smtClean="0"/>
              <a:t> </a:t>
            </a:r>
            <a:r>
              <a:rPr lang="hu-HU" dirty="0" err="1" smtClean="0"/>
              <a:t>access</a:t>
            </a:r>
            <a:endParaRPr lang="hu-HU" dirty="0" smtClean="0"/>
          </a:p>
          <a:p>
            <a:pPr lvl="1"/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Priorities</a:t>
            </a:r>
            <a:r>
              <a:rPr lang="hu-HU" dirty="0" smtClean="0"/>
              <a:t> </a:t>
            </a:r>
            <a:r>
              <a:rPr lang="hu-HU" dirty="0" err="1" smtClean="0"/>
              <a:t>mapped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Access </a:t>
            </a:r>
            <a:r>
              <a:rPr lang="hu-HU" dirty="0" err="1" smtClean="0"/>
              <a:t>Categories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EDCA</a:t>
            </a:r>
          </a:p>
          <a:p>
            <a:pPr lvl="1"/>
            <a:r>
              <a:rPr lang="hu-HU" dirty="0" err="1" smtClean="0"/>
              <a:t>Multi-channel</a:t>
            </a:r>
            <a:r>
              <a:rPr lang="hu-HU" dirty="0" smtClean="0"/>
              <a:t> </a:t>
            </a:r>
            <a:r>
              <a:rPr lang="hu-HU" dirty="0" err="1" smtClean="0"/>
              <a:t>access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radio</a:t>
            </a:r>
            <a:r>
              <a:rPr lang="hu-HU" dirty="0" smtClean="0"/>
              <a:t> 802.11p </a:t>
            </a:r>
            <a:r>
              <a:rPr lang="hu-HU" dirty="0" err="1" smtClean="0"/>
              <a:t>devices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8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IEEE 1609.4 </a:t>
            </a:r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swithcing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8"/>
            <a:ext cx="11482425" cy="5603833"/>
          </a:xfrm>
        </p:spPr>
        <p:txBody>
          <a:bodyPr>
            <a:normAutofit/>
          </a:bodyPr>
          <a:lstStyle/>
          <a:p>
            <a:r>
              <a:rPr lang="hu-HU" dirty="0" smtClean="0"/>
              <a:t>7 FDMA </a:t>
            </a:r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endParaRPr lang="hu-HU" dirty="0" smtClean="0"/>
          </a:p>
          <a:p>
            <a:r>
              <a:rPr lang="hu-HU" b="1" dirty="0" err="1">
                <a:solidFill>
                  <a:srgbClr val="C00000"/>
                </a:solidFill>
              </a:rPr>
              <a:t>Multi-channel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b="1" dirty="0" err="1">
                <a:solidFill>
                  <a:srgbClr val="C00000"/>
                </a:solidFill>
              </a:rPr>
              <a:t>radios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send</a:t>
            </a:r>
            <a:r>
              <a:rPr lang="hu-HU" dirty="0"/>
              <a:t> and </a:t>
            </a:r>
            <a:r>
              <a:rPr lang="hu-HU" dirty="0" err="1"/>
              <a:t>receive</a:t>
            </a:r>
            <a:r>
              <a:rPr lang="hu-HU" dirty="0"/>
              <a:t> over </a:t>
            </a:r>
            <a:r>
              <a:rPr lang="hu-HU" dirty="0" err="1"/>
              <a:t>several</a:t>
            </a:r>
            <a:r>
              <a:rPr lang="hu-HU" dirty="0"/>
              <a:t> </a:t>
            </a:r>
            <a:r>
              <a:rPr lang="hu-HU" dirty="0" err="1"/>
              <a:t>channels</a:t>
            </a:r>
            <a:r>
              <a:rPr lang="hu-HU" dirty="0"/>
              <a:t> </a:t>
            </a:r>
            <a:r>
              <a:rPr lang="hu-HU" dirty="0" err="1"/>
              <a:t>simultaneously</a:t>
            </a:r>
            <a:r>
              <a:rPr lang="hu-HU" dirty="0"/>
              <a:t> </a:t>
            </a:r>
          </a:p>
          <a:p>
            <a:r>
              <a:rPr lang="hu-HU" b="1" dirty="0" err="1">
                <a:solidFill>
                  <a:srgbClr val="C00000"/>
                </a:solidFill>
              </a:rPr>
              <a:t>Single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b="1" dirty="0" err="1">
                <a:solidFill>
                  <a:srgbClr val="C00000"/>
                </a:solidFill>
              </a:rPr>
              <a:t>channel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b="1" dirty="0" err="1">
                <a:solidFill>
                  <a:srgbClr val="C00000"/>
                </a:solidFill>
              </a:rPr>
              <a:t>radios</a:t>
            </a:r>
            <a:r>
              <a:rPr lang="hu-HU" b="1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access</a:t>
            </a:r>
            <a:r>
              <a:rPr lang="hu-HU" dirty="0"/>
              <a:t> </a:t>
            </a:r>
            <a:r>
              <a:rPr lang="hu-HU" dirty="0" err="1"/>
              <a:t>both</a:t>
            </a:r>
            <a:r>
              <a:rPr lang="hu-HU" dirty="0"/>
              <a:t> CCH and SCH</a:t>
            </a:r>
          </a:p>
          <a:p>
            <a:pPr lvl="1"/>
            <a:r>
              <a:rPr lang="hu-HU" dirty="0" err="1"/>
              <a:t>Either</a:t>
            </a:r>
            <a:r>
              <a:rPr lang="hu-HU" dirty="0"/>
              <a:t> </a:t>
            </a:r>
            <a:r>
              <a:rPr lang="hu-HU" dirty="0" err="1"/>
              <a:t>transmit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receive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a </a:t>
            </a:r>
            <a:r>
              <a:rPr lang="hu-HU" dirty="0" err="1"/>
              <a:t>single</a:t>
            </a:r>
            <a:r>
              <a:rPr lang="hu-HU" dirty="0"/>
              <a:t> 10 MHz </a:t>
            </a:r>
            <a:r>
              <a:rPr lang="hu-HU" dirty="0" err="1" smtClean="0"/>
              <a:t>channel</a:t>
            </a:r>
            <a:endParaRPr lang="hu-HU" dirty="0"/>
          </a:p>
          <a:p>
            <a:r>
              <a:rPr lang="hu-HU" b="1" dirty="0" err="1" smtClean="0"/>
              <a:t>Alternating</a:t>
            </a:r>
            <a:r>
              <a:rPr lang="hu-HU" b="1" dirty="0" smtClean="0"/>
              <a:t> </a:t>
            </a:r>
            <a:r>
              <a:rPr lang="hu-HU" b="1" dirty="0" err="1" smtClean="0"/>
              <a:t>access</a:t>
            </a:r>
            <a:endParaRPr lang="hu-HU" b="1" dirty="0" smtClean="0"/>
          </a:p>
          <a:p>
            <a:pPr lvl="1"/>
            <a:r>
              <a:rPr lang="hu-HU" sz="2000" dirty="0" err="1"/>
              <a:t>R</a:t>
            </a:r>
            <a:r>
              <a:rPr lang="hu-HU" sz="2000" dirty="0" err="1" smtClean="0"/>
              <a:t>epetitive</a:t>
            </a:r>
            <a:r>
              <a:rPr lang="hu-HU" sz="2000" dirty="0" smtClean="0"/>
              <a:t> </a:t>
            </a:r>
            <a:r>
              <a:rPr lang="hu-HU" sz="2000" dirty="0" err="1" smtClean="0"/>
              <a:t>periods</a:t>
            </a:r>
            <a:r>
              <a:rPr lang="hu-HU" sz="2000" dirty="0" smtClean="0"/>
              <a:t> of 100 </a:t>
            </a:r>
            <a:r>
              <a:rPr lang="hu-HU" sz="2000" dirty="0" err="1" smtClean="0"/>
              <a:t>ms</a:t>
            </a:r>
            <a:endParaRPr lang="hu-HU" sz="2000" dirty="0" smtClean="0"/>
          </a:p>
          <a:p>
            <a:pPr lvl="2"/>
            <a:r>
              <a:rPr lang="hu-HU" sz="1800" dirty="0" smtClean="0"/>
              <a:t>46 </a:t>
            </a:r>
            <a:r>
              <a:rPr lang="hu-HU" sz="1800" dirty="0" err="1" smtClean="0"/>
              <a:t>ms</a:t>
            </a:r>
            <a:r>
              <a:rPr lang="hu-HU" sz="1800" dirty="0" smtClean="0"/>
              <a:t> </a:t>
            </a:r>
            <a:r>
              <a:rPr lang="hu-HU" sz="1800" dirty="0" err="1" smtClean="0"/>
              <a:t>allocated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CCH </a:t>
            </a:r>
            <a:r>
              <a:rPr lang="hu-HU" sz="1800" dirty="0" err="1" smtClean="0"/>
              <a:t>channel</a:t>
            </a:r>
            <a:endParaRPr lang="hu-HU" sz="1800" dirty="0" smtClean="0"/>
          </a:p>
          <a:p>
            <a:pPr lvl="2"/>
            <a:r>
              <a:rPr lang="hu-HU" sz="1800" dirty="0" smtClean="0"/>
              <a:t>46 </a:t>
            </a:r>
            <a:r>
              <a:rPr lang="hu-HU" sz="1800" dirty="0" err="1" smtClean="0"/>
              <a:t>ms</a:t>
            </a:r>
            <a:r>
              <a:rPr lang="hu-HU" sz="1800" dirty="0" smtClean="0"/>
              <a:t> </a:t>
            </a:r>
            <a:r>
              <a:rPr lang="hu-HU" sz="1800" dirty="0" err="1" smtClean="0"/>
              <a:t>allocated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SCH </a:t>
            </a:r>
            <a:r>
              <a:rPr lang="hu-HU" sz="1800" dirty="0" err="1" smtClean="0"/>
              <a:t>channels</a:t>
            </a:r>
            <a:endParaRPr lang="hu-HU" sz="1800" dirty="0" smtClean="0"/>
          </a:p>
          <a:p>
            <a:pPr lvl="2"/>
            <a:r>
              <a:rPr lang="hu-HU" sz="1800" dirty="0" smtClean="0"/>
              <a:t>4 </a:t>
            </a:r>
            <a:r>
              <a:rPr lang="hu-HU" sz="1800" dirty="0" err="1" smtClean="0"/>
              <a:t>ms</a:t>
            </a:r>
            <a:r>
              <a:rPr lang="hu-HU" sz="1800" dirty="0" smtClean="0"/>
              <a:t> </a:t>
            </a:r>
            <a:r>
              <a:rPr lang="hu-HU" sz="1800" dirty="0" err="1" smtClean="0"/>
              <a:t>guard</a:t>
            </a:r>
            <a:r>
              <a:rPr lang="hu-HU" sz="1800" dirty="0" smtClean="0"/>
              <a:t> </a:t>
            </a:r>
            <a:r>
              <a:rPr lang="hu-HU" sz="1800" dirty="0" err="1" smtClean="0"/>
              <a:t>interval</a:t>
            </a:r>
            <a:r>
              <a:rPr lang="hu-HU" sz="1800" dirty="0" smtClean="0"/>
              <a:t> </a:t>
            </a:r>
            <a:r>
              <a:rPr lang="hu-HU" sz="1800" dirty="0" err="1" smtClean="0"/>
              <a:t>for</a:t>
            </a:r>
            <a:r>
              <a:rPr lang="hu-HU" sz="1800" dirty="0" smtClean="0"/>
              <a:t> </a:t>
            </a:r>
            <a:r>
              <a:rPr lang="hu-HU" sz="1800" dirty="0" err="1" smtClean="0"/>
              <a:t>switching</a:t>
            </a:r>
            <a:r>
              <a:rPr lang="hu-HU" sz="1800" dirty="0" smtClean="0"/>
              <a:t> </a:t>
            </a:r>
            <a:r>
              <a:rPr lang="hu-HU" sz="1800" dirty="0" err="1" smtClean="0"/>
              <a:t>between</a:t>
            </a:r>
            <a:r>
              <a:rPr lang="hu-HU" sz="1800" dirty="0" smtClean="0"/>
              <a:t> CCH and SCH</a:t>
            </a:r>
          </a:p>
          <a:p>
            <a:pPr lvl="3"/>
            <a:r>
              <a:rPr lang="hu-HU" sz="1600" dirty="0" err="1" smtClean="0"/>
              <a:t>Nodes</a:t>
            </a:r>
            <a:r>
              <a:rPr lang="hu-HU" sz="1600" dirty="0" smtClean="0"/>
              <a:t> </a:t>
            </a:r>
            <a:r>
              <a:rPr lang="hu-HU" sz="1600" dirty="0" err="1" smtClean="0"/>
              <a:t>should</a:t>
            </a:r>
            <a:r>
              <a:rPr lang="hu-HU" sz="1600" dirty="0" smtClean="0"/>
              <a:t> </a:t>
            </a:r>
            <a:r>
              <a:rPr lang="hu-HU" sz="1600" dirty="0" err="1" smtClean="0"/>
              <a:t>wait</a:t>
            </a:r>
            <a:r>
              <a:rPr lang="hu-HU" sz="1600" dirty="0" smtClean="0"/>
              <a:t> </a:t>
            </a:r>
            <a:r>
              <a:rPr lang="hu-HU" sz="1600" dirty="0" err="1" smtClean="0"/>
              <a:t>for</a:t>
            </a:r>
            <a:r>
              <a:rPr lang="hu-HU" sz="1600" dirty="0" smtClean="0"/>
              <a:t> a random </a:t>
            </a:r>
            <a:r>
              <a:rPr lang="hu-HU" sz="1600" dirty="0" err="1" smtClean="0"/>
              <a:t>backoff</a:t>
            </a:r>
            <a:r>
              <a:rPr lang="hu-HU" sz="1600" dirty="0" smtClean="0"/>
              <a:t> </a:t>
            </a:r>
            <a:r>
              <a:rPr lang="hu-HU" sz="1600" dirty="0" err="1" smtClean="0"/>
              <a:t>after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end of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guard</a:t>
            </a:r>
            <a:r>
              <a:rPr lang="hu-HU" sz="1600" dirty="0" smtClean="0"/>
              <a:t> </a:t>
            </a:r>
            <a:r>
              <a:rPr lang="hu-HU" sz="1600" dirty="0" err="1" smtClean="0"/>
              <a:t>interval</a:t>
            </a:r>
            <a:r>
              <a:rPr lang="hu-HU" sz="1600" dirty="0" smtClean="0"/>
              <a:t>, </a:t>
            </a:r>
            <a:r>
              <a:rPr lang="hu-HU" sz="1600" dirty="0" err="1" smtClean="0"/>
              <a:t>before</a:t>
            </a:r>
            <a:r>
              <a:rPr lang="hu-HU" sz="1600" dirty="0" smtClean="0"/>
              <a:t> starting </a:t>
            </a:r>
            <a:r>
              <a:rPr lang="hu-HU" sz="1600" dirty="0" err="1" smtClean="0"/>
              <a:t>to</a:t>
            </a:r>
            <a:r>
              <a:rPr lang="hu-HU" sz="1600" dirty="0" smtClean="0"/>
              <a:t> </a:t>
            </a:r>
            <a:r>
              <a:rPr lang="hu-HU" sz="1600" dirty="0" err="1" smtClean="0"/>
              <a:t>transmit</a:t>
            </a:r>
            <a:endParaRPr lang="hu-HU" sz="1600" dirty="0" smtClean="0"/>
          </a:p>
          <a:p>
            <a:pPr lvl="1"/>
            <a:r>
              <a:rPr lang="hu-HU" sz="2000" dirty="0" smtClean="0"/>
              <a:t>Time </a:t>
            </a:r>
            <a:r>
              <a:rPr lang="hu-HU" sz="2000" dirty="0" err="1" smtClean="0"/>
              <a:t>synchronisation</a:t>
            </a:r>
            <a:r>
              <a:rPr lang="hu-HU" sz="2000" dirty="0" smtClean="0"/>
              <a:t> </a:t>
            </a:r>
            <a:r>
              <a:rPr lang="hu-HU" sz="2000" dirty="0" err="1" smtClean="0"/>
              <a:t>needed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an </a:t>
            </a:r>
            <a:r>
              <a:rPr lang="hu-HU" sz="2000" dirty="0" err="1" smtClean="0"/>
              <a:t>external</a:t>
            </a:r>
            <a:r>
              <a:rPr lang="hu-HU" sz="2000" dirty="0" smtClean="0"/>
              <a:t> </a:t>
            </a:r>
            <a:r>
              <a:rPr lang="hu-HU" sz="2000" dirty="0" err="1" smtClean="0"/>
              <a:t>time</a:t>
            </a:r>
            <a:r>
              <a:rPr lang="hu-HU" sz="2000" dirty="0" smtClean="0"/>
              <a:t> </a:t>
            </a:r>
            <a:r>
              <a:rPr lang="hu-HU" sz="2000" dirty="0" err="1" smtClean="0"/>
              <a:t>reference</a:t>
            </a:r>
            <a:endParaRPr lang="hu-HU" sz="2000" dirty="0" smtClean="0"/>
          </a:p>
          <a:p>
            <a:pPr lvl="2"/>
            <a:r>
              <a:rPr lang="hu-HU" sz="1800" dirty="0" err="1" smtClean="0"/>
              <a:t>Coordinated</a:t>
            </a:r>
            <a:r>
              <a:rPr lang="hu-HU" sz="1800" dirty="0" smtClean="0"/>
              <a:t> </a:t>
            </a:r>
            <a:r>
              <a:rPr lang="hu-HU" sz="1800" dirty="0" err="1" smtClean="0"/>
              <a:t>Universal</a:t>
            </a:r>
            <a:r>
              <a:rPr lang="hu-HU" sz="1800" dirty="0" smtClean="0"/>
              <a:t> Time (UTC) </a:t>
            </a:r>
            <a:r>
              <a:rPr lang="hu-HU" sz="1800" dirty="0" err="1" smtClean="0"/>
              <a:t>from</a:t>
            </a:r>
            <a:r>
              <a:rPr lang="hu-HU" sz="1800" dirty="0" smtClean="0"/>
              <a:t> GPS </a:t>
            </a:r>
            <a:r>
              <a:rPr lang="hu-HU" sz="1800" dirty="0" err="1" smtClean="0"/>
              <a:t>or</a:t>
            </a:r>
            <a:r>
              <a:rPr lang="hu-HU" sz="1800" dirty="0" smtClean="0"/>
              <a:t> </a:t>
            </a:r>
            <a:r>
              <a:rPr lang="hu-HU" sz="1800" dirty="0" err="1" smtClean="0"/>
              <a:t>other</a:t>
            </a:r>
            <a:r>
              <a:rPr lang="hu-HU" sz="1800" dirty="0" smtClean="0"/>
              <a:t> </a:t>
            </a:r>
            <a:r>
              <a:rPr lang="hu-HU" sz="1800" dirty="0" err="1" smtClean="0"/>
              <a:t>devices</a:t>
            </a:r>
            <a:endParaRPr lang="hu-HU" sz="1800" dirty="0" smtClean="0"/>
          </a:p>
          <a:p>
            <a:pPr lvl="3"/>
            <a:r>
              <a:rPr lang="hu-HU" sz="1600" b="1" dirty="0" smtClean="0"/>
              <a:t>WAVE Time </a:t>
            </a:r>
            <a:r>
              <a:rPr lang="hu-HU" sz="1600" b="1" dirty="0" err="1" smtClean="0"/>
              <a:t>Advertisement</a:t>
            </a:r>
            <a:r>
              <a:rPr lang="hu-HU" sz="1600" b="1" dirty="0" smtClean="0"/>
              <a:t> (WTA)</a:t>
            </a:r>
            <a:r>
              <a:rPr lang="hu-HU" sz="1600" dirty="0" smtClean="0"/>
              <a:t> </a:t>
            </a:r>
            <a:r>
              <a:rPr lang="hu-HU" sz="1600" dirty="0" err="1" smtClean="0"/>
              <a:t>frame</a:t>
            </a:r>
            <a:endParaRPr lang="hu-HU" sz="160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23</a:t>
            </a:fld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3182891"/>
            <a:ext cx="6052458" cy="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3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IEEE 1609.4 </a:t>
            </a:r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switching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8"/>
            <a:ext cx="9891131" cy="5603833"/>
          </a:xfrm>
        </p:spPr>
        <p:txBody>
          <a:bodyPr>
            <a:normAutofit/>
          </a:bodyPr>
          <a:lstStyle/>
          <a:p>
            <a:endParaRPr lang="hu-HU" b="1" dirty="0" smtClean="0"/>
          </a:p>
          <a:p>
            <a:r>
              <a:rPr lang="hu-HU" b="1" dirty="0" err="1" smtClean="0"/>
              <a:t>Continuous</a:t>
            </a:r>
            <a:r>
              <a:rPr lang="hu-HU" b="1" dirty="0" smtClean="0"/>
              <a:t> </a:t>
            </a:r>
            <a:r>
              <a:rPr lang="hu-HU" b="1" dirty="0" err="1" smtClean="0"/>
              <a:t>access</a:t>
            </a:r>
            <a:endParaRPr lang="hu-HU" b="1" dirty="0" smtClean="0"/>
          </a:p>
          <a:p>
            <a:pPr lvl="1"/>
            <a:r>
              <a:rPr lang="hu-HU" dirty="0" err="1" smtClean="0"/>
              <a:t>Transmission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continuous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 and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SCHs</a:t>
            </a:r>
            <a:endParaRPr lang="hu-HU" dirty="0" smtClean="0"/>
          </a:p>
          <a:p>
            <a:pPr lvl="1"/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cannot</a:t>
            </a:r>
            <a:r>
              <a:rPr lang="hu-HU" dirty="0" smtClean="0"/>
              <a:t> be </a:t>
            </a:r>
            <a:r>
              <a:rPr lang="hu-HU" dirty="0" err="1" smtClean="0"/>
              <a:t>guaranteed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stations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listen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 </a:t>
            </a:r>
            <a:r>
              <a:rPr lang="hu-HU" dirty="0" err="1" smtClean="0"/>
              <a:t>outside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CCH</a:t>
            </a:r>
            <a:r>
              <a:rPr lang="hu-HU" dirty="0" smtClean="0"/>
              <a:t> </a:t>
            </a:r>
            <a:r>
              <a:rPr lang="hu-HU" dirty="0" err="1" smtClean="0"/>
              <a:t>slot</a:t>
            </a:r>
            <a:endParaRPr lang="hu-HU" dirty="0" smtClean="0"/>
          </a:p>
          <a:p>
            <a:pPr lvl="1"/>
            <a:r>
              <a:rPr lang="hu-HU" dirty="0" err="1" smtClean="0"/>
              <a:t>Safety</a:t>
            </a:r>
            <a:r>
              <a:rPr lang="hu-HU" dirty="0" smtClean="0"/>
              <a:t> </a:t>
            </a:r>
            <a:r>
              <a:rPr lang="hu-HU" dirty="0" err="1" smtClean="0"/>
              <a:t>messages</a:t>
            </a:r>
            <a:r>
              <a:rPr lang="hu-HU" dirty="0" smtClean="0"/>
              <a:t> </a:t>
            </a:r>
            <a:r>
              <a:rPr lang="hu-HU" dirty="0" err="1" smtClean="0"/>
              <a:t>sent</a:t>
            </a:r>
            <a:r>
              <a:rPr lang="hu-HU" dirty="0" smtClean="0"/>
              <a:t> over </a:t>
            </a:r>
            <a:r>
              <a:rPr lang="hu-HU" dirty="0" err="1" smtClean="0"/>
              <a:t>the</a:t>
            </a:r>
            <a:r>
              <a:rPr lang="hu-HU" dirty="0" smtClean="0"/>
              <a:t> CCH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SCH </a:t>
            </a:r>
            <a:r>
              <a:rPr lang="hu-HU" dirty="0" err="1" smtClean="0"/>
              <a:t>slot</a:t>
            </a:r>
            <a:r>
              <a:rPr lang="hu-HU" dirty="0" smtClean="0"/>
              <a:t> </a:t>
            </a:r>
            <a:r>
              <a:rPr lang="hu-HU" dirty="0" err="1" smtClean="0"/>
              <a:t>might</a:t>
            </a:r>
            <a:r>
              <a:rPr lang="hu-HU" dirty="0" smtClean="0"/>
              <a:t> be </a:t>
            </a:r>
            <a:r>
              <a:rPr lang="hu-HU" dirty="0" err="1" smtClean="0"/>
              <a:t>ineffective</a:t>
            </a:r>
            <a:endParaRPr lang="hu-HU" dirty="0" smtClean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usage</a:t>
            </a:r>
            <a:r>
              <a:rPr lang="hu-HU" dirty="0" smtClean="0"/>
              <a:t> of SCH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efficient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nodes</a:t>
            </a:r>
            <a:r>
              <a:rPr lang="hu-HU" dirty="0" smtClean="0"/>
              <a:t> </a:t>
            </a:r>
            <a:r>
              <a:rPr lang="hu-HU" dirty="0" err="1" smtClean="0"/>
              <a:t>listen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 50%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endParaRPr lang="hu-HU" dirty="0" smtClean="0"/>
          </a:p>
          <a:p>
            <a:pPr lvl="1"/>
            <a:endParaRPr lang="hu-HU" dirty="0"/>
          </a:p>
          <a:p>
            <a:r>
              <a:rPr lang="hu-HU" dirty="0" err="1" smtClean="0"/>
              <a:t>Alternative</a:t>
            </a:r>
            <a:r>
              <a:rPr lang="hu-HU" dirty="0" smtClean="0"/>
              <a:t> </a:t>
            </a:r>
            <a:r>
              <a:rPr lang="hu-HU" dirty="0" err="1" smtClean="0"/>
              <a:t>solutions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minimise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impact</a:t>
            </a:r>
            <a:r>
              <a:rPr lang="hu-HU" dirty="0" smtClean="0"/>
              <a:t> of </a:t>
            </a:r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switching</a:t>
            </a:r>
            <a:r>
              <a:rPr lang="hu-HU" dirty="0" smtClean="0"/>
              <a:t>? </a:t>
            </a:r>
          </a:p>
          <a:p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62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IEEE 1609.4 </a:t>
            </a:r>
            <a:r>
              <a:rPr lang="hu-HU" dirty="0" err="1" smtClean="0"/>
              <a:t>channel</a:t>
            </a:r>
            <a:r>
              <a:rPr lang="hu-HU" dirty="0" smtClean="0"/>
              <a:t> </a:t>
            </a:r>
            <a:r>
              <a:rPr lang="hu-HU" dirty="0" err="1" smtClean="0"/>
              <a:t>switching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8"/>
            <a:ext cx="8774851" cy="5603833"/>
          </a:xfrm>
        </p:spPr>
        <p:txBody>
          <a:bodyPr>
            <a:normAutofit/>
          </a:bodyPr>
          <a:lstStyle/>
          <a:p>
            <a:r>
              <a:rPr lang="hu-HU" b="1" dirty="0" err="1" smtClean="0"/>
              <a:t>Immediate</a:t>
            </a:r>
            <a:r>
              <a:rPr lang="hu-HU" b="1" dirty="0" smtClean="0"/>
              <a:t> </a:t>
            </a:r>
            <a:r>
              <a:rPr lang="hu-HU" b="1" dirty="0" err="1" smtClean="0"/>
              <a:t>access</a:t>
            </a:r>
            <a:endParaRPr lang="hu-HU" b="1" dirty="0" smtClean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node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wait</a:t>
            </a:r>
            <a:r>
              <a:rPr lang="hu-HU" dirty="0" smtClean="0"/>
              <a:t> </a:t>
            </a:r>
            <a:r>
              <a:rPr lang="hu-HU" dirty="0" err="1" smtClean="0"/>
              <a:t>until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 </a:t>
            </a:r>
            <a:r>
              <a:rPr lang="hu-HU" dirty="0" err="1" smtClean="0"/>
              <a:t>slot</a:t>
            </a:r>
            <a:r>
              <a:rPr lang="hu-HU" dirty="0" smtClean="0"/>
              <a:t> is over</a:t>
            </a:r>
          </a:p>
          <a:p>
            <a:pPr lvl="1"/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 </a:t>
            </a:r>
            <a:r>
              <a:rPr lang="hu-HU" dirty="0" err="1" smtClean="0"/>
              <a:t>transmission</a:t>
            </a:r>
            <a:r>
              <a:rPr lang="hu-HU" dirty="0" smtClean="0"/>
              <a:t> is over, </a:t>
            </a:r>
            <a:r>
              <a:rPr lang="hu-HU" dirty="0" err="1"/>
              <a:t>s</a:t>
            </a:r>
            <a:r>
              <a:rPr lang="hu-HU" dirty="0" err="1" smtClean="0"/>
              <a:t>witch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SCH</a:t>
            </a:r>
          </a:p>
          <a:p>
            <a:pPr lvl="1"/>
            <a:r>
              <a:rPr lang="hu-HU" dirty="0" err="1" smtClean="0"/>
              <a:t>Improve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performance of </a:t>
            </a:r>
            <a:r>
              <a:rPr lang="hu-HU" dirty="0" err="1" smtClean="0"/>
              <a:t>bandwidth-demanding</a:t>
            </a:r>
            <a:r>
              <a:rPr lang="hu-HU" dirty="0" smtClean="0"/>
              <a:t> </a:t>
            </a:r>
            <a:r>
              <a:rPr lang="hu-HU" dirty="0" err="1" smtClean="0"/>
              <a:t>non-safety</a:t>
            </a:r>
            <a:endParaRPr lang="hu-HU" dirty="0"/>
          </a:p>
          <a:p>
            <a:pPr marL="274320" lvl="1" indent="0">
              <a:buNone/>
            </a:pPr>
            <a:r>
              <a:rPr lang="hu-HU" dirty="0" smtClean="0"/>
              <a:t>   </a:t>
            </a:r>
            <a:r>
              <a:rPr lang="hu-HU" dirty="0" err="1" smtClean="0"/>
              <a:t>applications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SCH, at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expense</a:t>
            </a:r>
            <a:r>
              <a:rPr lang="hu-HU" dirty="0"/>
              <a:t> </a:t>
            </a:r>
            <a:r>
              <a:rPr lang="hu-HU" dirty="0" smtClean="0"/>
              <a:t>of </a:t>
            </a:r>
            <a:r>
              <a:rPr lang="hu-HU" dirty="0" err="1" smtClean="0"/>
              <a:t>the</a:t>
            </a:r>
            <a:r>
              <a:rPr lang="hu-HU" dirty="0" smtClean="0"/>
              <a:t> CCH</a:t>
            </a:r>
          </a:p>
          <a:p>
            <a:r>
              <a:rPr lang="hu-HU" b="1" dirty="0" err="1" smtClean="0"/>
              <a:t>Extended</a:t>
            </a:r>
            <a:r>
              <a:rPr lang="hu-HU" b="1" dirty="0" smtClean="0"/>
              <a:t> </a:t>
            </a:r>
            <a:r>
              <a:rPr lang="hu-HU" b="1" dirty="0" err="1" smtClean="0"/>
              <a:t>access</a:t>
            </a:r>
            <a:endParaRPr lang="hu-HU" b="1" dirty="0" smtClean="0"/>
          </a:p>
          <a:p>
            <a:pPr lvl="1"/>
            <a:r>
              <a:rPr lang="hu-HU" dirty="0" err="1" smtClean="0"/>
              <a:t>Transmission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SCH </a:t>
            </a:r>
            <a:r>
              <a:rPr lang="hu-HU" dirty="0" err="1" smtClean="0"/>
              <a:t>without</a:t>
            </a:r>
            <a:r>
              <a:rPr lang="hu-HU" dirty="0" smtClean="0"/>
              <a:t> </a:t>
            </a:r>
            <a:r>
              <a:rPr lang="hu-HU" dirty="0" err="1" smtClean="0"/>
              <a:t>waiting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</a:t>
            </a:r>
          </a:p>
          <a:p>
            <a:r>
              <a:rPr lang="hu-HU" b="1" dirty="0" err="1"/>
              <a:t>Adaptive</a:t>
            </a:r>
            <a:r>
              <a:rPr lang="hu-HU" b="1" dirty="0"/>
              <a:t> Independent </a:t>
            </a:r>
            <a:r>
              <a:rPr lang="hu-HU" b="1" dirty="0" err="1"/>
              <a:t>Channel</a:t>
            </a:r>
            <a:r>
              <a:rPr lang="hu-HU" b="1" dirty="0"/>
              <a:t> </a:t>
            </a:r>
            <a:r>
              <a:rPr lang="hu-HU" b="1" dirty="0" err="1" smtClean="0"/>
              <a:t>Switching</a:t>
            </a:r>
            <a:endParaRPr lang="hu-HU" b="1" dirty="0" smtClean="0"/>
          </a:p>
          <a:p>
            <a:pPr lvl="1"/>
            <a:r>
              <a:rPr lang="hu-HU" dirty="0" err="1" smtClean="0"/>
              <a:t>If</a:t>
            </a:r>
            <a:r>
              <a:rPr lang="hu-HU" dirty="0" smtClean="0"/>
              <a:t> more </a:t>
            </a:r>
            <a:r>
              <a:rPr lang="hu-HU" dirty="0" err="1" smtClean="0"/>
              <a:t>vehicles</a:t>
            </a:r>
            <a:r>
              <a:rPr lang="hu-HU" dirty="0" smtClean="0"/>
              <a:t>, </a:t>
            </a:r>
            <a:r>
              <a:rPr lang="hu-HU" dirty="0" err="1" smtClean="0"/>
              <a:t>more</a:t>
            </a:r>
            <a:r>
              <a:rPr lang="hu-HU" dirty="0" smtClean="0"/>
              <a:t> </a:t>
            </a:r>
            <a:r>
              <a:rPr lang="hu-HU" dirty="0" err="1" smtClean="0"/>
              <a:t>beacons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</a:t>
            </a:r>
          </a:p>
          <a:p>
            <a:pPr lvl="1"/>
            <a:r>
              <a:rPr lang="hu-HU" dirty="0" err="1" smtClean="0"/>
              <a:t>Nodes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average</a:t>
            </a:r>
            <a:r>
              <a:rPr lang="hu-HU" dirty="0" smtClean="0"/>
              <a:t> </a:t>
            </a:r>
            <a:r>
              <a:rPr lang="hu-HU" dirty="0" err="1" smtClean="0"/>
              <a:t>switching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vehicle</a:t>
            </a:r>
            <a:r>
              <a:rPr lang="hu-HU" dirty="0" smtClean="0"/>
              <a:t> </a:t>
            </a:r>
            <a:r>
              <a:rPr lang="hu-HU" dirty="0" err="1" smtClean="0"/>
              <a:t>density</a:t>
            </a:r>
            <a:endParaRPr lang="hu-HU" dirty="0" smtClean="0"/>
          </a:p>
          <a:p>
            <a:pPr lvl="2"/>
            <a:r>
              <a:rPr lang="hu-HU" dirty="0" smtClean="0"/>
              <a:t>Long SCH </a:t>
            </a:r>
            <a:r>
              <a:rPr lang="hu-HU" dirty="0" err="1" smtClean="0"/>
              <a:t>intervals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vehicles</a:t>
            </a:r>
            <a:endParaRPr lang="hu-HU" dirty="0" smtClean="0"/>
          </a:p>
          <a:p>
            <a:pPr lvl="2"/>
            <a:r>
              <a:rPr lang="hu-HU" dirty="0" err="1" smtClean="0"/>
              <a:t>Fewer</a:t>
            </a:r>
            <a:r>
              <a:rPr lang="hu-HU" dirty="0" smtClean="0"/>
              <a:t> </a:t>
            </a:r>
            <a:r>
              <a:rPr lang="hu-HU" dirty="0" err="1" smtClean="0"/>
              <a:t>collisions</a:t>
            </a:r>
            <a:r>
              <a:rPr lang="hu-HU" dirty="0" smtClean="0"/>
              <a:t> at </a:t>
            </a:r>
            <a:r>
              <a:rPr lang="hu-HU" dirty="0" err="1" smtClean="0"/>
              <a:t>the</a:t>
            </a:r>
            <a:r>
              <a:rPr lang="hu-HU" dirty="0" smtClean="0"/>
              <a:t> start of </a:t>
            </a:r>
            <a:r>
              <a:rPr lang="hu-HU" dirty="0" err="1" smtClean="0"/>
              <a:t>the</a:t>
            </a:r>
            <a:r>
              <a:rPr lang="hu-HU" dirty="0" smtClean="0"/>
              <a:t> SCH,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nodes</a:t>
            </a:r>
            <a:r>
              <a:rPr lang="hu-HU" dirty="0" smtClean="0"/>
              <a:t> </a:t>
            </a:r>
            <a:r>
              <a:rPr lang="hu-HU" dirty="0" err="1" smtClean="0"/>
              <a:t>switch</a:t>
            </a:r>
            <a:r>
              <a:rPr lang="hu-HU" dirty="0" smtClean="0"/>
              <a:t> </a:t>
            </a:r>
            <a:r>
              <a:rPr lang="hu-HU" dirty="0" err="1" smtClean="0"/>
              <a:t>independently</a:t>
            </a:r>
            <a:r>
              <a:rPr lang="hu-HU" dirty="0" smtClean="0"/>
              <a:t> of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endParaRPr lang="hu-HU" dirty="0" smtClean="0"/>
          </a:p>
          <a:p>
            <a:pPr lvl="1"/>
            <a:r>
              <a:rPr lang="hu-HU" dirty="0" err="1" smtClean="0"/>
              <a:t>Drawback</a:t>
            </a:r>
            <a:r>
              <a:rPr lang="hu-HU" dirty="0" smtClean="0"/>
              <a:t> is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nodes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CCH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endParaRPr lang="hu-HU" dirty="0" smtClean="0"/>
          </a:p>
          <a:p>
            <a:pPr lvl="2"/>
            <a:r>
              <a:rPr lang="hu-HU" dirty="0" err="1" smtClean="0"/>
              <a:t>Vehicle</a:t>
            </a:r>
            <a:r>
              <a:rPr lang="hu-HU" dirty="0" smtClean="0"/>
              <a:t> 1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miss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beacon</a:t>
            </a:r>
            <a:r>
              <a:rPr lang="hu-HU" dirty="0" smtClean="0"/>
              <a:t> of </a:t>
            </a:r>
            <a:r>
              <a:rPr lang="hu-HU" dirty="0" err="1" smtClean="0"/>
              <a:t>Vehicle</a:t>
            </a:r>
            <a:r>
              <a:rPr lang="hu-HU" dirty="0" smtClean="0"/>
              <a:t> 2  </a:t>
            </a:r>
          </a:p>
          <a:p>
            <a:endParaRPr lang="hu-HU" dirty="0" smtClean="0"/>
          </a:p>
          <a:p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25</a:t>
            </a:fld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92" y="108091"/>
            <a:ext cx="4891203" cy="376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19" y="3843404"/>
            <a:ext cx="3890844" cy="150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6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IEEE </a:t>
            </a:r>
            <a:r>
              <a:rPr lang="hu-HU" dirty="0"/>
              <a:t>1609.4 </a:t>
            </a:r>
            <a:r>
              <a:rPr lang="hu-HU" dirty="0" err="1"/>
              <a:t>channel</a:t>
            </a:r>
            <a:r>
              <a:rPr lang="hu-HU" dirty="0"/>
              <a:t> </a:t>
            </a:r>
            <a:r>
              <a:rPr lang="hu-HU" dirty="0" err="1"/>
              <a:t>switching</a:t>
            </a: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 err="1" smtClean="0"/>
              <a:t>Fragmentation</a:t>
            </a:r>
            <a:endParaRPr lang="hu-HU" sz="2400" b="1" dirty="0" smtClean="0"/>
          </a:p>
          <a:p>
            <a:pPr lvl="1"/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better</a:t>
            </a:r>
            <a:r>
              <a:rPr lang="hu-HU" sz="2000" dirty="0" smtClean="0"/>
              <a:t> </a:t>
            </a:r>
            <a:r>
              <a:rPr lang="hu-HU" sz="2000" dirty="0" err="1" smtClean="0"/>
              <a:t>utilise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residual</a:t>
            </a:r>
            <a:r>
              <a:rPr lang="hu-HU" sz="2000" dirty="0" smtClean="0"/>
              <a:t> </a:t>
            </a:r>
            <a:r>
              <a:rPr lang="hu-HU" sz="2000" dirty="0" err="1" smtClean="0"/>
              <a:t>time</a:t>
            </a:r>
            <a:r>
              <a:rPr lang="hu-HU" sz="2000" dirty="0" smtClean="0"/>
              <a:t> at </a:t>
            </a:r>
            <a:r>
              <a:rPr lang="hu-HU" sz="2000" dirty="0" err="1" smtClean="0"/>
              <a:t>the</a:t>
            </a:r>
            <a:r>
              <a:rPr lang="hu-HU" sz="2000" dirty="0" smtClean="0"/>
              <a:t> end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SCH </a:t>
            </a:r>
            <a:r>
              <a:rPr lang="hu-HU" sz="2000" dirty="0" err="1" smtClean="0"/>
              <a:t>interval</a:t>
            </a:r>
            <a:endParaRPr lang="hu-HU" sz="2000" dirty="0" smtClean="0"/>
          </a:p>
          <a:p>
            <a:pPr lvl="1"/>
            <a:r>
              <a:rPr lang="hu-HU" sz="2000" dirty="0" smtClean="0"/>
              <a:t>An extra </a:t>
            </a:r>
            <a:r>
              <a:rPr lang="hu-HU" sz="2000" dirty="0" err="1" smtClean="0"/>
              <a:t>fragmentation</a:t>
            </a:r>
            <a:r>
              <a:rPr lang="hu-HU" sz="2000" dirty="0" smtClean="0"/>
              <a:t> </a:t>
            </a:r>
            <a:r>
              <a:rPr lang="hu-HU" sz="2000" dirty="0" err="1" smtClean="0"/>
              <a:t>header</a:t>
            </a:r>
            <a:r>
              <a:rPr lang="hu-HU" sz="2000" dirty="0" smtClean="0"/>
              <a:t> </a:t>
            </a:r>
            <a:r>
              <a:rPr lang="hu-HU" sz="2000" dirty="0" err="1" smtClean="0"/>
              <a:t>should</a:t>
            </a:r>
            <a:r>
              <a:rPr lang="hu-HU" sz="2000" dirty="0" smtClean="0"/>
              <a:t> be </a:t>
            </a:r>
            <a:r>
              <a:rPr lang="hu-HU" sz="2000" dirty="0" err="1" smtClean="0"/>
              <a:t>used</a:t>
            </a:r>
            <a:r>
              <a:rPr lang="hu-HU" sz="2000" dirty="0" smtClean="0"/>
              <a:t>, </a:t>
            </a:r>
            <a:r>
              <a:rPr lang="hu-HU" sz="2000" dirty="0" err="1" smtClean="0"/>
              <a:t>which</a:t>
            </a:r>
            <a:r>
              <a:rPr lang="hu-HU" sz="2000" dirty="0" smtClean="0"/>
              <a:t> is a </a:t>
            </a:r>
            <a:r>
              <a:rPr lang="hu-HU" sz="2000" dirty="0" err="1" smtClean="0"/>
              <a:t>drawback</a:t>
            </a:r>
            <a:endParaRPr lang="hu-HU" sz="2000" dirty="0" smtClean="0"/>
          </a:p>
          <a:p>
            <a:pPr lvl="1"/>
            <a:r>
              <a:rPr lang="hu-HU" sz="2000" dirty="0" smtClean="0"/>
              <a:t>Works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large</a:t>
            </a:r>
            <a:r>
              <a:rPr lang="hu-HU" sz="2000" dirty="0" smtClean="0"/>
              <a:t> </a:t>
            </a:r>
            <a:r>
              <a:rPr lang="hu-HU" sz="2000" dirty="0" err="1" smtClean="0"/>
              <a:t>packets</a:t>
            </a:r>
            <a:r>
              <a:rPr lang="hu-HU" sz="2000" dirty="0" smtClean="0"/>
              <a:t> (TCP)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Best-fit </a:t>
            </a:r>
            <a:r>
              <a:rPr lang="hu-HU" sz="2400" b="1" dirty="0" err="1" smtClean="0"/>
              <a:t>scheme</a:t>
            </a:r>
            <a:endParaRPr lang="hu-HU" sz="2400" b="1" dirty="0" smtClean="0"/>
          </a:p>
          <a:p>
            <a:pPr lvl="1"/>
            <a:r>
              <a:rPr lang="hu-HU" sz="2000" dirty="0" err="1" smtClean="0"/>
              <a:t>Send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packet</a:t>
            </a:r>
            <a:r>
              <a:rPr lang="hu-HU" sz="2000" dirty="0" smtClean="0"/>
              <a:t> </a:t>
            </a:r>
            <a:r>
              <a:rPr lang="hu-HU" sz="2000" dirty="0" err="1" smtClean="0"/>
              <a:t>that</a:t>
            </a:r>
            <a:r>
              <a:rPr lang="hu-HU" sz="2000" dirty="0" smtClean="0"/>
              <a:t> </a:t>
            </a:r>
            <a:r>
              <a:rPr lang="hu-HU" sz="2000" dirty="0" err="1" smtClean="0"/>
              <a:t>best</a:t>
            </a:r>
            <a:r>
              <a:rPr lang="hu-HU" sz="2000" dirty="0" smtClean="0"/>
              <a:t> </a:t>
            </a:r>
            <a:r>
              <a:rPr lang="hu-HU" sz="2000" dirty="0" err="1" smtClean="0"/>
              <a:t>fits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residual</a:t>
            </a:r>
            <a:r>
              <a:rPr lang="hu-HU" sz="2000" dirty="0" smtClean="0"/>
              <a:t> </a:t>
            </a:r>
            <a:r>
              <a:rPr lang="hu-HU" sz="2000" dirty="0" err="1" smtClean="0"/>
              <a:t>time</a:t>
            </a:r>
            <a:r>
              <a:rPr lang="hu-HU" sz="2000" dirty="0" smtClean="0"/>
              <a:t> at </a:t>
            </a:r>
            <a:r>
              <a:rPr lang="hu-HU" sz="2000" dirty="0" err="1" smtClean="0"/>
              <a:t>the</a:t>
            </a:r>
            <a:r>
              <a:rPr lang="hu-HU" sz="2000" dirty="0" smtClean="0"/>
              <a:t> end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SCH </a:t>
            </a:r>
            <a:r>
              <a:rPr lang="hu-HU" sz="2000" dirty="0" err="1" smtClean="0"/>
              <a:t>interval</a:t>
            </a:r>
            <a:endParaRPr lang="hu-HU" sz="2000" dirty="0" smtClean="0"/>
          </a:p>
          <a:p>
            <a:pPr lvl="2"/>
            <a:r>
              <a:rPr lang="hu-HU" sz="1800" dirty="0" err="1" smtClean="0"/>
              <a:t>Better</a:t>
            </a:r>
            <a:r>
              <a:rPr lang="hu-HU" sz="1800" dirty="0" smtClean="0"/>
              <a:t> </a:t>
            </a:r>
            <a:r>
              <a:rPr lang="hu-HU" sz="1800" dirty="0" err="1" smtClean="0"/>
              <a:t>than</a:t>
            </a:r>
            <a:r>
              <a:rPr lang="hu-HU" sz="1800" dirty="0" smtClean="0"/>
              <a:t> </a:t>
            </a:r>
            <a:r>
              <a:rPr lang="hu-HU" sz="1800" dirty="0" err="1" smtClean="0"/>
              <a:t>fragmentation</a:t>
            </a:r>
            <a:r>
              <a:rPr lang="hu-HU" sz="1800" dirty="0" smtClean="0"/>
              <a:t> </a:t>
            </a:r>
            <a:r>
              <a:rPr lang="hu-HU" sz="1800" dirty="0" err="1" smtClean="0"/>
              <a:t>only</a:t>
            </a:r>
            <a:r>
              <a:rPr lang="hu-HU" sz="1800" dirty="0" smtClean="0"/>
              <a:t> </a:t>
            </a:r>
            <a:r>
              <a:rPr lang="hu-HU" sz="1800" dirty="0" err="1" smtClean="0"/>
              <a:t>if</a:t>
            </a:r>
            <a:r>
              <a:rPr lang="hu-HU" sz="1800" dirty="0" smtClean="0"/>
              <a:t> </a:t>
            </a:r>
            <a:r>
              <a:rPr lang="hu-HU" sz="1800" dirty="0" err="1" smtClean="0"/>
              <a:t>packets</a:t>
            </a:r>
            <a:r>
              <a:rPr lang="hu-HU" sz="1800" dirty="0" smtClean="0"/>
              <a:t> of </a:t>
            </a:r>
            <a:r>
              <a:rPr lang="hu-HU" sz="1800" dirty="0" err="1" smtClean="0"/>
              <a:t>different</a:t>
            </a:r>
            <a:r>
              <a:rPr lang="hu-HU" sz="1800" dirty="0" smtClean="0"/>
              <a:t> </a:t>
            </a:r>
            <a:r>
              <a:rPr lang="hu-HU" sz="1800" dirty="0" err="1" smtClean="0"/>
              <a:t>sizes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</a:t>
            </a:r>
            <a:r>
              <a:rPr lang="hu-HU" sz="1800" dirty="0" err="1" smtClean="0"/>
              <a:t>present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queue</a:t>
            </a:r>
            <a:endParaRPr lang="hu-HU" sz="1800" dirty="0" smtClean="0"/>
          </a:p>
          <a:p>
            <a:pPr lvl="1"/>
            <a:r>
              <a:rPr lang="hu-HU" sz="2000" dirty="0" err="1" smtClean="0"/>
              <a:t>Hard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know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advance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actual</a:t>
            </a:r>
            <a:r>
              <a:rPr lang="hu-HU" sz="2000" dirty="0" smtClean="0"/>
              <a:t> </a:t>
            </a:r>
            <a:r>
              <a:rPr lang="hu-HU" sz="2000" dirty="0" err="1" smtClean="0"/>
              <a:t>duration</a:t>
            </a:r>
            <a:r>
              <a:rPr lang="hu-HU" sz="2000" dirty="0" smtClean="0"/>
              <a:t> of </a:t>
            </a:r>
            <a:r>
              <a:rPr lang="hu-HU" sz="2000" dirty="0" err="1" smtClean="0"/>
              <a:t>transmission</a:t>
            </a:r>
            <a:endParaRPr lang="hu-HU" sz="2000" dirty="0" smtClean="0"/>
          </a:p>
          <a:p>
            <a:pPr lvl="2"/>
            <a:r>
              <a:rPr lang="hu-HU" sz="1800" dirty="0" err="1" smtClean="0"/>
              <a:t>Frequent</a:t>
            </a:r>
            <a:r>
              <a:rPr lang="hu-HU" sz="1800" dirty="0" smtClean="0"/>
              <a:t> </a:t>
            </a:r>
            <a:r>
              <a:rPr lang="hu-HU" sz="1800" dirty="0" err="1" smtClean="0"/>
              <a:t>changes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channel</a:t>
            </a:r>
            <a:r>
              <a:rPr lang="hu-HU" sz="1800" dirty="0" smtClean="0"/>
              <a:t> </a:t>
            </a:r>
            <a:r>
              <a:rPr lang="hu-HU" sz="1800" dirty="0" err="1" smtClean="0"/>
              <a:t>congestion</a:t>
            </a:r>
            <a:endParaRPr lang="hu-HU" sz="1800" dirty="0" smtClean="0"/>
          </a:p>
          <a:p>
            <a:pPr lvl="2"/>
            <a:r>
              <a:rPr lang="hu-HU" sz="1800" dirty="0" err="1" smtClean="0"/>
              <a:t>Stochastic</a:t>
            </a:r>
            <a:r>
              <a:rPr lang="hu-HU" sz="1800" dirty="0" smtClean="0"/>
              <a:t> </a:t>
            </a:r>
            <a:r>
              <a:rPr lang="hu-HU" sz="1800" dirty="0" err="1" smtClean="0"/>
              <a:t>nature</a:t>
            </a:r>
            <a:r>
              <a:rPr lang="hu-HU" sz="1800" dirty="0" smtClean="0"/>
              <a:t> of </a:t>
            </a:r>
            <a:r>
              <a:rPr lang="hu-HU" sz="1800" dirty="0" err="1" smtClean="0"/>
              <a:t>backoff</a:t>
            </a:r>
            <a:endParaRPr lang="hu-HU" sz="180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17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VADD: Vehicle-Assisted Data Delivery in VANET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9"/>
            <a:ext cx="11482425" cy="5627584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Carry-and-forward, optimized to the lowest delivery delay </a:t>
            </a:r>
          </a:p>
          <a:p>
            <a:pPr lvl="1"/>
            <a:r>
              <a:rPr lang="en-US" noProof="0" dirty="0" smtClean="0"/>
              <a:t>Prefers radio links, as they are faster than using data mule cars</a:t>
            </a:r>
          </a:p>
          <a:p>
            <a:pPr lvl="1"/>
            <a:r>
              <a:rPr lang="en-US" noProof="0" dirty="0" smtClean="0"/>
              <a:t>If data has to be carried by a car, it chooses the fastest car that goes in the good direction</a:t>
            </a:r>
          </a:p>
          <a:p>
            <a:pPr lvl="1"/>
            <a:r>
              <a:rPr lang="en-US" noProof="0" dirty="0" smtClean="0"/>
              <a:t>Dynamic routing step by step </a:t>
            </a:r>
          </a:p>
          <a:p>
            <a:pPr lvl="1"/>
            <a:endParaRPr lang="en-US" noProof="0" dirty="0" smtClean="0"/>
          </a:p>
          <a:p>
            <a:pPr lvl="1"/>
            <a:r>
              <a:rPr lang="en-US" b="1" noProof="0" dirty="0" smtClean="0">
                <a:solidFill>
                  <a:srgbClr val="0070C0"/>
                </a:solidFill>
              </a:rPr>
              <a:t>VADD delay model</a:t>
            </a:r>
          </a:p>
          <a:p>
            <a:pPr lvl="2"/>
            <a:r>
              <a:rPr lang="en-US" sz="1800" noProof="0" dirty="0" smtClean="0"/>
              <a:t>Distances between intersections</a:t>
            </a:r>
          </a:p>
          <a:p>
            <a:pPr lvl="2"/>
            <a:r>
              <a:rPr lang="en-US" sz="1800" noProof="0" dirty="0" smtClean="0"/>
              <a:t>Average vehicle density on each segment</a:t>
            </a:r>
          </a:p>
          <a:p>
            <a:pPr lvl="2"/>
            <a:r>
              <a:rPr lang="en-US" sz="1800" noProof="0" dirty="0" smtClean="0"/>
              <a:t>Average vehicle speed on each segment</a:t>
            </a:r>
          </a:p>
          <a:p>
            <a:pPr lvl="1"/>
            <a:endParaRPr lang="en-US" noProof="0" dirty="0" smtClean="0"/>
          </a:p>
          <a:p>
            <a:pPr lvl="1"/>
            <a:r>
              <a:rPr lang="en-US" b="1" noProof="0" dirty="0" smtClean="0"/>
              <a:t>Stochastic model</a:t>
            </a:r>
          </a:p>
          <a:p>
            <a:pPr lvl="2"/>
            <a:r>
              <a:rPr lang="en-US" sz="1800" noProof="0" dirty="0" smtClean="0"/>
              <a:t>We cannot calculate in advance the entire path</a:t>
            </a:r>
          </a:p>
          <a:p>
            <a:pPr lvl="2"/>
            <a:r>
              <a:rPr lang="en-US" sz="1800" noProof="0" dirty="0" smtClean="0"/>
              <a:t>It depends on whether in a given intersection, at a given moment there will be a car to forward the message in a given direction, or not</a:t>
            </a:r>
          </a:p>
          <a:p>
            <a:pPr lvl="2"/>
            <a:r>
              <a:rPr lang="en-US" sz="1800" noProof="0" dirty="0" smtClean="0"/>
              <a:t>We can calculate probabilities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15" y="2005444"/>
            <a:ext cx="6063632" cy="330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3</a:t>
            </a:fld>
            <a:endParaRPr lang="hu-HU" dirty="0"/>
          </a:p>
        </p:txBody>
      </p:sp>
      <p:pic>
        <p:nvPicPr>
          <p:cNvPr id="1026" name="Picture 2" descr="Transparent Blue Car Clipart - Sally Cars, HD Png Downloa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845" y="3983349"/>
            <a:ext cx="520285" cy="31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err="1" smtClean="0"/>
              <a:t>GeOpps</a:t>
            </a:r>
            <a:r>
              <a:rPr lang="en-US" noProof="0" dirty="0" smtClean="0"/>
              <a:t>: Geographical Opportunistic Routing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9774" y="868219"/>
            <a:ext cx="8216711" cy="5421462"/>
          </a:xfrm>
        </p:spPr>
        <p:txBody>
          <a:bodyPr>
            <a:normAutofit/>
          </a:bodyPr>
          <a:lstStyle/>
          <a:p>
            <a:endParaRPr lang="en-US" sz="2400" noProof="0" dirty="0" smtClean="0"/>
          </a:p>
          <a:p>
            <a:r>
              <a:rPr lang="en-US" sz="2400" noProof="0" dirty="0" smtClean="0"/>
              <a:t>Assumes that cars know in advance their trajectory</a:t>
            </a:r>
          </a:p>
          <a:p>
            <a:pPr lvl="1"/>
            <a:r>
              <a:rPr lang="en-US" sz="2000" noProof="0" dirty="0" smtClean="0"/>
              <a:t>Using some navigation, travel planner software</a:t>
            </a:r>
          </a:p>
          <a:p>
            <a:r>
              <a:rPr lang="en-US" sz="2400" noProof="0" dirty="0" smtClean="0"/>
              <a:t>Next hop selected in three steps: </a:t>
            </a:r>
          </a:p>
          <a:p>
            <a:pPr lvl="1"/>
            <a:r>
              <a:rPr lang="en-US" sz="2000" noProof="0" dirty="0" smtClean="0"/>
              <a:t>Each neighbor calculates for its trajectory the closest point to the destination</a:t>
            </a:r>
          </a:p>
          <a:p>
            <a:pPr lvl="1"/>
            <a:r>
              <a:rPr lang="en-US" sz="2000" noProof="0" dirty="0" smtClean="0"/>
              <a:t>It calculates how much time it takes to that closest point</a:t>
            </a:r>
          </a:p>
          <a:p>
            <a:pPr lvl="1"/>
            <a:r>
              <a:rPr lang="en-US" sz="2000" noProof="0" dirty="0" smtClean="0"/>
              <a:t>If the trajectory of one of the neighbors gets closer to the destination than that of the current node, then the packet is taken over</a:t>
            </a:r>
          </a:p>
          <a:p>
            <a:r>
              <a:rPr lang="en-US" sz="2400" noProof="0" dirty="0" smtClean="0"/>
              <a:t>If the car changes its trajectory, everything should be recalculated</a:t>
            </a:r>
            <a:endParaRPr lang="en-US" sz="2400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53" y="1149680"/>
            <a:ext cx="4072848" cy="367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64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VANET </a:t>
            </a:r>
            <a:r>
              <a:rPr lang="hu-HU" dirty="0" err="1" smtClean="0"/>
              <a:t>broadcast</a:t>
            </a:r>
            <a:r>
              <a:rPr lang="hu-HU" dirty="0" smtClean="0"/>
              <a:t> </a:t>
            </a:r>
            <a:r>
              <a:rPr lang="hu-HU" dirty="0" err="1" smtClean="0"/>
              <a:t>protocols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a </a:t>
            </a:r>
            <a:r>
              <a:rPr lang="hu-HU" dirty="0" err="1" smtClean="0"/>
              <a:t>target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, </a:t>
            </a:r>
            <a:r>
              <a:rPr lang="hu-HU" dirty="0" err="1" smtClean="0"/>
              <a:t>within</a:t>
            </a:r>
            <a:r>
              <a:rPr lang="hu-HU" dirty="0" smtClean="0"/>
              <a:t>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vehicles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receive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r>
              <a:rPr lang="hu-HU" dirty="0" smtClean="0"/>
              <a:t> (</a:t>
            </a:r>
            <a:r>
              <a:rPr lang="hu-HU" dirty="0" err="1"/>
              <a:t>Broadcast</a:t>
            </a:r>
            <a:r>
              <a:rPr lang="hu-HU" dirty="0"/>
              <a:t> Domain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However</a:t>
            </a:r>
            <a:r>
              <a:rPr lang="hu-HU" dirty="0" smtClean="0"/>
              <a:t>,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load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network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be </a:t>
            </a:r>
            <a:r>
              <a:rPr lang="hu-HU" dirty="0" err="1" smtClean="0"/>
              <a:t>minimized</a:t>
            </a:r>
            <a:r>
              <a:rPr lang="hu-HU" dirty="0" smtClean="0"/>
              <a:t>, </a:t>
            </a:r>
            <a:r>
              <a:rPr lang="hu-HU" dirty="0"/>
              <a:t>(</a:t>
            </a:r>
            <a:r>
              <a:rPr lang="hu-HU" dirty="0" err="1" smtClean="0"/>
              <a:t>avoid</a:t>
            </a:r>
            <a:r>
              <a:rPr lang="hu-HU" dirty="0" smtClean="0"/>
              <a:t> </a:t>
            </a:r>
            <a:r>
              <a:rPr lang="hu-HU" dirty="0" err="1" smtClean="0"/>
              <a:t>broadcast</a:t>
            </a:r>
            <a:r>
              <a:rPr lang="hu-HU" dirty="0" smtClean="0"/>
              <a:t> </a:t>
            </a:r>
            <a:r>
              <a:rPr lang="hu-HU" dirty="0" err="1" smtClean="0"/>
              <a:t>storms</a:t>
            </a:r>
            <a:r>
              <a:rPr lang="hu-HU" dirty="0" smtClean="0"/>
              <a:t>) </a:t>
            </a:r>
          </a:p>
          <a:p>
            <a:endParaRPr lang="hu-HU" b="1" dirty="0" smtClean="0">
              <a:solidFill>
                <a:srgbClr val="0070C0"/>
              </a:solidFill>
            </a:endParaRPr>
          </a:p>
          <a:p>
            <a:r>
              <a:rPr lang="hu-HU" b="1" dirty="0" smtClean="0">
                <a:solidFill>
                  <a:srgbClr val="0070C0"/>
                </a:solidFill>
              </a:rPr>
              <a:t>DECA</a:t>
            </a:r>
            <a:r>
              <a:rPr lang="hu-HU" b="1" dirty="0">
                <a:solidFill>
                  <a:srgbClr val="0070C0"/>
                </a:solidFill>
              </a:rPr>
              <a:t>: </a:t>
            </a:r>
            <a:r>
              <a:rPr lang="hu-HU" b="1" dirty="0" err="1">
                <a:solidFill>
                  <a:srgbClr val="0070C0"/>
                </a:solidFill>
              </a:rPr>
              <a:t>Density-Aware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Reliable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Broadcasting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endParaRPr lang="hu-HU" b="1" dirty="0" smtClean="0">
              <a:solidFill>
                <a:srgbClr val="0070C0"/>
              </a:solidFill>
            </a:endParaRPr>
          </a:p>
          <a:p>
            <a:pPr lvl="1"/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position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 smtClean="0"/>
              <a:t>Beacon</a:t>
            </a:r>
            <a:r>
              <a:rPr lang="hu-HU" dirty="0" smtClean="0"/>
              <a:t> </a:t>
            </a:r>
            <a:r>
              <a:rPr lang="hu-HU" dirty="0" err="1" smtClean="0"/>
              <a:t>messages</a:t>
            </a:r>
            <a:r>
              <a:rPr lang="hu-HU" dirty="0" smtClean="0"/>
              <a:t> </a:t>
            </a:r>
            <a:r>
              <a:rPr lang="hu-HU" dirty="0" err="1" smtClean="0"/>
              <a:t>sent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discover</a:t>
            </a:r>
            <a:r>
              <a:rPr lang="hu-HU" dirty="0" smtClean="0"/>
              <a:t> </a:t>
            </a:r>
            <a:r>
              <a:rPr lang="hu-HU" dirty="0" err="1" smtClean="0"/>
              <a:t>neighbors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Network </a:t>
            </a:r>
            <a:r>
              <a:rPr lang="hu-HU" dirty="0" err="1" smtClean="0"/>
              <a:t>load</a:t>
            </a:r>
            <a:r>
              <a:rPr lang="hu-HU" dirty="0" smtClean="0"/>
              <a:t> is </a:t>
            </a:r>
            <a:r>
              <a:rPr lang="hu-HU" dirty="0" err="1" smtClean="0"/>
              <a:t>minimized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chosing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next</a:t>
            </a:r>
            <a:r>
              <a:rPr lang="hu-HU" dirty="0" smtClean="0"/>
              <a:t> </a:t>
            </a:r>
            <a:r>
              <a:rPr lang="hu-HU" dirty="0" err="1" smtClean="0"/>
              <a:t>hop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neighbor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has most </a:t>
            </a:r>
            <a:r>
              <a:rPr lang="hu-HU" dirty="0" err="1" smtClean="0"/>
              <a:t>neighbors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486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 err="1"/>
              <a:t>Intelligent</a:t>
            </a:r>
            <a:r>
              <a:rPr lang="hu-HU" altLang="hu-HU" dirty="0"/>
              <a:t> </a:t>
            </a:r>
            <a:r>
              <a:rPr lang="hu-HU" altLang="hu-HU" dirty="0" err="1"/>
              <a:t>flooding</a:t>
            </a:r>
            <a:r>
              <a:rPr lang="hu-HU" altLang="hu-HU" dirty="0"/>
              <a:t> </a:t>
            </a:r>
            <a:r>
              <a:rPr lang="hu-HU" altLang="hu-HU" dirty="0" err="1"/>
              <a:t>through</a:t>
            </a:r>
            <a:r>
              <a:rPr lang="hu-HU" altLang="hu-HU" dirty="0"/>
              <a:t> </a:t>
            </a:r>
            <a:r>
              <a:rPr lang="hu-HU" altLang="hu-HU" dirty="0" err="1"/>
              <a:t>gossiping</a:t>
            </a:r>
            <a:endParaRPr lang="hu-HU" alt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 err="1" smtClean="0"/>
              <a:t>Messages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rebroadcast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dropped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probability</a:t>
            </a:r>
            <a:r>
              <a:rPr lang="hu-HU" dirty="0" smtClean="0"/>
              <a:t> </a:t>
            </a:r>
            <a:r>
              <a:rPr lang="hu-HU" i="1" dirty="0" smtClean="0"/>
              <a:t>p</a:t>
            </a:r>
            <a:endParaRPr lang="hu-HU" dirty="0" smtClean="0"/>
          </a:p>
          <a:p>
            <a:pPr lvl="1">
              <a:defRPr/>
            </a:pPr>
            <a:r>
              <a:rPr lang="hu-HU" b="1" dirty="0" err="1" smtClean="0">
                <a:solidFill>
                  <a:srgbClr val="C00000"/>
                </a:solidFill>
              </a:rPr>
              <a:t>Carefully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>
                <a:solidFill>
                  <a:srgbClr val="C00000"/>
                </a:solidFill>
              </a:rPr>
              <a:t>L</a:t>
            </a:r>
            <a:r>
              <a:rPr lang="hu-HU" b="1" dirty="0" err="1" smtClean="0">
                <a:solidFill>
                  <a:srgbClr val="C00000"/>
                </a:solidFill>
              </a:rPr>
              <a:t>ocalized</a:t>
            </a:r>
            <a:r>
              <a:rPr lang="hu-HU" b="1" dirty="0" smtClean="0">
                <a:solidFill>
                  <a:srgbClr val="C00000"/>
                </a:solidFill>
              </a:rPr>
              <a:t> Urban </a:t>
            </a:r>
            <a:r>
              <a:rPr lang="hu-HU" b="1" dirty="0" err="1" smtClean="0">
                <a:solidFill>
                  <a:srgbClr val="C00000"/>
                </a:solidFill>
              </a:rPr>
              <a:t>Dissemination</a:t>
            </a:r>
            <a:r>
              <a:rPr lang="hu-HU" b="1" dirty="0" smtClean="0">
                <a:solidFill>
                  <a:srgbClr val="C00000"/>
                </a:solidFill>
              </a:rPr>
              <a:t> (</a:t>
            </a:r>
            <a:r>
              <a:rPr lang="hu-HU" b="1" dirty="0" err="1" smtClean="0">
                <a:solidFill>
                  <a:srgbClr val="C00000"/>
                </a:solidFill>
              </a:rPr>
              <a:t>CLoUD</a:t>
            </a:r>
            <a:r>
              <a:rPr lang="hu-HU" b="1" dirty="0" smtClean="0">
                <a:solidFill>
                  <a:srgbClr val="C00000"/>
                </a:solidFill>
              </a:rPr>
              <a:t>)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hu-HU" dirty="0" smtClean="0"/>
              <a:t>The </a:t>
            </a:r>
            <a:r>
              <a:rPr lang="hu-HU" dirty="0" err="1" smtClean="0"/>
              <a:t>drop</a:t>
            </a:r>
            <a:r>
              <a:rPr lang="hu-HU" dirty="0" smtClean="0"/>
              <a:t> </a:t>
            </a:r>
            <a:r>
              <a:rPr lang="hu-HU" dirty="0" err="1" smtClean="0"/>
              <a:t>probability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a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road</a:t>
            </a:r>
            <a:r>
              <a:rPr lang="hu-HU" dirty="0" smtClean="0"/>
              <a:t> </a:t>
            </a:r>
            <a:r>
              <a:rPr lang="hu-HU" dirty="0" err="1" smtClean="0"/>
              <a:t>segment</a:t>
            </a:r>
            <a:r>
              <a:rPr lang="hu-HU" dirty="0" smtClean="0"/>
              <a:t> </a:t>
            </a:r>
            <a:r>
              <a:rPr lang="hu-HU" dirty="0" err="1" smtClean="0"/>
              <a:t>depends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probability</a:t>
            </a:r>
            <a:r>
              <a:rPr lang="hu-HU" dirty="0" smtClean="0"/>
              <a:t> of </a:t>
            </a:r>
            <a:r>
              <a:rPr lang="hu-HU" dirty="0" err="1" smtClean="0"/>
              <a:t>cars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segment</a:t>
            </a:r>
            <a:r>
              <a:rPr lang="hu-HU" dirty="0" smtClean="0"/>
              <a:t> </a:t>
            </a:r>
            <a:r>
              <a:rPr lang="hu-HU" dirty="0" err="1" smtClean="0"/>
              <a:t>heading</a:t>
            </a:r>
            <a:r>
              <a:rPr lang="hu-HU" dirty="0" smtClean="0"/>
              <a:t> </a:t>
            </a:r>
            <a:r>
              <a:rPr lang="hu-HU" dirty="0" err="1" smtClean="0"/>
              <a:t>towards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source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flooding</a:t>
            </a:r>
            <a:r>
              <a:rPr lang="hu-HU" dirty="0" smtClean="0"/>
              <a:t> (</a:t>
            </a:r>
            <a:r>
              <a:rPr lang="hu-HU" dirty="0" err="1" smtClean="0"/>
              <a:t>where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danger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detected</a:t>
            </a:r>
            <a:r>
              <a:rPr lang="hu-HU" dirty="0" smtClean="0"/>
              <a:t>)</a:t>
            </a:r>
            <a:endParaRPr lang="en-US" dirty="0" smtClean="0"/>
          </a:p>
          <a:p>
            <a:pPr>
              <a:defRPr/>
            </a:pPr>
            <a:r>
              <a:rPr lang="hu-HU" dirty="0" err="1" smtClean="0"/>
              <a:t>Needs</a:t>
            </a:r>
            <a:r>
              <a:rPr lang="hu-HU" dirty="0" smtClean="0"/>
              <a:t> a </a:t>
            </a:r>
            <a:r>
              <a:rPr lang="hu-HU" dirty="0" err="1" smtClean="0"/>
              <a:t>traffic</a:t>
            </a:r>
            <a:r>
              <a:rPr lang="hu-HU" dirty="0" smtClean="0"/>
              <a:t> </a:t>
            </a:r>
            <a:r>
              <a:rPr lang="hu-HU" dirty="0" err="1" smtClean="0"/>
              <a:t>database</a:t>
            </a:r>
            <a:endParaRPr lang="en-US" dirty="0" smtClean="0"/>
          </a:p>
          <a:p>
            <a:pPr lvl="1">
              <a:defRPr/>
            </a:pPr>
            <a:r>
              <a:rPr lang="hu-HU" dirty="0" err="1" smtClean="0"/>
              <a:t>Turn</a:t>
            </a:r>
            <a:r>
              <a:rPr lang="hu-HU" dirty="0" smtClean="0"/>
              <a:t> </a:t>
            </a:r>
            <a:r>
              <a:rPr lang="hu-HU" dirty="0" err="1" smtClean="0"/>
              <a:t>probabilities</a:t>
            </a:r>
            <a:r>
              <a:rPr lang="hu-HU" dirty="0" smtClean="0"/>
              <a:t> at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intersection</a:t>
            </a:r>
            <a:endParaRPr lang="en-US" dirty="0" smtClean="0"/>
          </a:p>
          <a:p>
            <a:pPr lvl="1">
              <a:defRPr/>
            </a:pPr>
            <a:r>
              <a:rPr lang="hu-HU" dirty="0" smtClean="0"/>
              <a:t>Stop </a:t>
            </a:r>
            <a:r>
              <a:rPr lang="hu-HU" dirty="0" err="1" smtClean="0"/>
              <a:t>probability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segment</a:t>
            </a:r>
            <a:endParaRPr lang="hu-HU" dirty="0" smtClean="0"/>
          </a:p>
          <a:p>
            <a:pPr lvl="1">
              <a:defRPr/>
            </a:pPr>
            <a:r>
              <a:rPr lang="hu-HU" dirty="0" err="1" smtClean="0"/>
              <a:t>Average</a:t>
            </a:r>
            <a:r>
              <a:rPr lang="hu-HU" dirty="0" smtClean="0"/>
              <a:t> </a:t>
            </a:r>
            <a:r>
              <a:rPr lang="hu-HU" dirty="0" err="1" smtClean="0"/>
              <a:t>traffic</a:t>
            </a:r>
            <a:r>
              <a:rPr lang="hu-HU" dirty="0" smtClean="0"/>
              <a:t> </a:t>
            </a:r>
            <a:r>
              <a:rPr lang="hu-HU" dirty="0" err="1" smtClean="0"/>
              <a:t>density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periods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day</a:t>
            </a:r>
            <a:endParaRPr lang="en-US" dirty="0" smtClean="0"/>
          </a:p>
          <a:p>
            <a:pPr>
              <a:defRPr/>
            </a:pPr>
            <a:r>
              <a:rPr lang="hu-HU" dirty="0" err="1" smtClean="0"/>
              <a:t>Increasing</a:t>
            </a:r>
            <a:r>
              <a:rPr lang="hu-HU" dirty="0" smtClean="0"/>
              <a:t> </a:t>
            </a:r>
            <a:r>
              <a:rPr lang="hu-HU" dirty="0" err="1" smtClean="0"/>
              <a:t>reliability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voting</a:t>
            </a:r>
            <a:r>
              <a:rPr lang="hu-HU" dirty="0" smtClean="0"/>
              <a:t> </a:t>
            </a:r>
            <a:r>
              <a:rPr lang="hu-HU" dirty="0" err="1" smtClean="0"/>
              <a:t>mechanism</a:t>
            </a:r>
            <a:endParaRPr lang="en-US" dirty="0" smtClean="0"/>
          </a:p>
          <a:p>
            <a:pPr lvl="1">
              <a:defRPr/>
            </a:pPr>
            <a:r>
              <a:rPr lang="hu-HU" dirty="0" smtClean="0"/>
              <a:t>The </a:t>
            </a:r>
            <a:r>
              <a:rPr lang="hu-HU" dirty="0" err="1" smtClean="0"/>
              <a:t>message</a:t>
            </a:r>
            <a:r>
              <a:rPr lang="hu-HU" dirty="0" smtClean="0"/>
              <a:t> is </a:t>
            </a:r>
            <a:r>
              <a:rPr lang="hu-HU" dirty="0" err="1" smtClean="0"/>
              <a:t>dropped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sufficent</a:t>
            </a:r>
            <a:r>
              <a:rPr lang="hu-HU" dirty="0" smtClean="0"/>
              <a:t> </a:t>
            </a:r>
            <a:r>
              <a:rPr lang="hu-HU" dirty="0" err="1" smtClean="0"/>
              <a:t>votes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drop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Miklos</a:t>
            </a:r>
            <a:r>
              <a:rPr lang="en-US" dirty="0" smtClean="0"/>
              <a:t> Mate, Rolland Vida, „Reliable Gossiping in Urban Environments”, in Proceedings of 72nd IEEE Vehicular Technology Conference VTC-Fall, Ottawa, Canada, September 2010. </a:t>
            </a:r>
            <a:endParaRPr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66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 err="1" smtClean="0"/>
              <a:t>Intelligent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flooding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through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gossiping</a:t>
            </a:r>
            <a:endParaRPr lang="hu-HU" altLang="hu-HU" dirty="0" smtClean="0"/>
          </a:p>
        </p:txBody>
      </p:sp>
      <p:sp>
        <p:nvSpPr>
          <p:cNvPr id="4198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 err="1" smtClean="0"/>
              <a:t>Simulation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results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for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CLoUD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protocol</a:t>
            </a:r>
            <a:endParaRPr lang="hu-HU" altLang="hu-HU" dirty="0" smtClean="0"/>
          </a:p>
          <a:p>
            <a:pPr lvl="1"/>
            <a:r>
              <a:rPr lang="hu-HU" altLang="hu-HU" dirty="0" smtClean="0"/>
              <a:t>Digital map of Budapest, </a:t>
            </a:r>
            <a:r>
              <a:rPr lang="hu-HU" altLang="hu-HU" dirty="0" err="1" smtClean="0"/>
              <a:t>warmer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colors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mean</a:t>
            </a:r>
            <a:r>
              <a:rPr lang="hu-HU" altLang="hu-HU" dirty="0" smtClean="0"/>
              <a:t> more </a:t>
            </a:r>
            <a:r>
              <a:rPr lang="hu-HU" altLang="hu-HU" dirty="0" err="1" smtClean="0"/>
              <a:t>messages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received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by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that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car</a:t>
            </a:r>
            <a:endParaRPr lang="hu-HU" altLang="hu-HU" dirty="0" smtClean="0"/>
          </a:p>
          <a:p>
            <a:pPr lvl="1"/>
            <a:r>
              <a:rPr lang="hu-HU" altLang="hu-HU" dirty="0" err="1" smtClean="0"/>
              <a:t>If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problem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occurs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on</a:t>
            </a:r>
            <a:r>
              <a:rPr lang="hu-HU" altLang="hu-HU" dirty="0" smtClean="0"/>
              <a:t> a main </a:t>
            </a:r>
            <a:r>
              <a:rPr lang="hu-HU" altLang="hu-HU" dirty="0" err="1" smtClean="0"/>
              <a:t>road</a:t>
            </a:r>
            <a:r>
              <a:rPr lang="hu-HU" altLang="hu-HU" dirty="0" smtClean="0"/>
              <a:t> (</a:t>
            </a:r>
            <a:r>
              <a:rPr lang="hu-HU" altLang="hu-HU" dirty="0" err="1" smtClean="0"/>
              <a:t>left</a:t>
            </a:r>
            <a:r>
              <a:rPr lang="hu-HU" altLang="hu-HU" dirty="0" smtClean="0"/>
              <a:t>),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message</a:t>
            </a:r>
            <a:r>
              <a:rPr lang="hu-HU" altLang="hu-HU" dirty="0" smtClean="0"/>
              <a:t> is </a:t>
            </a:r>
            <a:r>
              <a:rPr lang="hu-HU" altLang="hu-HU" dirty="0" err="1" smtClean="0"/>
              <a:t>spread</a:t>
            </a:r>
            <a:r>
              <a:rPr lang="hu-HU" altLang="hu-HU" dirty="0" smtClean="0"/>
              <a:t> more </a:t>
            </a:r>
            <a:r>
              <a:rPr lang="hu-HU" altLang="hu-HU" dirty="0" err="1" smtClean="0"/>
              <a:t>broadly</a:t>
            </a:r>
            <a:endParaRPr lang="hu-HU" altLang="hu-HU" dirty="0" smtClean="0"/>
          </a:p>
          <a:p>
            <a:pPr lvl="1"/>
            <a:r>
              <a:rPr lang="hu-HU" altLang="hu-HU" dirty="0" err="1" smtClean="0"/>
              <a:t>If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problem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occurs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on</a:t>
            </a:r>
            <a:r>
              <a:rPr lang="hu-HU" altLang="hu-HU" dirty="0" smtClean="0"/>
              <a:t> a </a:t>
            </a:r>
            <a:r>
              <a:rPr lang="hu-HU" altLang="hu-HU" dirty="0" err="1" smtClean="0"/>
              <a:t>side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road</a:t>
            </a:r>
            <a:r>
              <a:rPr lang="hu-HU" altLang="hu-HU" dirty="0" smtClean="0"/>
              <a:t> (right),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flooding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dies</a:t>
            </a:r>
            <a:r>
              <a:rPr lang="hu-HU" altLang="hu-HU" dirty="0" smtClean="0"/>
              <a:t> out </a:t>
            </a:r>
            <a:r>
              <a:rPr lang="hu-HU" altLang="hu-HU" dirty="0" err="1" smtClean="0"/>
              <a:t>fast</a:t>
            </a:r>
            <a:r>
              <a:rPr lang="hu-HU" altLang="hu-HU" dirty="0" smtClean="0"/>
              <a:t> </a:t>
            </a: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30" y="2683823"/>
            <a:ext cx="2829900" cy="394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71" y="2683823"/>
            <a:ext cx="2786203" cy="394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61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VANET </a:t>
            </a:r>
            <a:r>
              <a:rPr lang="hu-HU" dirty="0" err="1" smtClean="0"/>
              <a:t>Multicast</a:t>
            </a:r>
            <a:r>
              <a:rPr lang="hu-HU" dirty="0" smtClean="0"/>
              <a:t> </a:t>
            </a:r>
            <a:r>
              <a:rPr lang="hu-HU" dirty="0" err="1" smtClean="0"/>
              <a:t>protocols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There</a:t>
            </a:r>
            <a:r>
              <a:rPr lang="hu-HU" dirty="0" smtClean="0"/>
              <a:t> is a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area</a:t>
            </a:r>
            <a:r>
              <a:rPr lang="hu-HU" dirty="0" smtClean="0"/>
              <a:t> </a:t>
            </a:r>
            <a:r>
              <a:rPr lang="hu-HU" dirty="0" err="1" smtClean="0"/>
              <a:t>inside</a:t>
            </a:r>
            <a:r>
              <a:rPr lang="hu-HU" dirty="0" smtClean="0"/>
              <a:t>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cars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receive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b="1" dirty="0" err="1">
                <a:solidFill>
                  <a:srgbClr val="0070C0"/>
                </a:solidFill>
              </a:rPr>
              <a:t>Zone</a:t>
            </a:r>
            <a:r>
              <a:rPr lang="hu-HU" b="1" dirty="0">
                <a:solidFill>
                  <a:srgbClr val="0070C0"/>
                </a:solidFill>
              </a:rPr>
              <a:t> of </a:t>
            </a:r>
            <a:r>
              <a:rPr lang="hu-HU" b="1" dirty="0" err="1">
                <a:solidFill>
                  <a:srgbClr val="0070C0"/>
                </a:solidFill>
              </a:rPr>
              <a:t>Relevance</a:t>
            </a:r>
            <a:r>
              <a:rPr lang="hu-HU" dirty="0"/>
              <a:t>) 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multicast</a:t>
            </a:r>
            <a:r>
              <a:rPr lang="hu-HU" dirty="0" smtClean="0"/>
              <a:t> </a:t>
            </a:r>
            <a:r>
              <a:rPr lang="hu-HU" dirty="0" err="1" smtClean="0"/>
              <a:t>group</a:t>
            </a:r>
            <a:r>
              <a:rPr lang="hu-HU" dirty="0" smtClean="0"/>
              <a:t> is </a:t>
            </a:r>
            <a:r>
              <a:rPr lang="hu-HU" dirty="0" err="1" smtClean="0"/>
              <a:t>implicitely</a:t>
            </a:r>
            <a:r>
              <a:rPr lang="hu-HU" dirty="0" smtClean="0"/>
              <a:t> </a:t>
            </a:r>
            <a:r>
              <a:rPr lang="hu-HU" dirty="0" err="1" smtClean="0"/>
              <a:t>defined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position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cars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source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necessarily</a:t>
            </a:r>
            <a:r>
              <a:rPr lang="hu-HU" dirty="0" smtClean="0"/>
              <a:t> </a:t>
            </a:r>
            <a:r>
              <a:rPr lang="hu-HU" dirty="0" err="1" smtClean="0"/>
              <a:t>inside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ZOR,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packet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be </a:t>
            </a:r>
            <a:r>
              <a:rPr lang="hu-HU" dirty="0" err="1" smtClean="0"/>
              <a:t>delivered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ZOR, </a:t>
            </a:r>
            <a:r>
              <a:rPr lang="hu-HU" dirty="0" err="1" smtClean="0"/>
              <a:t>through</a:t>
            </a:r>
            <a:r>
              <a:rPr lang="hu-HU" dirty="0" smtClean="0"/>
              <a:t> </a:t>
            </a:r>
            <a:r>
              <a:rPr lang="hu-HU" dirty="0" err="1" smtClean="0"/>
              <a:t>unicast</a:t>
            </a:r>
            <a:r>
              <a:rPr lang="hu-HU" dirty="0" smtClean="0"/>
              <a:t> </a:t>
            </a:r>
            <a:r>
              <a:rPr lang="hu-HU" dirty="0" err="1" smtClean="0"/>
              <a:t>routing</a:t>
            </a:r>
            <a:r>
              <a:rPr lang="hu-HU" dirty="0" smtClean="0"/>
              <a:t>, and </a:t>
            </a:r>
            <a:r>
              <a:rPr lang="hu-HU" dirty="0" err="1" smtClean="0"/>
              <a:t>then</a:t>
            </a:r>
            <a:r>
              <a:rPr lang="hu-HU" dirty="0" smtClean="0"/>
              <a:t> </a:t>
            </a:r>
            <a:r>
              <a:rPr lang="hu-HU" dirty="0" err="1" smtClean="0"/>
              <a:t>flood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ZOR</a:t>
            </a:r>
          </a:p>
          <a:p>
            <a:pPr lvl="1"/>
            <a:r>
              <a:rPr lang="hu-HU" dirty="0" err="1" smtClean="0"/>
              <a:t>E.g</a:t>
            </a:r>
            <a:r>
              <a:rPr lang="hu-HU" dirty="0" smtClean="0"/>
              <a:t>.,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traffic</a:t>
            </a:r>
            <a:r>
              <a:rPr lang="hu-HU" dirty="0" smtClean="0"/>
              <a:t> </a:t>
            </a:r>
            <a:r>
              <a:rPr lang="hu-HU" dirty="0" err="1" smtClean="0"/>
              <a:t>jam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interesting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those</a:t>
            </a:r>
            <a:r>
              <a:rPr lang="hu-HU" dirty="0" smtClean="0"/>
              <a:t> </a:t>
            </a:r>
            <a:r>
              <a:rPr lang="hu-HU" dirty="0" err="1" smtClean="0"/>
              <a:t>already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jam</a:t>
            </a:r>
            <a:endParaRPr lang="hu-HU" dirty="0" smtClean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alert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be </a:t>
            </a:r>
            <a:r>
              <a:rPr lang="hu-HU" dirty="0" err="1" smtClean="0"/>
              <a:t>sent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those</a:t>
            </a:r>
            <a:r>
              <a:rPr lang="hu-HU" dirty="0" smtClean="0"/>
              <a:t> </a:t>
            </a:r>
            <a:r>
              <a:rPr lang="hu-HU" dirty="0" err="1" smtClean="0"/>
              <a:t>who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still</a:t>
            </a:r>
            <a:r>
              <a:rPr lang="hu-HU" dirty="0" smtClean="0"/>
              <a:t> </a:t>
            </a:r>
            <a:r>
              <a:rPr lang="hu-HU" dirty="0" err="1" smtClean="0"/>
              <a:t>avoid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8</a:t>
            </a:fld>
            <a:endParaRPr lang="hu-H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59" y="3454771"/>
            <a:ext cx="2695575" cy="27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27" y="3454771"/>
            <a:ext cx="2735262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Mobicast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Mobile </a:t>
            </a:r>
            <a:r>
              <a:rPr lang="hu-HU" b="1" dirty="0" err="1"/>
              <a:t>Just-in-time</a:t>
            </a:r>
            <a:r>
              <a:rPr lang="hu-HU" b="1" dirty="0"/>
              <a:t> </a:t>
            </a:r>
            <a:r>
              <a:rPr lang="hu-HU" b="1" dirty="0" err="1" smtClean="0"/>
              <a:t>Multicasting</a:t>
            </a:r>
            <a:endParaRPr lang="hu-HU" b="1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Zone</a:t>
            </a:r>
            <a:r>
              <a:rPr lang="hu-HU" dirty="0" smtClean="0"/>
              <a:t> of </a:t>
            </a:r>
            <a:r>
              <a:rPr lang="hu-HU" dirty="0" err="1" smtClean="0"/>
              <a:t>Relevance</a:t>
            </a:r>
            <a:r>
              <a:rPr lang="hu-HU" dirty="0" smtClean="0"/>
              <a:t>,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b="1" dirty="0" err="1" smtClean="0"/>
              <a:t>Delivery</a:t>
            </a:r>
            <a:r>
              <a:rPr lang="hu-HU" b="1" dirty="0" smtClean="0"/>
              <a:t> </a:t>
            </a:r>
            <a:r>
              <a:rPr lang="hu-HU" b="1" dirty="0" err="1" smtClean="0"/>
              <a:t>Zone</a:t>
            </a:r>
            <a:r>
              <a:rPr lang="hu-HU" dirty="0" smtClean="0"/>
              <a:t>, </a:t>
            </a:r>
            <a:r>
              <a:rPr lang="hu-HU" dirty="0" err="1" smtClean="0"/>
              <a:t>moves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speed</a:t>
            </a:r>
            <a:endParaRPr lang="hu-HU" dirty="0" smtClean="0"/>
          </a:p>
          <a:p>
            <a:pPr lvl="1"/>
            <a:r>
              <a:rPr lang="hu-HU" dirty="0" err="1" smtClean="0"/>
              <a:t>E.g</a:t>
            </a:r>
            <a:r>
              <a:rPr lang="hu-HU" dirty="0" smtClean="0"/>
              <a:t>., </a:t>
            </a:r>
            <a:r>
              <a:rPr lang="hu-HU" dirty="0" err="1" smtClean="0"/>
              <a:t>give</a:t>
            </a:r>
            <a:r>
              <a:rPr lang="hu-HU" dirty="0" smtClean="0"/>
              <a:t> </a:t>
            </a:r>
            <a:r>
              <a:rPr lang="hu-HU" dirty="0" err="1" smtClean="0"/>
              <a:t>way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ambulance</a:t>
            </a:r>
            <a:endParaRPr lang="hu-HU" dirty="0" smtClean="0"/>
          </a:p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ensure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within</a:t>
            </a:r>
            <a:r>
              <a:rPr lang="hu-HU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space-time</a:t>
            </a:r>
            <a:r>
              <a:rPr lang="hu-HU" dirty="0" smtClean="0"/>
              <a:t> </a:t>
            </a:r>
            <a:r>
              <a:rPr lang="hu-HU" dirty="0" err="1" smtClean="0"/>
              <a:t>coordinates</a:t>
            </a:r>
            <a:r>
              <a:rPr lang="hu-HU" dirty="0" smtClean="0"/>
              <a:t>,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car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enters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Delivery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receive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r>
              <a:rPr lang="hu-HU" dirty="0" smtClean="0"/>
              <a:t> </a:t>
            </a:r>
            <a:r>
              <a:rPr lang="hu-HU" dirty="0" err="1" smtClean="0"/>
              <a:t>before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enters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,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entering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 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8,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03" y="2917975"/>
            <a:ext cx="5051219" cy="345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2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Rombuszhálós bemutató (szélesvásznú)</Template>
  <TotalTime>0</TotalTime>
  <Words>2196</Words>
  <Application>Microsoft Office PowerPoint</Application>
  <PresentationFormat>Egyéni</PresentationFormat>
  <Paragraphs>363</Paragraphs>
  <Slides>26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8" baseType="lpstr">
      <vt:lpstr>Diamond Grid 16x9</vt:lpstr>
      <vt:lpstr>Image</vt:lpstr>
      <vt:lpstr>Mobility and VANETs Intelligent Transportation Systems</vt:lpstr>
      <vt:lpstr>DTN: Delay Tolerant Network</vt:lpstr>
      <vt:lpstr>VADD: Vehicle-Assisted Data Delivery in VANET</vt:lpstr>
      <vt:lpstr>GeOpps: Geographical Opportunistic Routing</vt:lpstr>
      <vt:lpstr>VANET broadcast protocols</vt:lpstr>
      <vt:lpstr>Intelligent flooding through gossiping</vt:lpstr>
      <vt:lpstr>Intelligent flooding through gossiping</vt:lpstr>
      <vt:lpstr>VANET Multicast protocols</vt:lpstr>
      <vt:lpstr>Mobicast</vt:lpstr>
      <vt:lpstr>Mobicast</vt:lpstr>
      <vt:lpstr>Communication architectures </vt:lpstr>
      <vt:lpstr>Communication architectures</vt:lpstr>
      <vt:lpstr>Hybrid solutions</vt:lpstr>
      <vt:lpstr>DSRC – Dedicated Short Range Communications</vt:lpstr>
      <vt:lpstr>DSRC – Dedicated Short Range Communications</vt:lpstr>
      <vt:lpstr>DSRC – Dedicated Short Range Communications</vt:lpstr>
      <vt:lpstr>WAVE</vt:lpstr>
      <vt:lpstr>WAVE spectrum bands</vt:lpstr>
      <vt:lpstr>WAVE (802.11p) vs IEEE 802.11</vt:lpstr>
      <vt:lpstr>802.11p MAC</vt:lpstr>
      <vt:lpstr>802.11p beaconing</vt:lpstr>
      <vt:lpstr>IEEE 1609.x</vt:lpstr>
      <vt:lpstr>IEEE 1609.4 channel swithcing </vt:lpstr>
      <vt:lpstr>IEEE 1609.4 channel switching </vt:lpstr>
      <vt:lpstr>IEEE 1609.4 channel switching </vt:lpstr>
      <vt:lpstr>IEEE 1609.4 channel switching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2015-01-20T11:03:33Z</dcterms:created>
  <dcterms:modified xsi:type="dcterms:W3CDTF">2020-04-08T07:54:06Z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