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2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5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6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6.png" ContentType="image/png"/>
  <Override PartName="/ppt/media/image25.jpeg" ContentType="image/jpe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2.jpeg" ContentType="image/jpeg"/>
  <Override PartName="/ppt/media/image18.png" ContentType="image/png"/>
  <Override PartName="/ppt/media/image17.png" ContentType="image/png"/>
  <Override PartName="/ppt/media/image32.jpeg" ContentType="image/jpeg"/>
  <Override PartName="/ppt/media/image29.png" ContentType="image/png"/>
  <Override PartName="/ppt/media/image11.png" ContentType="image/png"/>
  <Override PartName="/ppt/media/image6.png" ContentType="image/png"/>
  <Override PartName="/ppt/media/image36.png" ContentType="image/png"/>
  <Override PartName="/ppt/media/image12.png" ContentType="image/png"/>
  <Override PartName="/ppt/media/image7.png" ContentType="image/png"/>
  <Override PartName="/ppt/media/image37.png" ContentType="image/png"/>
  <Override PartName="/ppt/media/image33.png" ContentType="image/png"/>
  <Override PartName="/ppt/media/image13.png" ContentType="image/png"/>
  <Override PartName="/ppt/media/image40.png" ContentType="image/png"/>
  <Override PartName="/ppt/media/image8.png" ContentType="image/png"/>
  <Override PartName="/ppt/media/image38.png" ContentType="image/png"/>
  <Override PartName="/ppt/media/image39.jpeg" ContentType="image/jpeg"/>
  <Override PartName="/ppt/media/image9.png" ContentType="image/png"/>
  <Override PartName="/ppt/media/image10.png" ContentType="image/png"/>
  <Override PartName="/ppt/media/image35.png" ContentType="image/png"/>
  <Override PartName="/ppt/media/image5.png" ContentType="image/png"/>
  <Override PartName="/ppt/media/image28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0.png" ContentType="image/png"/>
  <Override PartName="/ppt/media/image3.jpeg" ContentType="image/jpeg"/>
  <Override PartName="/ppt/media/image1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6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41.xml.rels" ContentType="application/vnd.openxmlformats-package.relationships+xml"/>
  <Override PartName="/ppt/slides/_rels/slide34.xml.rels" ContentType="application/vnd.openxmlformats-package.relationships+xml"/>
  <Override PartName="/ppt/slides/_rels/slide7.xml.rels" ContentType="application/vnd.openxmlformats-package.relationships+xml"/>
  <Override PartName="/ppt/slides/_rels/slide42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37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43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16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42.xml" ContentType="application/vnd.openxmlformats-officedocument.presentationml.slide+xml"/>
  <Override PartName="/ppt/slides/slide4.xml" ContentType="application/vnd.openxmlformats-officedocument.presentationml.slide+xml"/>
  <Override PartName="/ppt/slides/slide4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2D6D20F-8856-4668-946E-88765CBC9289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8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7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D1755FB-2012-4AAB-9828-4030E660CA3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8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hu-HU" sz="2000" spc="-1" strike="noStrike">
                <a:latin typeface="Arial"/>
              </a:rPr>
              <a:t>Ext4 partíció létrehozása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man dd: Convert and copy a file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n elaborate DD ‘Dataset Definition’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dd is particularly good at destroying data if you aren't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careful. "Data Destroyer" is not really a misnomer.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Actually, it stands for ‘Copy and Convert’ and was renamed to dd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only because cc was reserved for the C compiler! This is the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authentic information I got from the man pages of our Unix-V7 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our university PDP 11.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88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EC976A3-304F-43BA-B3F2-B31B07B884D5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8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8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EAC0625-A04A-4E44-991B-73EC85A0F0C0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87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hu-HU" sz="2000" spc="-1" strike="noStrike">
                <a:latin typeface="Arial"/>
              </a:rPr>
              <a:t>adduser teszt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hu-HU" sz="2000" spc="-1" strike="noStrike">
                <a:latin typeface="Arial"/>
              </a:rPr>
              <a:t>adduser teszt sudo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7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32A6F13-FCAC-4F8E-96F3-5802E5FE1A0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8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hu-HU" sz="2000" spc="-1" strike="noStrike">
                <a:latin typeface="Arial"/>
              </a:rPr>
              <a:t>Partíciók képzése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7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044A60F-6025-479C-961B-2024A5BC1B78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822924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2848680"/>
            <a:ext cx="822924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284868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674240" y="284868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39640" y="91440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22080" y="91440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284868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239640" y="284868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022080" y="284868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914400"/>
            <a:ext cx="8229240" cy="370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822924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114480"/>
            <a:ext cx="8229240" cy="344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84868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914400"/>
            <a:ext cx="8229240" cy="370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284868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2848680"/>
            <a:ext cx="822924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822924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2848680"/>
            <a:ext cx="822924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284868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284868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91440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91440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284868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284868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284868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457200" y="914400"/>
            <a:ext cx="8229240" cy="370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822924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822924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457200" y="114480"/>
            <a:ext cx="8229240" cy="344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284868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4240" y="284868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2848680"/>
            <a:ext cx="822924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822924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2848680"/>
            <a:ext cx="822924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284868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674240" y="284868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239640" y="91440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22080" y="91440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57200" y="284868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3239640" y="284868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6022080" y="284868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457200" y="914400"/>
            <a:ext cx="8229240" cy="370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822924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457200" y="114480"/>
            <a:ext cx="8229240" cy="344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284868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674240" y="284868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2848680"/>
            <a:ext cx="822924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822924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200" y="2848680"/>
            <a:ext cx="822924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84868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674240" y="284868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239640" y="91440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022080" y="91440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457200" y="284868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body"/>
          </p:nvPr>
        </p:nvSpPr>
        <p:spPr>
          <a:xfrm>
            <a:off x="3239640" y="284868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1" name="PlaceHolder 7"/>
          <p:cNvSpPr>
            <a:spLocks noGrp="1"/>
          </p:cNvSpPr>
          <p:nvPr>
            <p:ph type="body"/>
          </p:nvPr>
        </p:nvSpPr>
        <p:spPr>
          <a:xfrm>
            <a:off x="6022080" y="2848680"/>
            <a:ext cx="26496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114480"/>
            <a:ext cx="8229240" cy="344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284868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370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284868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914400"/>
            <a:ext cx="401580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848680"/>
            <a:ext cx="8229240" cy="176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457200" y="4764600"/>
            <a:ext cx="8229600" cy="0"/>
          </a:xfrm>
          <a:prstGeom prst="line">
            <a:avLst/>
          </a:prstGeom>
          <a:ln w="9360">
            <a:solidFill>
              <a:srgbClr val="9fb8c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457200" y="857160"/>
            <a:ext cx="8229600" cy="0"/>
          </a:xfrm>
          <a:prstGeom prst="line">
            <a:avLst/>
          </a:prstGeom>
          <a:ln w="9360">
            <a:solidFill>
              <a:srgbClr val="9fb8c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 rot="5400000">
            <a:off x="443160" y="4835520"/>
            <a:ext cx="142920" cy="11988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219320" y="1719360"/>
            <a:ext cx="6857640" cy="7426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Bookman Old Style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705720" y="4766400"/>
            <a:ext cx="1371240" cy="273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en-US" sz="1000" spc="-1" strike="noStrike">
                <a:solidFill>
                  <a:srgbClr val="464653"/>
                </a:solidFill>
                <a:latin typeface="Gill Sans MT"/>
              </a:rPr>
              <a:t>2020/09/22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1905120" y="4766400"/>
            <a:ext cx="4723920" cy="273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464653"/>
                </a:solidFill>
                <a:latin typeface="Gill Sans MT"/>
              </a:rPr>
              <a:t>Hálózatok építése és üzemeltetése, Linux - Sonkoly Balázs, BME-TMIT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1216080" y="4766400"/>
            <a:ext cx="612360" cy="273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83C5EE8E-1045-421E-BB10-B793FFF688D2}" type="slidenum">
              <a:rPr b="0" lang="en-US" sz="10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905040" y="1540800"/>
            <a:ext cx="7314840" cy="959760"/>
          </a:xfrm>
          <a:prstGeom prst="rect">
            <a:avLst/>
          </a:prstGeom>
          <a:noFill/>
          <a:ln cap="rnd" w="6480">
            <a:solidFill>
              <a:srgbClr val="727ca3"/>
            </a:solidFill>
            <a:round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914400" y="2590920"/>
            <a:ext cx="7314840" cy="514080"/>
          </a:xfrm>
          <a:prstGeom prst="rect">
            <a:avLst/>
          </a:prstGeom>
          <a:noFill/>
          <a:ln cap="rnd" w="6480">
            <a:solidFill>
              <a:srgbClr val="9fb8cd"/>
            </a:solidFill>
            <a:round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905040" y="1540800"/>
            <a:ext cx="228240" cy="959760"/>
          </a:xfrm>
          <a:prstGeom prst="rect">
            <a:avLst/>
          </a:prstGeom>
          <a:solidFill>
            <a:srgbClr val="727ca3"/>
          </a:solidFill>
          <a:ln w="6480">
            <a:noFill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914400" y="2590920"/>
            <a:ext cx="228240" cy="514080"/>
          </a:xfrm>
          <a:prstGeom prst="rect">
            <a:avLst/>
          </a:prstGeom>
          <a:solidFill>
            <a:srgbClr val="9fb8cd"/>
          </a:solidFill>
          <a:ln w="6480">
            <a:noFill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Click to edit the outline text format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Gill Sans MT"/>
              </a:rPr>
              <a:t>Fourth Outline Level</a:t>
            </a:r>
            <a:endParaRPr b="0" lang="en-US" sz="1600" spc="-1" strike="noStrike">
              <a:solidFill>
                <a:srgbClr val="000000"/>
              </a:solidFill>
              <a:latin typeface="Gill Sans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"/>
          <p:cNvSpPr/>
          <p:nvPr/>
        </p:nvSpPr>
        <p:spPr>
          <a:xfrm>
            <a:off x="457200" y="4764600"/>
            <a:ext cx="8229600" cy="0"/>
          </a:xfrm>
          <a:prstGeom prst="line">
            <a:avLst/>
          </a:prstGeom>
          <a:ln w="9360">
            <a:solidFill>
              <a:srgbClr val="9fb8c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Line 2"/>
          <p:cNvSpPr/>
          <p:nvPr/>
        </p:nvSpPr>
        <p:spPr>
          <a:xfrm>
            <a:off x="457200" y="857160"/>
            <a:ext cx="8229600" cy="0"/>
          </a:xfrm>
          <a:prstGeom prst="line">
            <a:avLst/>
          </a:prstGeom>
          <a:ln w="9360">
            <a:solidFill>
              <a:srgbClr val="9fb8c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3" hidden="1"/>
          <p:cNvSpPr/>
          <p:nvPr/>
        </p:nvSpPr>
        <p:spPr>
          <a:xfrm rot="5400000">
            <a:off x="443160" y="4835520"/>
            <a:ext cx="142920" cy="11988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1" name="PlaceHolder 4"/>
          <p:cNvSpPr>
            <a:spLocks noGrp="1"/>
          </p:cNvSpPr>
          <p:nvPr>
            <p:ph type="title"/>
          </p:nvPr>
        </p:nvSpPr>
        <p:spPr>
          <a:xfrm>
            <a:off x="1219320" y="2228760"/>
            <a:ext cx="6857640" cy="7999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en-US" sz="3200" spc="-1" strike="noStrike">
                <a:solidFill>
                  <a:srgbClr val="dde9ec"/>
                </a:solidFill>
                <a:latin typeface="Bookman Old Style"/>
              </a:rPr>
              <a:t>Click to edit Master title style</a:t>
            </a:r>
            <a:endParaRPr b="0" lang="en-US" sz="32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1295280" y="3200400"/>
            <a:ext cx="6781320" cy="8568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432000" indent="-324000" algn="r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ill Sans MT"/>
              </a:rPr>
              <a:t>Click to edit Master text styles</a:t>
            </a:r>
            <a:endParaRPr b="0" lang="en-US" sz="20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dt"/>
          </p:nvPr>
        </p:nvSpPr>
        <p:spPr>
          <a:xfrm>
            <a:off x="6705720" y="4766400"/>
            <a:ext cx="1371240" cy="273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en-US" sz="1000" spc="-1" strike="noStrike">
                <a:solidFill>
                  <a:srgbClr val="dde9ec"/>
                </a:solidFill>
                <a:latin typeface="Gill Sans MT"/>
              </a:rPr>
              <a:t>2020/09/22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ftr"/>
          </p:nvPr>
        </p:nvSpPr>
        <p:spPr>
          <a:xfrm>
            <a:off x="1905120" y="4766400"/>
            <a:ext cx="4723920" cy="273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dde9ec"/>
                </a:solidFill>
                <a:latin typeface="Gill Sans MT"/>
              </a:rPr>
              <a:t>Hálózatok építése és üzemeltetése, Linux - Sonkoly Balázs, BME-TMIT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sldNum"/>
          </p:nvPr>
        </p:nvSpPr>
        <p:spPr>
          <a:xfrm>
            <a:off x="1069920" y="4766400"/>
            <a:ext cx="758520" cy="273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600AEC61-E97E-4286-B00C-A30730660CDA}" type="slidenum">
              <a:rPr b="0" lang="en-US" sz="1000" spc="-1" strike="noStrike">
                <a:solidFill>
                  <a:srgbClr val="dde9ec"/>
                </a:solidFill>
                <a:latin typeface="Gill Sans MT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56" name="CustomShape 9"/>
          <p:cNvSpPr/>
          <p:nvPr/>
        </p:nvSpPr>
        <p:spPr>
          <a:xfrm>
            <a:off x="914400" y="2114640"/>
            <a:ext cx="7314840" cy="959760"/>
          </a:xfrm>
          <a:prstGeom prst="rect">
            <a:avLst/>
          </a:prstGeom>
          <a:noFill/>
          <a:ln cap="rnd" w="6480">
            <a:solidFill>
              <a:srgbClr val="727ca3"/>
            </a:solidFill>
            <a:round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7" name="CustomShape 10"/>
          <p:cNvSpPr/>
          <p:nvPr/>
        </p:nvSpPr>
        <p:spPr>
          <a:xfrm>
            <a:off x="914400" y="2114640"/>
            <a:ext cx="228240" cy="959760"/>
          </a:xfrm>
          <a:prstGeom prst="rect">
            <a:avLst/>
          </a:prstGeom>
          <a:solidFill>
            <a:srgbClr val="727ca3"/>
          </a:solidFill>
          <a:ln w="6480">
            <a:noFill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 1"/>
          <p:cNvSpPr/>
          <p:nvPr/>
        </p:nvSpPr>
        <p:spPr>
          <a:xfrm>
            <a:off x="457200" y="4764600"/>
            <a:ext cx="8229600" cy="0"/>
          </a:xfrm>
          <a:prstGeom prst="line">
            <a:avLst/>
          </a:prstGeom>
          <a:ln w="9360">
            <a:solidFill>
              <a:srgbClr val="9fb8c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Line 2"/>
          <p:cNvSpPr/>
          <p:nvPr/>
        </p:nvSpPr>
        <p:spPr>
          <a:xfrm>
            <a:off x="457200" y="857160"/>
            <a:ext cx="8229600" cy="0"/>
          </a:xfrm>
          <a:prstGeom prst="line">
            <a:avLst/>
          </a:prstGeom>
          <a:ln w="9360">
            <a:solidFill>
              <a:srgbClr val="9fb8c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3"/>
          <p:cNvSpPr/>
          <p:nvPr/>
        </p:nvSpPr>
        <p:spPr>
          <a:xfrm rot="5400000">
            <a:off x="443160" y="4835520"/>
            <a:ext cx="142920" cy="11988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7" name="PlaceHolder 4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464653"/>
                </a:solidFill>
                <a:latin typeface="Bookman Old Style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dt"/>
          </p:nvPr>
        </p:nvSpPr>
        <p:spPr>
          <a:xfrm>
            <a:off x="7162920" y="4767120"/>
            <a:ext cx="1526760" cy="273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en-US" sz="1000" spc="-1" strike="noStrike">
                <a:solidFill>
                  <a:srgbClr val="464653"/>
                </a:solidFill>
                <a:latin typeface="Gill Sans MT"/>
              </a:rPr>
              <a:t>2020/09/22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ftr"/>
          </p:nvPr>
        </p:nvSpPr>
        <p:spPr>
          <a:xfrm>
            <a:off x="1752480" y="4767120"/>
            <a:ext cx="5333760" cy="273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464653"/>
                </a:solidFill>
                <a:latin typeface="Gill Sans MT"/>
              </a:rPr>
              <a:t>Hálózatok építése és üzemeltetése, Linux - Sonkoly Balázs, BME-TMIT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 type="sldNum"/>
          </p:nvPr>
        </p:nvSpPr>
        <p:spPr>
          <a:xfrm>
            <a:off x="612720" y="4767120"/>
            <a:ext cx="987120" cy="273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812BE13-49B9-44AD-AD73-87970DAAC22C}" type="slidenum">
              <a:rPr b="0" lang="en-US" sz="10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01" name="PlaceHolder 8"/>
          <p:cNvSpPr>
            <a:spLocks noGrp="1"/>
          </p:cNvSpPr>
          <p:nvPr>
            <p:ph type="body"/>
          </p:nvPr>
        </p:nvSpPr>
        <p:spPr>
          <a:xfrm>
            <a:off x="457200" y="914400"/>
            <a:ext cx="8229240" cy="3702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Click to edit Master text styles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864000" indent="-324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Second level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2" marL="1296000" indent="-288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lvl="4" marL="2160000" indent="-216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Gill Sans MT"/>
              </a:rPr>
              <a:t>Fifth level</a:t>
            </a:r>
            <a:endParaRPr b="0" lang="en-US" sz="1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 1"/>
          <p:cNvSpPr/>
          <p:nvPr/>
        </p:nvSpPr>
        <p:spPr>
          <a:xfrm>
            <a:off x="457200" y="4764600"/>
            <a:ext cx="8229600" cy="0"/>
          </a:xfrm>
          <a:prstGeom prst="line">
            <a:avLst/>
          </a:prstGeom>
          <a:ln w="9360">
            <a:solidFill>
              <a:srgbClr val="9fb8c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Line 2"/>
          <p:cNvSpPr/>
          <p:nvPr/>
        </p:nvSpPr>
        <p:spPr>
          <a:xfrm>
            <a:off x="457200" y="857160"/>
            <a:ext cx="8229600" cy="0"/>
          </a:xfrm>
          <a:prstGeom prst="line">
            <a:avLst/>
          </a:prstGeom>
          <a:ln w="9360">
            <a:solidFill>
              <a:srgbClr val="9fb8c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3"/>
          <p:cNvSpPr/>
          <p:nvPr/>
        </p:nvSpPr>
        <p:spPr>
          <a:xfrm rot="5400000">
            <a:off x="443160" y="4835520"/>
            <a:ext cx="142920" cy="11988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 w="25560">
            <a:noFill/>
          </a:ln>
          <a:effectLst>
            <a:outerShdw dist="25560" dir="54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1" name="PlaceHolder 4"/>
          <p:cNvSpPr>
            <a:spLocks noGrp="1"/>
          </p:cNvSpPr>
          <p:nvPr>
            <p:ph type="title"/>
          </p:nvPr>
        </p:nvSpPr>
        <p:spPr>
          <a:xfrm>
            <a:off x="457200" y="114480"/>
            <a:ext cx="8229240" cy="742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464653"/>
                </a:solidFill>
                <a:latin typeface="Bookman Old Style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dt"/>
          </p:nvPr>
        </p:nvSpPr>
        <p:spPr>
          <a:xfrm>
            <a:off x="7162920" y="4767120"/>
            <a:ext cx="1526760" cy="273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en-US" sz="1000" spc="-1" strike="noStrike">
                <a:solidFill>
                  <a:srgbClr val="464653"/>
                </a:solidFill>
                <a:latin typeface="Gill Sans MT"/>
              </a:rPr>
              <a:t>2020/09/15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ftr"/>
          </p:nvPr>
        </p:nvSpPr>
        <p:spPr>
          <a:xfrm>
            <a:off x="1752480" y="4767120"/>
            <a:ext cx="5333760" cy="273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hu-HU" sz="1000" spc="-1" strike="noStrike">
                <a:solidFill>
                  <a:srgbClr val="464653"/>
                </a:solidFill>
                <a:latin typeface="Gill Sans MT"/>
              </a:rPr>
              <a:t>Hálózatok építése és üzemeltetése, Bevezető - Sonkoly Balázs, BME-TMIT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sldNum"/>
          </p:nvPr>
        </p:nvSpPr>
        <p:spPr>
          <a:xfrm>
            <a:off x="612720" y="4767120"/>
            <a:ext cx="987120" cy="273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2498BC43-C673-4561-95D0-CD85B1F3C912}" type="slidenum">
              <a:rPr b="0" lang="en-US" sz="1000" spc="-1" strike="noStrike">
                <a:solidFill>
                  <a:srgbClr val="464653"/>
                </a:solidFill>
                <a:latin typeface="Gill Sans MT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45" name="PlaceHolder 8"/>
          <p:cNvSpPr>
            <a:spLocks noGrp="1"/>
          </p:cNvSpPr>
          <p:nvPr>
            <p:ph type="body"/>
          </p:nvPr>
        </p:nvSpPr>
        <p:spPr>
          <a:xfrm>
            <a:off x="457200" y="914400"/>
            <a:ext cx="8229240" cy="3702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Click to edit Master text styles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864000" indent="-324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Second level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2" marL="1296000" indent="-288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Gill Sans MT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lvl="4" marL="2160000" indent="-216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Gill Sans MT"/>
              </a:rPr>
              <a:t>Fifth level</a:t>
            </a:r>
            <a:endParaRPr b="0" lang="en-US" sz="1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8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jpeg"/><Relationship Id="rId8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jpeg"/><Relationship Id="rId8" Type="http://schemas.openxmlformats.org/officeDocument/2006/relationships/slideLayout" Target="../slideLayouts/slideLayout2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219320" y="1719360"/>
            <a:ext cx="68576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70000"/>
          </a:bodyPr>
          <a:p>
            <a:pPr algn="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Bookman Old Style"/>
              </a:rPr>
              <a:t>Hálózatok építése és üzemeltetése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1219320" y="2647800"/>
            <a:ext cx="6857640" cy="39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464653"/>
                </a:solidFill>
                <a:latin typeface="Bookman Old Style"/>
              </a:rPr>
              <a:t>Linux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FLASH partíciók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MTD – Memory Technology Device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Absztrakciós réteg a különböző nyers FLASH memóriák kezeléséhez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Nem USB stick vagy memóriakártyák!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Hibás blokko</a:t>
            </a: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k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 menedzselése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Használat kiegyenlítés</a:t>
            </a:r>
            <a:br/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(wear leveling)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/proc/mtd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4499280" y="2974320"/>
            <a:ext cx="4570200" cy="1736280"/>
          </a:xfrm>
          <a:prstGeom prst="rect">
            <a:avLst/>
          </a:prstGeom>
          <a:solidFill>
            <a:srgbClr val="000000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</a:rPr>
              <a:t>dev:    size   erasesize  name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</a:rPr>
              <a:t>mtd0: 00040000 00010000 "cfe"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</a:rPr>
              <a:t>mtd1: 00fb0000 00010000 "linux"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</a:rPr>
              <a:t>mtd2: 0096e000 00010000 "rootfs"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</a:rPr>
              <a:t>mtd3: 00010000 00010000 "nvram"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urier New"/>
              </a:rPr>
              <a:t>mtd4: 004e0000 00010000 "ddwrt"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Fájlrendszerek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Fájlok tárolása a lemezterületen (memóriaterületen)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e</a:t>
            </a: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xt2/3/4 – Linux f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ájlrendszer inode alapon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vfat, ntfs – Windows (DOS) fájlrendszer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i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so9660, udf – CDROM, DVD, Bluray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jffs2, ubifs – Fájlrendszer Flash memóriához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ramfs, tmpfs – Memóriában tárolt fájlrendszer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nfs, cifs, smbfs, </a:t>
            </a:r>
            <a:r>
              <a:rPr b="0" i="1" lang="hu-HU" sz="2300" spc="-1" strike="noStrike">
                <a:solidFill>
                  <a:srgbClr val="464653"/>
                </a:solidFill>
                <a:latin typeface="Gill Sans MT"/>
              </a:rPr>
              <a:t>davfs2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 – Távoli fájlrendszer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Különleges fájlrendszerek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66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Rendszer működéséhez köthető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spcBef>
                <a:spcPts val="1134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/</a:t>
            </a:r>
            <a:r>
              <a:rPr b="0" i="1" lang="hu-HU" sz="2300" spc="-1" strike="noStrike">
                <a:solidFill>
                  <a:srgbClr val="464653"/>
                </a:solidFill>
                <a:latin typeface="Gill Sans MT"/>
              </a:rPr>
              <a:t>dev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, /</a:t>
            </a:r>
            <a:r>
              <a:rPr b="0" i="1" lang="hu-HU" sz="2300" spc="-1" strike="noStrike">
                <a:solidFill>
                  <a:srgbClr val="464653"/>
                </a:solidFill>
                <a:latin typeface="Gill Sans MT"/>
              </a:rPr>
              <a:t>proc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, /</a:t>
            </a:r>
            <a:r>
              <a:rPr b="0" i="1" lang="hu-HU" sz="2300" spc="-1" strike="noStrike">
                <a:solidFill>
                  <a:srgbClr val="464653"/>
                </a:solidFill>
                <a:latin typeface="Gill Sans MT"/>
              </a:rPr>
              <a:t>tmp, /sys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Fuse – Filesystem in Userspace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Userspace-ben futtatott fájlrendszerek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Egyszerűbb fejlesztés, felhasználói elérés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Overlay fájlrendszerek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Pl.: Titkosítás, tükrözések, külön írható/olvasható részek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  <a:ea typeface="Noto Sans CJK SC"/>
              </a:rPr>
              <a:t>squashfs, unionfs, 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aufs (pl: Docker!)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91080" y="1005840"/>
            <a:ext cx="5059080" cy="1917360"/>
          </a:xfrm>
          <a:prstGeom prst="rect">
            <a:avLst/>
          </a:prstGeom>
          <a:ln>
            <a:noFill/>
          </a:ln>
        </p:spPr>
      </p:pic>
      <p:pic>
        <p:nvPicPr>
          <p:cNvPr id="221" name="" descr=""/>
          <p:cNvPicPr/>
          <p:nvPr/>
        </p:nvPicPr>
        <p:blipFill>
          <a:blip r:embed="rId2"/>
          <a:stretch/>
        </p:blipFill>
        <p:spPr>
          <a:xfrm>
            <a:off x="2560320" y="2431440"/>
            <a:ext cx="6816240" cy="2971440"/>
          </a:xfrm>
          <a:prstGeom prst="rect">
            <a:avLst/>
          </a:prstGeom>
          <a:ln>
            <a:noFill/>
          </a:ln>
        </p:spPr>
      </p:pic>
      <p:sp>
        <p:nvSpPr>
          <p:cNvPr id="222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Különleges fájlrendszerek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477000" y="864720"/>
            <a:ext cx="8229240" cy="123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  <a:ea typeface="Noto Sans CJK SC"/>
              </a:rPr>
              <a:t>squashfs, unionfs, 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aufs (pl: Docker!)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36000" y="2845080"/>
            <a:ext cx="3002040" cy="19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000000"/>
                </a:solidFill>
                <a:latin typeface="Gill Sans MT"/>
              </a:rPr>
              <a:t>https://blog.knoldus.com/unionfs-a-file-system-of-a-container/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225" name="CustomShape 4"/>
          <p:cNvSpPr/>
          <p:nvPr/>
        </p:nvSpPr>
        <p:spPr>
          <a:xfrm>
            <a:off x="969840" y="4923720"/>
            <a:ext cx="1920240" cy="19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700" spc="-1" strike="noStrike">
                <a:solidFill>
                  <a:srgbClr val="000000"/>
                </a:solidFill>
                <a:latin typeface="Gill Sans MT"/>
              </a:rPr>
              <a:t>https://wvi.cz/diyC/images-containers/</a:t>
            </a:r>
            <a:endParaRPr b="0" lang="en-US" sz="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Fájlrendszerek kezelése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Fájlrendszer készítése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Partíción, kijelölt fájlban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mkfs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, </a:t>
            </a: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mount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, </a:t>
            </a: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umount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, </a:t>
            </a: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fsck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, </a:t>
            </a: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df, dd, sync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 parancsok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/</a:t>
            </a:r>
            <a:r>
              <a:rPr b="0" i="1" lang="hu-HU" sz="2300" spc="-1" strike="noStrike">
                <a:solidFill>
                  <a:srgbClr val="464653"/>
                </a:solidFill>
                <a:latin typeface="Gill Sans MT"/>
              </a:rPr>
              <a:t>etc/fstab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, /</a:t>
            </a:r>
            <a:r>
              <a:rPr b="0" i="1" lang="hu-HU" sz="2300" spc="-1" strike="noStrike">
                <a:solidFill>
                  <a:srgbClr val="464653"/>
                </a:solidFill>
                <a:latin typeface="Gill Sans MT"/>
              </a:rPr>
              <a:t>etc/mtab 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fájlok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Swap fájlrendszer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mkswap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, </a:t>
            </a: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swapon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, </a:t>
            </a: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swapoff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 parancsok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219320" y="2228760"/>
            <a:ext cx="6857640" cy="79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hu-HU" sz="3200" spc="-1" strike="noStrike">
                <a:solidFill>
                  <a:srgbClr val="dde9ec"/>
                </a:solidFill>
                <a:latin typeface="Bookman Old Style"/>
              </a:rPr>
              <a:t>Boot folyamat</a:t>
            </a:r>
            <a:endParaRPr b="0" lang="en-US" sz="32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1295280" y="3200400"/>
            <a:ext cx="6781320" cy="856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Bootloader - PC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60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Rendszer induláskor BIOS vagy UEFI boot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Basic Input/Output System (régi)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Unified Extensible Firmware Interface (új)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Bootloader helye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Master Boot Record – MBR (lemez boot sector)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Volume Boot Record - VBR (Partíció boot sector)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Ma már MBR helyett: GPT (GUID Partition Table)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MBR bootloader kötelező, mert a BIOS ezt indítja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VBR bootloader indítható MBR-ből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first stage boot loader / chainload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Bootloader – Beágyazott rendszerek 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67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Das U-Boot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Universal Boot Loader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Common Firmware Environment – CFE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Lehetőségek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Indítás FLASH területről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Feltöltés (+lementés) FLASH területre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Hálózati műveletek (Főként TFTP)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Partíció kezelés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Device tree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A HW egységes leírása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Linux Boot Process - PC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Boot folyamat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362160" y="1809720"/>
            <a:ext cx="2451960" cy="364680"/>
          </a:xfrm>
          <a:prstGeom prst="rect">
            <a:avLst/>
          </a:prstGeom>
          <a:solidFill>
            <a:srgbClr val="9fb8cd"/>
          </a:solidFill>
          <a:ln w="19080">
            <a:solidFill>
              <a:srgbClr val="75889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Bekapcsolás (POST)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1224000" y="2472840"/>
            <a:ext cx="728280" cy="364680"/>
          </a:xfrm>
          <a:prstGeom prst="rect">
            <a:avLst/>
          </a:prstGeom>
          <a:solidFill>
            <a:srgbClr val="9fb8cd"/>
          </a:solidFill>
          <a:ln w="19080">
            <a:solidFill>
              <a:srgbClr val="75889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BIOS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1588320" y="2179080"/>
            <a:ext cx="360" cy="29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27ca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6"/>
          <p:cNvSpPr/>
          <p:nvPr/>
        </p:nvSpPr>
        <p:spPr>
          <a:xfrm>
            <a:off x="671400" y="3135600"/>
            <a:ext cx="1833120" cy="364680"/>
          </a:xfrm>
          <a:prstGeom prst="rect">
            <a:avLst/>
          </a:prstGeom>
          <a:solidFill>
            <a:srgbClr val="9fb8cd"/>
          </a:solidFill>
          <a:ln w="19080">
            <a:solidFill>
              <a:srgbClr val="75889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MBR betöltése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0" name="CustomShape 7"/>
          <p:cNvSpPr/>
          <p:nvPr/>
        </p:nvSpPr>
        <p:spPr>
          <a:xfrm flipH="1">
            <a:off x="1586160" y="2842200"/>
            <a:ext cx="360" cy="29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27ca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8"/>
          <p:cNvSpPr/>
          <p:nvPr/>
        </p:nvSpPr>
        <p:spPr>
          <a:xfrm>
            <a:off x="3166200" y="1809720"/>
            <a:ext cx="2490120" cy="364680"/>
          </a:xfrm>
          <a:prstGeom prst="rect">
            <a:avLst/>
          </a:prstGeom>
          <a:solidFill>
            <a:srgbClr val="727ca3"/>
          </a:solidFill>
          <a:ln w="19080">
            <a:solidFill>
              <a:srgbClr val="545b7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GRUB stage 1 (VBR)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2" name="CustomShape 9"/>
          <p:cNvSpPr/>
          <p:nvPr/>
        </p:nvSpPr>
        <p:spPr>
          <a:xfrm>
            <a:off x="4024800" y="2472840"/>
            <a:ext cx="772560" cy="364680"/>
          </a:xfrm>
          <a:prstGeom prst="rect">
            <a:avLst/>
          </a:prstGeom>
          <a:solidFill>
            <a:srgbClr val="727ca3"/>
          </a:solidFill>
          <a:ln w="19080">
            <a:solidFill>
              <a:srgbClr val="545b7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/boot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3" name="CustomShape 10"/>
          <p:cNvSpPr/>
          <p:nvPr/>
        </p:nvSpPr>
        <p:spPr>
          <a:xfrm>
            <a:off x="3136320" y="3135600"/>
            <a:ext cx="2549520" cy="639000"/>
          </a:xfrm>
          <a:prstGeom prst="rect">
            <a:avLst/>
          </a:prstGeom>
          <a:solidFill>
            <a:srgbClr val="727ca3"/>
          </a:solidFill>
          <a:ln w="19080">
            <a:solidFill>
              <a:srgbClr val="545b7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GRUB stage 2</a:t>
            </a:r>
            <a:br/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/boot/grub/grub.conf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4" name="CustomShape 11"/>
          <p:cNvSpPr/>
          <p:nvPr/>
        </p:nvSpPr>
        <p:spPr>
          <a:xfrm>
            <a:off x="6416280" y="1809720"/>
            <a:ext cx="1892520" cy="639000"/>
          </a:xfrm>
          <a:prstGeom prst="rect">
            <a:avLst/>
          </a:prstGeom>
          <a:solidFill>
            <a:srgbClr val="b88472"/>
          </a:solidFill>
          <a:ln w="19080">
            <a:solidFill>
              <a:srgbClr val="88615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Kernel init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/boot/vmlinuz..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5" name="CustomShape 12"/>
          <p:cNvSpPr/>
          <p:nvPr/>
        </p:nvSpPr>
        <p:spPr>
          <a:xfrm>
            <a:off x="6386760" y="2730960"/>
            <a:ext cx="1951920" cy="639000"/>
          </a:xfrm>
          <a:prstGeom prst="rect">
            <a:avLst/>
          </a:prstGeom>
          <a:solidFill>
            <a:srgbClr val="b88472"/>
          </a:solidFill>
          <a:ln w="19080">
            <a:solidFill>
              <a:srgbClr val="88615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RAM disk init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/boot/initrd.img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6" name="CustomShape 13"/>
          <p:cNvSpPr/>
          <p:nvPr/>
        </p:nvSpPr>
        <p:spPr>
          <a:xfrm>
            <a:off x="6248160" y="3652200"/>
            <a:ext cx="2214360" cy="364680"/>
          </a:xfrm>
          <a:prstGeom prst="rect">
            <a:avLst/>
          </a:prstGeom>
          <a:solidFill>
            <a:srgbClr val="b88472"/>
          </a:solidFill>
          <a:ln w="19080">
            <a:solidFill>
              <a:srgbClr val="88615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/ (csak olvasható)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7" name="CustomShape 14"/>
          <p:cNvSpPr/>
          <p:nvPr/>
        </p:nvSpPr>
        <p:spPr>
          <a:xfrm>
            <a:off x="6344280" y="4293000"/>
            <a:ext cx="2022120" cy="364680"/>
          </a:xfrm>
          <a:prstGeom prst="rect">
            <a:avLst/>
          </a:prstGeom>
          <a:solidFill>
            <a:srgbClr val="b88472"/>
          </a:solidFill>
          <a:ln w="19080">
            <a:solidFill>
              <a:srgbClr val="88615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/sbin/init (PID 1)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8" name="CustomShape 15"/>
          <p:cNvSpPr/>
          <p:nvPr/>
        </p:nvSpPr>
        <p:spPr>
          <a:xfrm>
            <a:off x="4411080" y="2179080"/>
            <a:ext cx="360" cy="29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27ca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16"/>
          <p:cNvSpPr/>
          <p:nvPr/>
        </p:nvSpPr>
        <p:spPr>
          <a:xfrm flipH="1" flipV="1" rot="5400000">
            <a:off x="2136960" y="1226880"/>
            <a:ext cx="1690560" cy="2855520"/>
          </a:xfrm>
          <a:prstGeom prst="bentConnector5">
            <a:avLst>
              <a:gd name="adj1" fmla="val -43112"/>
              <a:gd name="adj2" fmla="val 47796"/>
              <a:gd name="adj3" fmla="val 120757"/>
            </a:avLst>
          </a:prstGeom>
          <a:noFill/>
          <a:ln w="9360">
            <a:solidFill>
              <a:srgbClr val="727ca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17"/>
          <p:cNvSpPr/>
          <p:nvPr/>
        </p:nvSpPr>
        <p:spPr>
          <a:xfrm flipH="1">
            <a:off x="4408920" y="2842200"/>
            <a:ext cx="360" cy="29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27ca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18"/>
          <p:cNvSpPr/>
          <p:nvPr/>
        </p:nvSpPr>
        <p:spPr>
          <a:xfrm flipH="1" flipV="1" rot="5400000">
            <a:off x="4878000" y="1342800"/>
            <a:ext cx="1970640" cy="2903760"/>
          </a:xfrm>
          <a:prstGeom prst="bentConnector5">
            <a:avLst>
              <a:gd name="adj1" fmla="val -23786"/>
              <a:gd name="adj2" fmla="val 55408"/>
              <a:gd name="adj3" fmla="val 117396"/>
            </a:avLst>
          </a:prstGeom>
          <a:noFill/>
          <a:ln w="9360">
            <a:solidFill>
              <a:srgbClr val="727ca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19"/>
          <p:cNvSpPr/>
          <p:nvPr/>
        </p:nvSpPr>
        <p:spPr>
          <a:xfrm>
            <a:off x="7362720" y="2455920"/>
            <a:ext cx="360" cy="27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27ca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20"/>
          <p:cNvSpPr/>
          <p:nvPr/>
        </p:nvSpPr>
        <p:spPr>
          <a:xfrm flipH="1">
            <a:off x="7355160" y="3377160"/>
            <a:ext cx="7200" cy="27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27ca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21"/>
          <p:cNvSpPr/>
          <p:nvPr/>
        </p:nvSpPr>
        <p:spPr>
          <a:xfrm>
            <a:off x="7355160" y="4021560"/>
            <a:ext cx="360" cy="27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27ca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sysvinit séma (System V, ~1980)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457200" y="914400"/>
            <a:ext cx="8229240" cy="384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45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Futási szintek (runlevel)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S: egyedüli felhasználó boot esetén (single)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1: egyedüli felhasználóra váltás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2....5: Többfelhasználós mód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6: Újraindítás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>
              <a:lnSpc>
                <a:spcPct val="100000"/>
              </a:lnSpc>
              <a:spcBef>
                <a:spcPts val="499"/>
              </a:spcBef>
            </a:pP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Futási szintek szerint külön scriptek az indulásnál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/etc/rc&lt;futási szint&gt;.d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Minden fájl csak softlink a /etc/init.d scriptekre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S&lt;XX&gt;&lt;script név&gt; és K&lt;XX&gt;&lt;script név&gt; a futási szint váltásnál induláshoz és leállításhoz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XX: Indítási, leállítási sorrend meghatározása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szekvenciális - lassú!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rc folderek kezelése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Pl.: </a:t>
            </a:r>
            <a:r>
              <a:rPr b="1" lang="hu-HU" sz="2000" spc="-1" strike="noStrike">
                <a:solidFill>
                  <a:srgbClr val="000000"/>
                </a:solidFill>
                <a:latin typeface="Gill Sans MT"/>
              </a:rPr>
              <a:t>update-rc.d</a:t>
            </a: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 parancs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6560280" y="1352520"/>
            <a:ext cx="1326600" cy="364680"/>
          </a:xfrm>
          <a:prstGeom prst="rect">
            <a:avLst/>
          </a:prstGeom>
          <a:solidFill>
            <a:srgbClr val="d2da7a"/>
          </a:solidFill>
          <a:ln w="19080">
            <a:solidFill>
              <a:srgbClr val="9ba15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Linux init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6390720" y="1721880"/>
            <a:ext cx="1667160" cy="364680"/>
          </a:xfrm>
          <a:prstGeom prst="rect">
            <a:avLst/>
          </a:prstGeom>
          <a:solidFill>
            <a:srgbClr val="d2da7a"/>
          </a:solidFill>
          <a:ln w="19080">
            <a:solidFill>
              <a:srgbClr val="9ba15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1. módváltás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6390000" y="2094120"/>
            <a:ext cx="1667160" cy="364680"/>
          </a:xfrm>
          <a:prstGeom prst="rect">
            <a:avLst/>
          </a:prstGeom>
          <a:solidFill>
            <a:srgbClr val="d2da7a"/>
          </a:solidFill>
          <a:ln w="19080">
            <a:solidFill>
              <a:srgbClr val="9ba15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2. módváltás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0" name="CustomShape 6"/>
          <p:cNvSpPr/>
          <p:nvPr/>
        </p:nvSpPr>
        <p:spPr>
          <a:xfrm rot="10800000">
            <a:off x="5387040" y="1645560"/>
            <a:ext cx="997200" cy="29088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727ca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7"/>
          <p:cNvSpPr/>
          <p:nvPr/>
        </p:nvSpPr>
        <p:spPr>
          <a:xfrm rot="10800000">
            <a:off x="3945600" y="1919880"/>
            <a:ext cx="2445120" cy="36576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727ca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219320" y="2228760"/>
            <a:ext cx="6857640" cy="79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hu-HU" sz="3200" spc="-1" strike="noStrike">
                <a:solidFill>
                  <a:srgbClr val="dde9ec"/>
                </a:solidFill>
                <a:latin typeface="Bookman Old Style"/>
              </a:rPr>
              <a:t>Rendszergazda jogosultságok</a:t>
            </a:r>
            <a:endParaRPr b="0" lang="en-US" sz="32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1295280" y="3200400"/>
            <a:ext cx="6781320" cy="856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Gill Sans MT"/>
              </a:rPr>
              <a:t>(Fehér Gábor slide-jai)</a:t>
            </a:r>
            <a:endParaRPr b="0" lang="en-US" sz="20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1219320" y="2228760"/>
            <a:ext cx="6857640" cy="79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hu-HU" sz="3200" spc="-1" strike="noStrike">
                <a:solidFill>
                  <a:srgbClr val="dde9ec"/>
                </a:solidFill>
                <a:latin typeface="Bookman Old Style"/>
              </a:rPr>
              <a:t>Szoftverek, szolgáltatások</a:t>
            </a:r>
            <a:endParaRPr b="0" lang="en-US" sz="32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1295280" y="3200400"/>
            <a:ext cx="6781320" cy="856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Szolgáltatások - Services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457200" y="914400"/>
            <a:ext cx="8229240" cy="384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49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Démonok (daemon)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Szolgáltatások indítása automatikusan </a:t>
            </a: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pl. </a:t>
            </a: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sysvinit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 szerint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service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 parancs használata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start, stop, restart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/</a:t>
            </a:r>
            <a:r>
              <a:rPr b="0" i="1" lang="hu-HU" sz="2000" spc="-1" strike="noStrike">
                <a:solidFill>
                  <a:srgbClr val="000000"/>
                </a:solidFill>
                <a:latin typeface="Gill Sans MT"/>
              </a:rPr>
              <a:t>etc/init.d</a:t>
            </a: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 scriptek közvetlen hívása is lehetséges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Naplózások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/</a:t>
            </a:r>
            <a:r>
              <a:rPr b="0" i="1" lang="hu-HU" sz="2000" spc="-1" strike="noStrike">
                <a:solidFill>
                  <a:srgbClr val="000000"/>
                </a:solidFill>
                <a:latin typeface="Gill Sans MT"/>
              </a:rPr>
              <a:t>var/log</a:t>
            </a: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/…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sysvinit rendszer: elavult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spcBef>
                <a:spcPts val="1134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átmeneti megoldás volt pl.: Ubuntu upstart (2006-2014)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modern megoldás: systemd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pl: systemctl start/stop/status openvpn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párhuzamos indítás, automatikus függőség feloldás, auto-recovery...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Szoftver telepítés és frissítés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67" name="TextShape 2"/>
          <p:cNvSpPr txBox="1"/>
          <p:nvPr/>
        </p:nvSpPr>
        <p:spPr>
          <a:xfrm>
            <a:off x="457200" y="914400"/>
            <a:ext cx="8229240" cy="384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70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Csomagkezelő (package management)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Debian, Ubuntu: </a:t>
            </a: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dpkg (.deb)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Speciális szerkezet (archívum)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3" marL="1097280" indent="-228240">
              <a:lnSpc>
                <a:spcPct val="100000"/>
              </a:lnSpc>
              <a:spcBef>
                <a:spcPts val="400"/>
              </a:spcBef>
              <a:buClr>
                <a:srgbClr val="8ca2b4"/>
              </a:buClr>
              <a:buSzPct val="70000"/>
              <a:buFont typeface="Wingdings" charset="2"/>
              <a:buChar char=""/>
            </a:pPr>
            <a:r>
              <a:rPr b="0" lang="hu-HU" sz="1800" spc="-1" strike="noStrike">
                <a:solidFill>
                  <a:srgbClr val="000000"/>
                </a:solidFill>
                <a:latin typeface="Gill Sans MT"/>
              </a:rPr>
              <a:t>Összefüggések, kompatibilitás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lvl="3" marL="1097280" indent="-228240">
              <a:lnSpc>
                <a:spcPct val="100000"/>
              </a:lnSpc>
              <a:spcBef>
                <a:spcPts val="400"/>
              </a:spcBef>
              <a:buClr>
                <a:srgbClr val="8ca2b4"/>
              </a:buClr>
              <a:buSzPct val="70000"/>
              <a:buFont typeface="Wingdings" charset="2"/>
              <a:buChar char=""/>
            </a:pPr>
            <a:r>
              <a:rPr b="0" lang="hu-HU" sz="1800" spc="-1" strike="noStrike">
                <a:solidFill>
                  <a:srgbClr val="000000"/>
                </a:solidFill>
                <a:latin typeface="Gill Sans MT"/>
              </a:rPr>
              <a:t>Integritás ellenőrzés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lvl="3" marL="1097280" indent="-228240">
              <a:lnSpc>
                <a:spcPct val="100000"/>
              </a:lnSpc>
              <a:spcBef>
                <a:spcPts val="400"/>
              </a:spcBef>
              <a:buClr>
                <a:srgbClr val="8ca2b4"/>
              </a:buClr>
              <a:buSzPct val="70000"/>
              <a:buFont typeface="Wingdings" charset="2"/>
              <a:buChar char=""/>
            </a:pPr>
            <a:r>
              <a:rPr b="0" lang="hu-HU" sz="1800" spc="-1" strike="noStrike">
                <a:solidFill>
                  <a:srgbClr val="000000"/>
                </a:solidFill>
                <a:latin typeface="Gill Sans MT"/>
              </a:rPr>
              <a:t>Telepítendő fájlok, scriptek a telepítéshez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packages.debian.org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Advanced Packaging Tool: </a:t>
            </a: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apt, aptitude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Függőségek automatikus kezelése, feloldása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/etc/apt/…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sudo apt-get update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sudo apt-get install …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újabb verzió: sudo apt install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Frissítések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Csomagkezelőből vezérelve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Automatikus frissítés függőségek megtartásával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Backport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Új verzió implementálása a régi rendszerre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Instabil disztribúciók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Stabil és teszt (sid) verzió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u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nstable -&gt; testing –&gt; stable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990720" y="2228760"/>
            <a:ext cx="7238520" cy="79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algn="r">
              <a:lnSpc>
                <a:spcPct val="100000"/>
              </a:lnSpc>
            </a:pPr>
            <a:r>
              <a:rPr b="0" lang="en-US" sz="3200" spc="-1" strike="noStrike">
                <a:solidFill>
                  <a:srgbClr val="dde9ec"/>
                </a:solidFill>
                <a:latin typeface="Bookman Old Style"/>
              </a:rPr>
              <a:t>Kis előretekintés: SDN</a:t>
            </a:r>
            <a:endParaRPr b="0" lang="en-US" sz="32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1295280" y="3200400"/>
            <a:ext cx="6781320" cy="856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Gill Sans MT"/>
              </a:rPr>
              <a:t>Szoftver-alapú hálózatok</a:t>
            </a:r>
            <a:endParaRPr b="0" lang="en-US" sz="20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464653"/>
                </a:solidFill>
                <a:latin typeface="Bookman Old Style"/>
              </a:rPr>
              <a:t>Cloud Native: új ökoszisztéma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82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Szoftver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új, extrém alkalmazások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új szoftverfejlesztési, -üzemeltetési technológiák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Felhő platformok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publikus és privát felhők: konténerek, VM-ek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újabb és újabb platform szolgáltatások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Hálózat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virtuális hálózatok “mozgó” konténerek és VM-ek között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fizikailag elosztott felhők között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76" name="Picture 3" descr=""/>
          <p:cNvPicPr/>
          <p:nvPr/>
        </p:nvPicPr>
        <p:blipFill>
          <a:blip r:embed="rId1"/>
          <a:stretch/>
        </p:blipFill>
        <p:spPr>
          <a:xfrm>
            <a:off x="7833600" y="2377440"/>
            <a:ext cx="1218960" cy="1183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10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10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1000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1000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1000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" dur="1000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" dur="1000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1000"/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464653"/>
                </a:solidFill>
                <a:latin typeface="Bookman Old Style"/>
              </a:rPr>
              <a:t>Drone control from private cloud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79" name="Picture 2_2" descr="https://lh5.googleusercontent.com/X1yK2FLuHK8LegLGAFUTbMXz3JxzLFX3GsdnDGHRLp1UyVy0yFyCxacBvu3eCBxjCBUNof3rs1mH6vYbZBApgNc7ZDukcRNPcdQKSJ53fuQRWtgZ4Sy9nvEWcLpU9Q4A1Qoy_EcUAIQ"/>
          <p:cNvPicPr/>
          <p:nvPr/>
        </p:nvPicPr>
        <p:blipFill>
          <a:blip r:embed="rId1"/>
          <a:stretch/>
        </p:blipFill>
        <p:spPr>
          <a:xfrm>
            <a:off x="1143000" y="809640"/>
            <a:ext cx="7619760" cy="3895200"/>
          </a:xfrm>
          <a:prstGeom prst="rect">
            <a:avLst/>
          </a:prstGeom>
          <a:ln>
            <a:noFill/>
          </a:ln>
        </p:spPr>
      </p:pic>
      <p:sp>
        <p:nvSpPr>
          <p:cNvPr id="280" name="CustomShape 3"/>
          <p:cNvSpPr/>
          <p:nvPr/>
        </p:nvSpPr>
        <p:spPr>
          <a:xfrm>
            <a:off x="533520" y="2495520"/>
            <a:ext cx="8229240" cy="2157120"/>
          </a:xfrm>
          <a:prstGeom prst="rect">
            <a:avLst/>
          </a:prstGeom>
          <a:solidFill>
            <a:srgbClr val="ffffff"/>
          </a:solidFill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4"/>
          <p:cNvSpPr/>
          <p:nvPr/>
        </p:nvSpPr>
        <p:spPr>
          <a:xfrm>
            <a:off x="533520" y="2190600"/>
            <a:ext cx="8229240" cy="1447560"/>
          </a:xfrm>
          <a:prstGeom prst="rect">
            <a:avLst/>
          </a:prstGeom>
          <a:solidFill>
            <a:srgbClr val="ffffff"/>
          </a:solidFill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5"/>
          <p:cNvSpPr/>
          <p:nvPr/>
        </p:nvSpPr>
        <p:spPr>
          <a:xfrm>
            <a:off x="4495680" y="1962000"/>
            <a:ext cx="914040" cy="304560"/>
          </a:xfrm>
          <a:prstGeom prst="rect">
            <a:avLst/>
          </a:prstGeom>
          <a:solidFill>
            <a:srgbClr val="ffffff"/>
          </a:solidFill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5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464653"/>
                </a:solidFill>
                <a:latin typeface="Bookman Old Style"/>
              </a:rPr>
              <a:t>Milyen hálózat kell?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50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Pl.: számítógép-hálózatok minél “jobb” programozhatósága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programozhatóság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hálózat mint egész működésének meghatározása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több mint az egyes elemek működésének befolyásolása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konfigurálás ↔ programozás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időskála!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“</a:t>
            </a: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jobb”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könnyebb, gyorsabb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flexibilisebb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szélesebb körű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kevesebb hiba(lehetőség)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gyorsabb javíthatóság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464653"/>
                </a:solidFill>
                <a:latin typeface="Bookman Old Style"/>
              </a:rPr>
              <a:t>(Egy) Megoldás(i irány)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57200" y="914400"/>
            <a:ext cx="8229240" cy="386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50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Software Defined Networking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kontrollsík szoftverizálása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kontrollsík ↔ adatsík szeparálása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kontroll: döntés hogy mi történjen az adott forgalommal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adatsík: csomagok továbbítása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kontrollsík centralizálása / konszolidálása / egységesítése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közöttük: nyílt interfész(ek)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korábban: elosztott rendszer, „sok-sok” kapcsolat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most: elosztott rendszer, „egy-sok” kapcsolat!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Egy népszerű realizáció: OpenFlow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kontroll-adat szeparálás +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hálózati eszköz általánosítása (absztrakció)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műveletek általánosítása (bizonyos mértékben)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új koncepció: hálózati operációs rendszer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Root jogosultságok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Többfelhasználós rendszerekben adminisztrációs teendők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Felhasználók menedzselése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Külső erőforrások csatolása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Szolgáltatások futtatása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Szoftverek frissítése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Védelem a szándékos és nem szándékos rombolástól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464653"/>
                </a:solidFill>
                <a:latin typeface="Bookman Old Style"/>
              </a:rPr>
              <a:t>Internet ma: zárt infrastruktúra</a:t>
            </a:r>
            <a:endParaRPr b="0" lang="en-US" sz="24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1314720" y="3049560"/>
            <a:ext cx="1143720" cy="982080"/>
          </a:xfrm>
          <a:prstGeom prst="rect">
            <a:avLst/>
          </a:prstGeom>
          <a:gradFill rotWithShape="0">
            <a:gsLst>
              <a:gs pos="0">
                <a:srgbClr val="87abad"/>
              </a:gs>
              <a:gs pos="100000">
                <a:srgbClr val="afdee1"/>
              </a:gs>
            </a:gsLst>
            <a:lin ang="16200000"/>
          </a:gradFill>
          <a:ln w="9360">
            <a:solidFill>
              <a:srgbClr val="b5dcde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0" name="CustomShape 4"/>
          <p:cNvSpPr/>
          <p:nvPr/>
        </p:nvSpPr>
        <p:spPr>
          <a:xfrm>
            <a:off x="1417680" y="3657600"/>
            <a:ext cx="1004400" cy="31464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700" spc="-1" strike="noStrike">
                <a:solidFill>
                  <a:srgbClr val="ffffff"/>
                </a:solidFill>
                <a:latin typeface="Arial"/>
              </a:rPr>
              <a:t>Specialized Packet Forwarding Hardware</a:t>
            </a:r>
            <a:endParaRPr b="0" lang="en-US" sz="700" spc="-1" strike="noStrike">
              <a:latin typeface="Arial"/>
            </a:endParaRPr>
          </a:p>
        </p:txBody>
      </p:sp>
      <p:grpSp>
        <p:nvGrpSpPr>
          <p:cNvPr id="291" name="Group 5"/>
          <p:cNvGrpSpPr/>
          <p:nvPr/>
        </p:nvGrpSpPr>
        <p:grpSpPr>
          <a:xfrm>
            <a:off x="1414800" y="3138480"/>
            <a:ext cx="1004760" cy="258120"/>
            <a:chOff x="1414800" y="3138480"/>
            <a:chExt cx="1004760" cy="258120"/>
          </a:xfrm>
        </p:grpSpPr>
        <p:sp>
          <p:nvSpPr>
            <p:cNvPr id="292" name="CustomShape 6"/>
            <p:cNvSpPr/>
            <p:nvPr/>
          </p:nvSpPr>
          <p:spPr>
            <a:xfrm>
              <a:off x="1414800" y="3138480"/>
              <a:ext cx="25092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293" name="CustomShape 7"/>
            <p:cNvSpPr/>
            <p:nvPr/>
          </p:nvSpPr>
          <p:spPr>
            <a:xfrm>
              <a:off x="1666080" y="3138480"/>
              <a:ext cx="25092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294" name="CustomShape 8"/>
            <p:cNvSpPr/>
            <p:nvPr/>
          </p:nvSpPr>
          <p:spPr>
            <a:xfrm>
              <a:off x="2168640" y="3138480"/>
              <a:ext cx="25092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295" name="Line 9"/>
            <p:cNvSpPr/>
            <p:nvPr/>
          </p:nvSpPr>
          <p:spPr>
            <a:xfrm>
              <a:off x="1917000" y="3268080"/>
              <a:ext cx="251280" cy="0"/>
            </a:xfrm>
            <a:prstGeom prst="line">
              <a:avLst/>
            </a:prstGeom>
            <a:ln w="25560">
              <a:solidFill>
                <a:srgbClr val="bbe0e3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6" name="CustomShape 10"/>
          <p:cNvSpPr/>
          <p:nvPr/>
        </p:nvSpPr>
        <p:spPr>
          <a:xfrm>
            <a:off x="3800520" y="1786680"/>
            <a:ext cx="1143720" cy="980640"/>
          </a:xfrm>
          <a:prstGeom prst="rect">
            <a:avLst/>
          </a:prstGeom>
          <a:gradFill rotWithShape="0">
            <a:gsLst>
              <a:gs pos="0">
                <a:srgbClr val="87abad"/>
              </a:gs>
              <a:gs pos="100000">
                <a:srgbClr val="afdee1"/>
              </a:gs>
            </a:gsLst>
            <a:lin ang="16200000"/>
          </a:gradFill>
          <a:ln w="9360">
            <a:solidFill>
              <a:srgbClr val="b5dcde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7" name="CustomShape 11"/>
          <p:cNvSpPr/>
          <p:nvPr/>
        </p:nvSpPr>
        <p:spPr>
          <a:xfrm>
            <a:off x="3900600" y="2398680"/>
            <a:ext cx="1004400" cy="31464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700" spc="-1" strike="noStrike">
                <a:solidFill>
                  <a:srgbClr val="ffffff"/>
                </a:solidFill>
                <a:latin typeface="Arial"/>
              </a:rPr>
              <a:t>Specialized Packet Forwarding Hardware</a:t>
            </a:r>
            <a:endParaRPr b="0" lang="en-US" sz="700" spc="-1" strike="noStrike">
              <a:latin typeface="Arial"/>
            </a:endParaRPr>
          </a:p>
        </p:txBody>
      </p:sp>
      <p:grpSp>
        <p:nvGrpSpPr>
          <p:cNvPr id="298" name="Group 12"/>
          <p:cNvGrpSpPr/>
          <p:nvPr/>
        </p:nvGrpSpPr>
        <p:grpSpPr>
          <a:xfrm>
            <a:off x="3900600" y="1875240"/>
            <a:ext cx="1004400" cy="256680"/>
            <a:chOff x="3900600" y="1875240"/>
            <a:chExt cx="1004400" cy="256680"/>
          </a:xfrm>
        </p:grpSpPr>
        <p:sp>
          <p:nvSpPr>
            <p:cNvPr id="299" name="CustomShape 13"/>
            <p:cNvSpPr/>
            <p:nvPr/>
          </p:nvSpPr>
          <p:spPr>
            <a:xfrm>
              <a:off x="3900600" y="1875240"/>
              <a:ext cx="250920" cy="256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00" name="CustomShape 14"/>
            <p:cNvSpPr/>
            <p:nvPr/>
          </p:nvSpPr>
          <p:spPr>
            <a:xfrm>
              <a:off x="4151880" y="1875240"/>
              <a:ext cx="250920" cy="256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01" name="CustomShape 15"/>
            <p:cNvSpPr/>
            <p:nvPr/>
          </p:nvSpPr>
          <p:spPr>
            <a:xfrm>
              <a:off x="4654080" y="1875240"/>
              <a:ext cx="250920" cy="256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02" name="Line 16"/>
            <p:cNvSpPr/>
            <p:nvPr/>
          </p:nvSpPr>
          <p:spPr>
            <a:xfrm>
              <a:off x="4402800" y="2003760"/>
              <a:ext cx="251280" cy="1080"/>
            </a:xfrm>
            <a:prstGeom prst="line">
              <a:avLst/>
            </a:prstGeom>
            <a:ln w="25560">
              <a:solidFill>
                <a:srgbClr val="bbe0e3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3" name="CustomShape 17"/>
          <p:cNvSpPr/>
          <p:nvPr/>
        </p:nvSpPr>
        <p:spPr>
          <a:xfrm>
            <a:off x="7476840" y="2476800"/>
            <a:ext cx="1143720" cy="980640"/>
          </a:xfrm>
          <a:prstGeom prst="rect">
            <a:avLst/>
          </a:prstGeom>
          <a:gradFill rotWithShape="0">
            <a:gsLst>
              <a:gs pos="0">
                <a:srgbClr val="87abad"/>
              </a:gs>
              <a:gs pos="100000">
                <a:srgbClr val="afdee1"/>
              </a:gs>
            </a:gsLst>
            <a:lin ang="16200000"/>
          </a:gradFill>
          <a:ln w="9360">
            <a:solidFill>
              <a:srgbClr val="b5dcde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04" name="CustomShape 18"/>
          <p:cNvSpPr/>
          <p:nvPr/>
        </p:nvSpPr>
        <p:spPr>
          <a:xfrm>
            <a:off x="7566840" y="3068280"/>
            <a:ext cx="1004400" cy="31464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700" spc="-1" strike="noStrike">
                <a:solidFill>
                  <a:srgbClr val="ffffff"/>
                </a:solidFill>
                <a:latin typeface="Arial"/>
              </a:rPr>
              <a:t>Specialized Packet Forwarding Hardware</a:t>
            </a:r>
            <a:endParaRPr b="0" lang="en-US" sz="700" spc="-1" strike="noStrike">
              <a:latin typeface="Arial"/>
            </a:endParaRPr>
          </a:p>
        </p:txBody>
      </p:sp>
      <p:grpSp>
        <p:nvGrpSpPr>
          <p:cNvPr id="305" name="Group 19"/>
          <p:cNvGrpSpPr/>
          <p:nvPr/>
        </p:nvGrpSpPr>
        <p:grpSpPr>
          <a:xfrm>
            <a:off x="7568280" y="2544480"/>
            <a:ext cx="1003320" cy="258120"/>
            <a:chOff x="7568280" y="2544480"/>
            <a:chExt cx="1003320" cy="258120"/>
          </a:xfrm>
        </p:grpSpPr>
        <p:sp>
          <p:nvSpPr>
            <p:cNvPr id="306" name="CustomShape 20"/>
            <p:cNvSpPr/>
            <p:nvPr/>
          </p:nvSpPr>
          <p:spPr>
            <a:xfrm>
              <a:off x="7568280" y="2544480"/>
              <a:ext cx="25056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8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307" name="CustomShape 21"/>
            <p:cNvSpPr/>
            <p:nvPr/>
          </p:nvSpPr>
          <p:spPr>
            <a:xfrm>
              <a:off x="7819200" y="2544480"/>
              <a:ext cx="25056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8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308" name="CustomShape 22"/>
            <p:cNvSpPr/>
            <p:nvPr/>
          </p:nvSpPr>
          <p:spPr>
            <a:xfrm>
              <a:off x="8321040" y="2544480"/>
              <a:ext cx="25056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8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309" name="Line 23"/>
            <p:cNvSpPr/>
            <p:nvPr/>
          </p:nvSpPr>
          <p:spPr>
            <a:xfrm>
              <a:off x="8070480" y="2674080"/>
              <a:ext cx="250200" cy="0"/>
            </a:xfrm>
            <a:prstGeom prst="line">
              <a:avLst/>
            </a:prstGeom>
            <a:ln w="25560">
              <a:solidFill>
                <a:srgbClr val="bbe0e3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0" name="CustomShape 24"/>
          <p:cNvSpPr/>
          <p:nvPr/>
        </p:nvSpPr>
        <p:spPr>
          <a:xfrm>
            <a:off x="3046680" y="4061880"/>
            <a:ext cx="1143720" cy="982080"/>
          </a:xfrm>
          <a:prstGeom prst="rect">
            <a:avLst/>
          </a:prstGeom>
          <a:gradFill rotWithShape="0">
            <a:gsLst>
              <a:gs pos="0">
                <a:srgbClr val="87abad"/>
              </a:gs>
              <a:gs pos="100000">
                <a:srgbClr val="afdee1"/>
              </a:gs>
            </a:gsLst>
            <a:lin ang="16200000"/>
          </a:gradFill>
          <a:ln w="9360">
            <a:solidFill>
              <a:srgbClr val="b5dcde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1" name="CustomShape 25"/>
          <p:cNvSpPr/>
          <p:nvPr/>
        </p:nvSpPr>
        <p:spPr>
          <a:xfrm>
            <a:off x="3139920" y="4688640"/>
            <a:ext cx="1004400" cy="31464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700" spc="-1" strike="noStrike">
                <a:solidFill>
                  <a:srgbClr val="ffffff"/>
                </a:solidFill>
                <a:latin typeface="Arial"/>
              </a:rPr>
              <a:t>Specialized Packet Forwarding Hardware</a:t>
            </a:r>
            <a:endParaRPr b="0" lang="en-US" sz="700" spc="-1" strike="noStrike">
              <a:latin typeface="Arial"/>
            </a:endParaRPr>
          </a:p>
        </p:txBody>
      </p:sp>
      <p:grpSp>
        <p:nvGrpSpPr>
          <p:cNvPr id="312" name="Group 26"/>
          <p:cNvGrpSpPr/>
          <p:nvPr/>
        </p:nvGrpSpPr>
        <p:grpSpPr>
          <a:xfrm>
            <a:off x="3146760" y="4152600"/>
            <a:ext cx="1004760" cy="256680"/>
            <a:chOff x="3146760" y="4152600"/>
            <a:chExt cx="1004760" cy="256680"/>
          </a:xfrm>
        </p:grpSpPr>
        <p:sp>
          <p:nvSpPr>
            <p:cNvPr id="313" name="CustomShape 27"/>
            <p:cNvSpPr/>
            <p:nvPr/>
          </p:nvSpPr>
          <p:spPr>
            <a:xfrm>
              <a:off x="3146760" y="4152600"/>
              <a:ext cx="250920" cy="256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14" name="CustomShape 28"/>
            <p:cNvSpPr/>
            <p:nvPr/>
          </p:nvSpPr>
          <p:spPr>
            <a:xfrm>
              <a:off x="3398040" y="4152600"/>
              <a:ext cx="250920" cy="256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15" name="CustomShape 29"/>
            <p:cNvSpPr/>
            <p:nvPr/>
          </p:nvSpPr>
          <p:spPr>
            <a:xfrm>
              <a:off x="3900600" y="4152600"/>
              <a:ext cx="250920" cy="256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16" name="Line 30"/>
            <p:cNvSpPr/>
            <p:nvPr/>
          </p:nvSpPr>
          <p:spPr>
            <a:xfrm>
              <a:off x="3648960" y="4280760"/>
              <a:ext cx="251280" cy="1440"/>
            </a:xfrm>
            <a:prstGeom prst="line">
              <a:avLst/>
            </a:prstGeom>
            <a:ln w="25560">
              <a:solidFill>
                <a:srgbClr val="bbe0e3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7" name="CustomShape 31"/>
          <p:cNvSpPr/>
          <p:nvPr/>
        </p:nvSpPr>
        <p:spPr>
          <a:xfrm>
            <a:off x="5791320" y="3438000"/>
            <a:ext cx="1143720" cy="980640"/>
          </a:xfrm>
          <a:prstGeom prst="rect">
            <a:avLst/>
          </a:prstGeom>
          <a:gradFill rotWithShape="0">
            <a:gsLst>
              <a:gs pos="0">
                <a:srgbClr val="87abad"/>
              </a:gs>
              <a:gs pos="100000">
                <a:srgbClr val="afdee1"/>
              </a:gs>
            </a:gsLst>
            <a:lin ang="16200000"/>
          </a:gradFill>
          <a:ln w="9360">
            <a:solidFill>
              <a:srgbClr val="b5dcde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8" name="CustomShape 32"/>
          <p:cNvSpPr/>
          <p:nvPr/>
        </p:nvSpPr>
        <p:spPr>
          <a:xfrm>
            <a:off x="5891760" y="4050720"/>
            <a:ext cx="1004400" cy="31464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700" spc="-1" strike="noStrike">
                <a:solidFill>
                  <a:srgbClr val="ffffff"/>
                </a:solidFill>
                <a:latin typeface="Arial"/>
              </a:rPr>
              <a:t>Specialized Packet Forwarding Hardware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319" name="CustomShape 33"/>
          <p:cNvSpPr/>
          <p:nvPr/>
        </p:nvSpPr>
        <p:spPr>
          <a:xfrm>
            <a:off x="1415160" y="3392280"/>
            <a:ext cx="1004400" cy="264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f7545c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Operating</a:t>
            </a:r>
            <a:endParaRPr b="0" lang="en-US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System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320" name="CustomShape 34"/>
          <p:cNvSpPr/>
          <p:nvPr/>
        </p:nvSpPr>
        <p:spPr>
          <a:xfrm>
            <a:off x="3909960" y="2132640"/>
            <a:ext cx="1004400" cy="264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f7545c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Operating</a:t>
            </a:r>
            <a:endParaRPr b="0" lang="en-US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System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321" name="CustomShape 35"/>
          <p:cNvSpPr/>
          <p:nvPr/>
        </p:nvSpPr>
        <p:spPr>
          <a:xfrm>
            <a:off x="7567200" y="2802960"/>
            <a:ext cx="1004400" cy="264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f7545c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700" spc="-1" strike="noStrike">
                <a:solidFill>
                  <a:srgbClr val="ffffff"/>
                </a:solidFill>
                <a:latin typeface="Arial"/>
              </a:rPr>
              <a:t>Operating</a:t>
            </a:r>
            <a:endParaRPr b="0" lang="en-US" sz="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700" spc="-1" strike="noStrike">
                <a:solidFill>
                  <a:srgbClr val="ffffff"/>
                </a:solidFill>
                <a:latin typeface="Arial"/>
              </a:rPr>
              <a:t>System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322" name="CustomShape 36"/>
          <p:cNvSpPr/>
          <p:nvPr/>
        </p:nvSpPr>
        <p:spPr>
          <a:xfrm>
            <a:off x="3139920" y="4420440"/>
            <a:ext cx="1004400" cy="264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f7545c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Operating</a:t>
            </a:r>
            <a:endParaRPr b="0" lang="en-US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System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323" name="CustomShape 37"/>
          <p:cNvSpPr/>
          <p:nvPr/>
        </p:nvSpPr>
        <p:spPr>
          <a:xfrm>
            <a:off x="5897160" y="3785400"/>
            <a:ext cx="1004400" cy="264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f7545c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Operating</a:t>
            </a:r>
            <a:endParaRPr b="0" lang="en-US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System</a:t>
            </a:r>
            <a:endParaRPr b="0" lang="en-US" sz="800" spc="-1" strike="noStrike">
              <a:latin typeface="Arial"/>
            </a:endParaRPr>
          </a:p>
        </p:txBody>
      </p:sp>
      <p:grpSp>
        <p:nvGrpSpPr>
          <p:cNvPr id="324" name="Group 38"/>
          <p:cNvGrpSpPr/>
          <p:nvPr/>
        </p:nvGrpSpPr>
        <p:grpSpPr>
          <a:xfrm>
            <a:off x="5891040" y="3526920"/>
            <a:ext cx="1004760" cy="258120"/>
            <a:chOff x="5891040" y="3526920"/>
            <a:chExt cx="1004760" cy="258120"/>
          </a:xfrm>
        </p:grpSpPr>
        <p:sp>
          <p:nvSpPr>
            <p:cNvPr id="325" name="CustomShape 39"/>
            <p:cNvSpPr/>
            <p:nvPr/>
          </p:nvSpPr>
          <p:spPr>
            <a:xfrm>
              <a:off x="5891040" y="3526920"/>
              <a:ext cx="25092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26" name="CustomShape 40"/>
            <p:cNvSpPr/>
            <p:nvPr/>
          </p:nvSpPr>
          <p:spPr>
            <a:xfrm>
              <a:off x="6142320" y="3526920"/>
              <a:ext cx="25092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27" name="CustomShape 41"/>
            <p:cNvSpPr/>
            <p:nvPr/>
          </p:nvSpPr>
          <p:spPr>
            <a:xfrm>
              <a:off x="6644880" y="3526920"/>
              <a:ext cx="25092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28" name="Line 42"/>
            <p:cNvSpPr/>
            <p:nvPr/>
          </p:nvSpPr>
          <p:spPr>
            <a:xfrm>
              <a:off x="6393600" y="3656520"/>
              <a:ext cx="250920" cy="0"/>
            </a:xfrm>
            <a:prstGeom prst="line">
              <a:avLst/>
            </a:prstGeom>
            <a:ln w="25560">
              <a:solidFill>
                <a:srgbClr val="bbe0e3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9" name="Line 43"/>
          <p:cNvSpPr/>
          <p:nvPr/>
        </p:nvSpPr>
        <p:spPr>
          <a:xfrm flipV="1">
            <a:off x="2458800" y="2767320"/>
            <a:ext cx="1913760" cy="773280"/>
          </a:xfrm>
          <a:prstGeom prst="line">
            <a:avLst/>
          </a:prstGeom>
          <a:ln w="25560">
            <a:solidFill>
              <a:srgbClr val="bbe0e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Line 44"/>
          <p:cNvSpPr/>
          <p:nvPr/>
        </p:nvSpPr>
        <p:spPr>
          <a:xfrm>
            <a:off x="4967640" y="2618280"/>
            <a:ext cx="1395360" cy="819720"/>
          </a:xfrm>
          <a:prstGeom prst="line">
            <a:avLst/>
          </a:prstGeom>
          <a:ln w="25560">
            <a:solidFill>
              <a:srgbClr val="bbe0e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Line 45"/>
          <p:cNvSpPr/>
          <p:nvPr/>
        </p:nvSpPr>
        <p:spPr>
          <a:xfrm flipV="1">
            <a:off x="4144320" y="3928680"/>
            <a:ext cx="1646640" cy="917280"/>
          </a:xfrm>
          <a:prstGeom prst="line">
            <a:avLst/>
          </a:prstGeom>
          <a:ln w="25560">
            <a:solidFill>
              <a:srgbClr val="bbe0e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Line 46"/>
          <p:cNvSpPr/>
          <p:nvPr/>
        </p:nvSpPr>
        <p:spPr>
          <a:xfrm>
            <a:off x="1886760" y="4031640"/>
            <a:ext cx="1252800" cy="814320"/>
          </a:xfrm>
          <a:prstGeom prst="line">
            <a:avLst/>
          </a:prstGeom>
          <a:ln w="25560">
            <a:solidFill>
              <a:srgbClr val="bbe0e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Line 47"/>
          <p:cNvSpPr/>
          <p:nvPr/>
        </p:nvSpPr>
        <p:spPr>
          <a:xfrm flipV="1">
            <a:off x="6896520" y="3457440"/>
            <a:ext cx="1152360" cy="750600"/>
          </a:xfrm>
          <a:prstGeom prst="line">
            <a:avLst/>
          </a:prstGeom>
          <a:ln w="25560">
            <a:solidFill>
              <a:srgbClr val="bbe0e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48"/>
          <p:cNvSpPr/>
          <p:nvPr/>
        </p:nvSpPr>
        <p:spPr>
          <a:xfrm>
            <a:off x="3834360" y="1820880"/>
            <a:ext cx="1145160" cy="982080"/>
          </a:xfrm>
          <a:prstGeom prst="rect">
            <a:avLst/>
          </a:prstGeom>
          <a:noFill/>
          <a:ln w="6336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5" name="CustomShape 49"/>
          <p:cNvSpPr/>
          <p:nvPr/>
        </p:nvSpPr>
        <p:spPr>
          <a:xfrm>
            <a:off x="1345320" y="3068640"/>
            <a:ext cx="1143720" cy="982080"/>
          </a:xfrm>
          <a:prstGeom prst="rect">
            <a:avLst/>
          </a:prstGeom>
          <a:noFill/>
          <a:ln w="6336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6" name="CustomShape 50"/>
          <p:cNvSpPr/>
          <p:nvPr/>
        </p:nvSpPr>
        <p:spPr>
          <a:xfrm>
            <a:off x="3070080" y="4061880"/>
            <a:ext cx="1143720" cy="982080"/>
          </a:xfrm>
          <a:prstGeom prst="rect">
            <a:avLst/>
          </a:prstGeom>
          <a:noFill/>
          <a:ln w="6336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7" name="CustomShape 51"/>
          <p:cNvSpPr/>
          <p:nvPr/>
        </p:nvSpPr>
        <p:spPr>
          <a:xfrm>
            <a:off x="5814000" y="3438000"/>
            <a:ext cx="1145160" cy="982080"/>
          </a:xfrm>
          <a:prstGeom prst="rect">
            <a:avLst/>
          </a:prstGeom>
          <a:noFill/>
          <a:ln w="6336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8" name="CustomShape 52"/>
          <p:cNvSpPr/>
          <p:nvPr/>
        </p:nvSpPr>
        <p:spPr>
          <a:xfrm>
            <a:off x="7498800" y="2484720"/>
            <a:ext cx="1143720" cy="982080"/>
          </a:xfrm>
          <a:prstGeom prst="rect">
            <a:avLst/>
          </a:prstGeom>
          <a:noFill/>
          <a:ln w="6336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464653"/>
                </a:solidFill>
                <a:latin typeface="Bookman Old Style"/>
              </a:rPr>
              <a:t>SDN: “nyissuk ki”</a:t>
            </a:r>
            <a:endParaRPr b="0" lang="en-US" sz="24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40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1314720" y="3049560"/>
            <a:ext cx="1143720" cy="982080"/>
          </a:xfrm>
          <a:prstGeom prst="rect">
            <a:avLst/>
          </a:prstGeom>
          <a:gradFill rotWithShape="0">
            <a:gsLst>
              <a:gs pos="0">
                <a:srgbClr val="87abad"/>
              </a:gs>
              <a:gs pos="100000">
                <a:srgbClr val="afdee1"/>
              </a:gs>
            </a:gsLst>
            <a:lin ang="16200000"/>
          </a:gradFill>
          <a:ln w="9360">
            <a:solidFill>
              <a:srgbClr val="b5dcde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42" name="CustomShape 4"/>
          <p:cNvSpPr/>
          <p:nvPr/>
        </p:nvSpPr>
        <p:spPr>
          <a:xfrm>
            <a:off x="1417680" y="3657600"/>
            <a:ext cx="1004400" cy="31464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700" spc="-1" strike="noStrike">
                <a:solidFill>
                  <a:srgbClr val="ffffff"/>
                </a:solidFill>
                <a:latin typeface="Arial"/>
              </a:rPr>
              <a:t>Specialized Packet Forwarding Hardware</a:t>
            </a:r>
            <a:endParaRPr b="0" lang="en-US" sz="700" spc="-1" strike="noStrike">
              <a:latin typeface="Arial"/>
            </a:endParaRPr>
          </a:p>
        </p:txBody>
      </p:sp>
      <p:grpSp>
        <p:nvGrpSpPr>
          <p:cNvPr id="343" name="Group 5"/>
          <p:cNvGrpSpPr/>
          <p:nvPr/>
        </p:nvGrpSpPr>
        <p:grpSpPr>
          <a:xfrm>
            <a:off x="1414800" y="3138480"/>
            <a:ext cx="1004760" cy="258120"/>
            <a:chOff x="1414800" y="3138480"/>
            <a:chExt cx="1004760" cy="258120"/>
          </a:xfrm>
        </p:grpSpPr>
        <p:sp>
          <p:nvSpPr>
            <p:cNvPr id="344" name="CustomShape 6"/>
            <p:cNvSpPr/>
            <p:nvPr/>
          </p:nvSpPr>
          <p:spPr>
            <a:xfrm>
              <a:off x="1414800" y="3138480"/>
              <a:ext cx="25092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45" name="CustomShape 7"/>
            <p:cNvSpPr/>
            <p:nvPr/>
          </p:nvSpPr>
          <p:spPr>
            <a:xfrm>
              <a:off x="1666080" y="3138480"/>
              <a:ext cx="25092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46" name="CustomShape 8"/>
            <p:cNvSpPr/>
            <p:nvPr/>
          </p:nvSpPr>
          <p:spPr>
            <a:xfrm>
              <a:off x="2168640" y="3138480"/>
              <a:ext cx="25092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47" name="Line 9"/>
            <p:cNvSpPr/>
            <p:nvPr/>
          </p:nvSpPr>
          <p:spPr>
            <a:xfrm>
              <a:off x="1917000" y="3268080"/>
              <a:ext cx="251280" cy="0"/>
            </a:xfrm>
            <a:prstGeom prst="line">
              <a:avLst/>
            </a:prstGeom>
            <a:ln w="25560">
              <a:solidFill>
                <a:srgbClr val="bbe0e3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8" name="CustomShape 10"/>
          <p:cNvSpPr/>
          <p:nvPr/>
        </p:nvSpPr>
        <p:spPr>
          <a:xfrm>
            <a:off x="3800520" y="1786680"/>
            <a:ext cx="1143720" cy="980640"/>
          </a:xfrm>
          <a:prstGeom prst="rect">
            <a:avLst/>
          </a:prstGeom>
          <a:gradFill rotWithShape="0">
            <a:gsLst>
              <a:gs pos="0">
                <a:srgbClr val="87abad"/>
              </a:gs>
              <a:gs pos="100000">
                <a:srgbClr val="afdee1"/>
              </a:gs>
            </a:gsLst>
            <a:lin ang="16200000"/>
          </a:gradFill>
          <a:ln w="9360">
            <a:solidFill>
              <a:srgbClr val="b5dcde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49" name="CustomShape 11"/>
          <p:cNvSpPr/>
          <p:nvPr/>
        </p:nvSpPr>
        <p:spPr>
          <a:xfrm>
            <a:off x="3900600" y="2398680"/>
            <a:ext cx="1004400" cy="31464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700" spc="-1" strike="noStrike">
                <a:solidFill>
                  <a:srgbClr val="ffffff"/>
                </a:solidFill>
                <a:latin typeface="Arial"/>
              </a:rPr>
              <a:t>Specialized Packet Forwarding Hardware</a:t>
            </a:r>
            <a:endParaRPr b="0" lang="en-US" sz="700" spc="-1" strike="noStrike">
              <a:latin typeface="Arial"/>
            </a:endParaRPr>
          </a:p>
        </p:txBody>
      </p:sp>
      <p:grpSp>
        <p:nvGrpSpPr>
          <p:cNvPr id="350" name="Group 12"/>
          <p:cNvGrpSpPr/>
          <p:nvPr/>
        </p:nvGrpSpPr>
        <p:grpSpPr>
          <a:xfrm>
            <a:off x="3900600" y="1875240"/>
            <a:ext cx="1004400" cy="256680"/>
            <a:chOff x="3900600" y="1875240"/>
            <a:chExt cx="1004400" cy="256680"/>
          </a:xfrm>
        </p:grpSpPr>
        <p:sp>
          <p:nvSpPr>
            <p:cNvPr id="351" name="CustomShape 13"/>
            <p:cNvSpPr/>
            <p:nvPr/>
          </p:nvSpPr>
          <p:spPr>
            <a:xfrm>
              <a:off x="3900600" y="1875240"/>
              <a:ext cx="250920" cy="256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52" name="CustomShape 14"/>
            <p:cNvSpPr/>
            <p:nvPr/>
          </p:nvSpPr>
          <p:spPr>
            <a:xfrm>
              <a:off x="4151880" y="1875240"/>
              <a:ext cx="250920" cy="256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53" name="CustomShape 15"/>
            <p:cNvSpPr/>
            <p:nvPr/>
          </p:nvSpPr>
          <p:spPr>
            <a:xfrm>
              <a:off x="4654080" y="1875240"/>
              <a:ext cx="250920" cy="256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54" name="Line 16"/>
            <p:cNvSpPr/>
            <p:nvPr/>
          </p:nvSpPr>
          <p:spPr>
            <a:xfrm>
              <a:off x="4402800" y="2003760"/>
              <a:ext cx="251280" cy="1080"/>
            </a:xfrm>
            <a:prstGeom prst="line">
              <a:avLst/>
            </a:prstGeom>
            <a:ln w="25560">
              <a:solidFill>
                <a:srgbClr val="bbe0e3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55" name="CustomShape 17"/>
          <p:cNvSpPr/>
          <p:nvPr/>
        </p:nvSpPr>
        <p:spPr>
          <a:xfrm>
            <a:off x="7476840" y="2476800"/>
            <a:ext cx="1143720" cy="980640"/>
          </a:xfrm>
          <a:prstGeom prst="rect">
            <a:avLst/>
          </a:prstGeom>
          <a:gradFill rotWithShape="0">
            <a:gsLst>
              <a:gs pos="0">
                <a:srgbClr val="87abad"/>
              </a:gs>
              <a:gs pos="100000">
                <a:srgbClr val="afdee1"/>
              </a:gs>
            </a:gsLst>
            <a:lin ang="16200000"/>
          </a:gradFill>
          <a:ln w="9360">
            <a:solidFill>
              <a:srgbClr val="b5dcde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6" name="CustomShape 18"/>
          <p:cNvSpPr/>
          <p:nvPr/>
        </p:nvSpPr>
        <p:spPr>
          <a:xfrm>
            <a:off x="7566840" y="3068280"/>
            <a:ext cx="1004400" cy="31464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700" spc="-1" strike="noStrike">
                <a:solidFill>
                  <a:srgbClr val="ffffff"/>
                </a:solidFill>
                <a:latin typeface="Arial"/>
              </a:rPr>
              <a:t>Specialized Packet Forwarding Hardware</a:t>
            </a:r>
            <a:endParaRPr b="0" lang="en-US" sz="700" spc="-1" strike="noStrike">
              <a:latin typeface="Arial"/>
            </a:endParaRPr>
          </a:p>
        </p:txBody>
      </p:sp>
      <p:grpSp>
        <p:nvGrpSpPr>
          <p:cNvPr id="357" name="Group 19"/>
          <p:cNvGrpSpPr/>
          <p:nvPr/>
        </p:nvGrpSpPr>
        <p:grpSpPr>
          <a:xfrm>
            <a:off x="7568280" y="2544480"/>
            <a:ext cx="1003320" cy="258120"/>
            <a:chOff x="7568280" y="2544480"/>
            <a:chExt cx="1003320" cy="258120"/>
          </a:xfrm>
        </p:grpSpPr>
        <p:sp>
          <p:nvSpPr>
            <p:cNvPr id="358" name="CustomShape 20"/>
            <p:cNvSpPr/>
            <p:nvPr/>
          </p:nvSpPr>
          <p:spPr>
            <a:xfrm>
              <a:off x="7568280" y="2544480"/>
              <a:ext cx="25056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8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359" name="CustomShape 21"/>
            <p:cNvSpPr/>
            <p:nvPr/>
          </p:nvSpPr>
          <p:spPr>
            <a:xfrm>
              <a:off x="7819200" y="2544480"/>
              <a:ext cx="25056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8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360" name="CustomShape 22"/>
            <p:cNvSpPr/>
            <p:nvPr/>
          </p:nvSpPr>
          <p:spPr>
            <a:xfrm>
              <a:off x="8321040" y="2544480"/>
              <a:ext cx="25056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8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800" spc="-1" strike="noStrike">
                <a:latin typeface="Arial"/>
              </a:endParaRPr>
            </a:p>
          </p:txBody>
        </p:sp>
        <p:sp>
          <p:nvSpPr>
            <p:cNvPr id="361" name="Line 23"/>
            <p:cNvSpPr/>
            <p:nvPr/>
          </p:nvSpPr>
          <p:spPr>
            <a:xfrm>
              <a:off x="8070480" y="2674080"/>
              <a:ext cx="250200" cy="0"/>
            </a:xfrm>
            <a:prstGeom prst="line">
              <a:avLst/>
            </a:prstGeom>
            <a:ln w="25560">
              <a:solidFill>
                <a:srgbClr val="bbe0e3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62" name="CustomShape 24"/>
          <p:cNvSpPr/>
          <p:nvPr/>
        </p:nvSpPr>
        <p:spPr>
          <a:xfrm>
            <a:off x="3046680" y="4061880"/>
            <a:ext cx="1143720" cy="982080"/>
          </a:xfrm>
          <a:prstGeom prst="rect">
            <a:avLst/>
          </a:prstGeom>
          <a:gradFill rotWithShape="0">
            <a:gsLst>
              <a:gs pos="0">
                <a:srgbClr val="87abad"/>
              </a:gs>
              <a:gs pos="100000">
                <a:srgbClr val="afdee1"/>
              </a:gs>
            </a:gsLst>
            <a:lin ang="16200000"/>
          </a:gradFill>
          <a:ln w="9360">
            <a:solidFill>
              <a:srgbClr val="b5dcde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3" name="CustomShape 25"/>
          <p:cNvSpPr/>
          <p:nvPr/>
        </p:nvSpPr>
        <p:spPr>
          <a:xfrm>
            <a:off x="3139920" y="4688640"/>
            <a:ext cx="1004400" cy="31464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700" spc="-1" strike="noStrike">
                <a:solidFill>
                  <a:srgbClr val="ffffff"/>
                </a:solidFill>
                <a:latin typeface="Arial"/>
              </a:rPr>
              <a:t>Specialized Packet Forwarding Hardware</a:t>
            </a:r>
            <a:endParaRPr b="0" lang="en-US" sz="700" spc="-1" strike="noStrike">
              <a:latin typeface="Arial"/>
            </a:endParaRPr>
          </a:p>
        </p:txBody>
      </p:sp>
      <p:grpSp>
        <p:nvGrpSpPr>
          <p:cNvPr id="364" name="Group 26"/>
          <p:cNvGrpSpPr/>
          <p:nvPr/>
        </p:nvGrpSpPr>
        <p:grpSpPr>
          <a:xfrm>
            <a:off x="3146760" y="4152600"/>
            <a:ext cx="1004760" cy="256680"/>
            <a:chOff x="3146760" y="4152600"/>
            <a:chExt cx="1004760" cy="256680"/>
          </a:xfrm>
        </p:grpSpPr>
        <p:sp>
          <p:nvSpPr>
            <p:cNvPr id="365" name="CustomShape 27"/>
            <p:cNvSpPr/>
            <p:nvPr/>
          </p:nvSpPr>
          <p:spPr>
            <a:xfrm>
              <a:off x="3146760" y="4152600"/>
              <a:ext cx="250920" cy="256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66" name="CustomShape 28"/>
            <p:cNvSpPr/>
            <p:nvPr/>
          </p:nvSpPr>
          <p:spPr>
            <a:xfrm>
              <a:off x="3398040" y="4152600"/>
              <a:ext cx="250920" cy="256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67" name="CustomShape 29"/>
            <p:cNvSpPr/>
            <p:nvPr/>
          </p:nvSpPr>
          <p:spPr>
            <a:xfrm>
              <a:off x="3900600" y="4152600"/>
              <a:ext cx="250920" cy="256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68" name="Line 30"/>
            <p:cNvSpPr/>
            <p:nvPr/>
          </p:nvSpPr>
          <p:spPr>
            <a:xfrm>
              <a:off x="3648960" y="4280760"/>
              <a:ext cx="251280" cy="1440"/>
            </a:xfrm>
            <a:prstGeom prst="line">
              <a:avLst/>
            </a:prstGeom>
            <a:ln w="25560">
              <a:solidFill>
                <a:srgbClr val="bbe0e3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69" name="CustomShape 31"/>
          <p:cNvSpPr/>
          <p:nvPr/>
        </p:nvSpPr>
        <p:spPr>
          <a:xfrm>
            <a:off x="5791320" y="3438000"/>
            <a:ext cx="1143720" cy="980640"/>
          </a:xfrm>
          <a:prstGeom prst="rect">
            <a:avLst/>
          </a:prstGeom>
          <a:gradFill rotWithShape="0">
            <a:gsLst>
              <a:gs pos="0">
                <a:srgbClr val="87abad"/>
              </a:gs>
              <a:gs pos="100000">
                <a:srgbClr val="afdee1"/>
              </a:gs>
            </a:gsLst>
            <a:lin ang="16200000"/>
          </a:gradFill>
          <a:ln w="9360">
            <a:solidFill>
              <a:srgbClr val="b5dcde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70" name="CustomShape 32"/>
          <p:cNvSpPr/>
          <p:nvPr/>
        </p:nvSpPr>
        <p:spPr>
          <a:xfrm>
            <a:off x="5891760" y="4050720"/>
            <a:ext cx="1004400" cy="31464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700" spc="-1" strike="noStrike">
                <a:solidFill>
                  <a:srgbClr val="ffffff"/>
                </a:solidFill>
                <a:latin typeface="Arial"/>
              </a:rPr>
              <a:t>Specialized Packet Forwarding Hardware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371" name="CustomShape 33"/>
          <p:cNvSpPr/>
          <p:nvPr/>
        </p:nvSpPr>
        <p:spPr>
          <a:xfrm>
            <a:off x="1415160" y="3392280"/>
            <a:ext cx="1004400" cy="264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f7545c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Operating</a:t>
            </a:r>
            <a:endParaRPr b="0" lang="en-US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System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372" name="CustomShape 34"/>
          <p:cNvSpPr/>
          <p:nvPr/>
        </p:nvSpPr>
        <p:spPr>
          <a:xfrm>
            <a:off x="3909960" y="2132640"/>
            <a:ext cx="1004400" cy="264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f7545c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Operating</a:t>
            </a:r>
            <a:endParaRPr b="0" lang="en-US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System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373" name="CustomShape 35"/>
          <p:cNvSpPr/>
          <p:nvPr/>
        </p:nvSpPr>
        <p:spPr>
          <a:xfrm>
            <a:off x="7567200" y="2802960"/>
            <a:ext cx="1004400" cy="264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f7545c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700" spc="-1" strike="noStrike">
                <a:solidFill>
                  <a:srgbClr val="ffffff"/>
                </a:solidFill>
                <a:latin typeface="Arial"/>
              </a:rPr>
              <a:t>Operating</a:t>
            </a:r>
            <a:endParaRPr b="0" lang="en-US" sz="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700" spc="-1" strike="noStrike">
                <a:solidFill>
                  <a:srgbClr val="ffffff"/>
                </a:solidFill>
                <a:latin typeface="Arial"/>
              </a:rPr>
              <a:t>System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374" name="CustomShape 36"/>
          <p:cNvSpPr/>
          <p:nvPr/>
        </p:nvSpPr>
        <p:spPr>
          <a:xfrm>
            <a:off x="3139920" y="4420440"/>
            <a:ext cx="1004400" cy="264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f7545c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Operating</a:t>
            </a:r>
            <a:endParaRPr b="0" lang="en-US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System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375" name="CustomShape 37"/>
          <p:cNvSpPr/>
          <p:nvPr/>
        </p:nvSpPr>
        <p:spPr>
          <a:xfrm>
            <a:off x="5897160" y="3785400"/>
            <a:ext cx="1004400" cy="264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f7545c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Operating</a:t>
            </a:r>
            <a:endParaRPr b="0" lang="en-US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</a:rPr>
              <a:t>System</a:t>
            </a:r>
            <a:endParaRPr b="0" lang="en-US" sz="800" spc="-1" strike="noStrike">
              <a:latin typeface="Arial"/>
            </a:endParaRPr>
          </a:p>
        </p:txBody>
      </p:sp>
      <p:grpSp>
        <p:nvGrpSpPr>
          <p:cNvPr id="376" name="Group 38"/>
          <p:cNvGrpSpPr/>
          <p:nvPr/>
        </p:nvGrpSpPr>
        <p:grpSpPr>
          <a:xfrm>
            <a:off x="5891040" y="3526920"/>
            <a:ext cx="1004760" cy="258120"/>
            <a:chOff x="5891040" y="3526920"/>
            <a:chExt cx="1004760" cy="258120"/>
          </a:xfrm>
        </p:grpSpPr>
        <p:sp>
          <p:nvSpPr>
            <p:cNvPr id="377" name="CustomShape 39"/>
            <p:cNvSpPr/>
            <p:nvPr/>
          </p:nvSpPr>
          <p:spPr>
            <a:xfrm>
              <a:off x="5891040" y="3526920"/>
              <a:ext cx="25092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78" name="CustomShape 40"/>
            <p:cNvSpPr/>
            <p:nvPr/>
          </p:nvSpPr>
          <p:spPr>
            <a:xfrm>
              <a:off x="6142320" y="3526920"/>
              <a:ext cx="25092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79" name="CustomShape 41"/>
            <p:cNvSpPr/>
            <p:nvPr/>
          </p:nvSpPr>
          <p:spPr>
            <a:xfrm>
              <a:off x="6644880" y="3526920"/>
              <a:ext cx="250920" cy="258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7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700" spc="-1" strike="noStrike">
                <a:latin typeface="Arial"/>
              </a:endParaRPr>
            </a:p>
          </p:txBody>
        </p:sp>
        <p:sp>
          <p:nvSpPr>
            <p:cNvPr id="380" name="Line 42"/>
            <p:cNvSpPr/>
            <p:nvPr/>
          </p:nvSpPr>
          <p:spPr>
            <a:xfrm>
              <a:off x="6393600" y="3656520"/>
              <a:ext cx="250920" cy="0"/>
            </a:xfrm>
            <a:prstGeom prst="line">
              <a:avLst/>
            </a:prstGeom>
            <a:ln w="25560">
              <a:solidFill>
                <a:srgbClr val="bbe0e3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81" name="Line 43"/>
          <p:cNvSpPr/>
          <p:nvPr/>
        </p:nvSpPr>
        <p:spPr>
          <a:xfrm flipV="1">
            <a:off x="2458800" y="2767320"/>
            <a:ext cx="1913760" cy="773280"/>
          </a:xfrm>
          <a:prstGeom prst="line">
            <a:avLst/>
          </a:prstGeom>
          <a:ln w="25560">
            <a:solidFill>
              <a:srgbClr val="bbe0e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Line 44"/>
          <p:cNvSpPr/>
          <p:nvPr/>
        </p:nvSpPr>
        <p:spPr>
          <a:xfrm>
            <a:off x="4967640" y="2618280"/>
            <a:ext cx="1395360" cy="819720"/>
          </a:xfrm>
          <a:prstGeom prst="line">
            <a:avLst/>
          </a:prstGeom>
          <a:ln w="25560">
            <a:solidFill>
              <a:srgbClr val="bbe0e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Line 45"/>
          <p:cNvSpPr/>
          <p:nvPr/>
        </p:nvSpPr>
        <p:spPr>
          <a:xfrm flipV="1">
            <a:off x="4144320" y="3928680"/>
            <a:ext cx="1646640" cy="917280"/>
          </a:xfrm>
          <a:prstGeom prst="line">
            <a:avLst/>
          </a:prstGeom>
          <a:ln w="25560">
            <a:solidFill>
              <a:srgbClr val="bbe0e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Line 46"/>
          <p:cNvSpPr/>
          <p:nvPr/>
        </p:nvSpPr>
        <p:spPr>
          <a:xfrm>
            <a:off x="1886760" y="4031640"/>
            <a:ext cx="1252800" cy="814320"/>
          </a:xfrm>
          <a:prstGeom prst="line">
            <a:avLst/>
          </a:prstGeom>
          <a:ln w="25560">
            <a:solidFill>
              <a:srgbClr val="bbe0e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Line 47"/>
          <p:cNvSpPr/>
          <p:nvPr/>
        </p:nvSpPr>
        <p:spPr>
          <a:xfrm flipV="1">
            <a:off x="6896520" y="3457440"/>
            <a:ext cx="1152360" cy="750600"/>
          </a:xfrm>
          <a:prstGeom prst="line">
            <a:avLst/>
          </a:prstGeom>
          <a:ln w="25560">
            <a:solidFill>
              <a:srgbClr val="bbe0e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CustomShape 48"/>
          <p:cNvSpPr/>
          <p:nvPr/>
        </p:nvSpPr>
        <p:spPr>
          <a:xfrm>
            <a:off x="1671120" y="1105920"/>
            <a:ext cx="6649560" cy="311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f7545c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Arial"/>
              </a:rPr>
              <a:t>Network Operating  System</a:t>
            </a:r>
            <a:endParaRPr b="0" lang="en-US" sz="1100" spc="-1" strike="noStrike">
              <a:latin typeface="Arial"/>
            </a:endParaRPr>
          </a:p>
        </p:txBody>
      </p:sp>
      <p:grpSp>
        <p:nvGrpSpPr>
          <p:cNvPr id="387" name="Group 49"/>
          <p:cNvGrpSpPr/>
          <p:nvPr/>
        </p:nvGrpSpPr>
        <p:grpSpPr>
          <a:xfrm>
            <a:off x="3532680" y="514440"/>
            <a:ext cx="2206080" cy="370800"/>
            <a:chOff x="3532680" y="514440"/>
            <a:chExt cx="2206080" cy="370800"/>
          </a:xfrm>
        </p:grpSpPr>
        <p:sp>
          <p:nvSpPr>
            <p:cNvPr id="388" name="CustomShape 50"/>
            <p:cNvSpPr/>
            <p:nvPr/>
          </p:nvSpPr>
          <p:spPr>
            <a:xfrm>
              <a:off x="3532680" y="516600"/>
              <a:ext cx="661320" cy="368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389" name="CustomShape 51"/>
            <p:cNvSpPr/>
            <p:nvPr/>
          </p:nvSpPr>
          <p:spPr>
            <a:xfrm>
              <a:off x="4319640" y="516600"/>
              <a:ext cx="661320" cy="368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390" name="CustomShape 52"/>
            <p:cNvSpPr/>
            <p:nvPr/>
          </p:nvSpPr>
          <p:spPr>
            <a:xfrm>
              <a:off x="5077440" y="514440"/>
              <a:ext cx="661320" cy="368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1400" spc="-1" strike="noStrike">
                <a:latin typeface="Arial"/>
              </a:endParaRPr>
            </a:p>
          </p:txBody>
        </p:sp>
      </p:grpSp>
      <p:sp>
        <p:nvSpPr>
          <p:cNvPr id="391" name="CustomShape 53"/>
          <p:cNvSpPr/>
          <p:nvPr/>
        </p:nvSpPr>
        <p:spPr>
          <a:xfrm>
            <a:off x="3834360" y="1820880"/>
            <a:ext cx="1145160" cy="982080"/>
          </a:xfrm>
          <a:prstGeom prst="rect">
            <a:avLst/>
          </a:prstGeom>
          <a:noFill/>
          <a:ln w="6336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92" name="CustomShape 54"/>
          <p:cNvSpPr/>
          <p:nvPr/>
        </p:nvSpPr>
        <p:spPr>
          <a:xfrm>
            <a:off x="1345320" y="3068640"/>
            <a:ext cx="1143720" cy="982080"/>
          </a:xfrm>
          <a:prstGeom prst="rect">
            <a:avLst/>
          </a:prstGeom>
          <a:noFill/>
          <a:ln w="6336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93" name="CustomShape 55"/>
          <p:cNvSpPr/>
          <p:nvPr/>
        </p:nvSpPr>
        <p:spPr>
          <a:xfrm>
            <a:off x="3070080" y="4061880"/>
            <a:ext cx="1143720" cy="982080"/>
          </a:xfrm>
          <a:prstGeom prst="rect">
            <a:avLst/>
          </a:prstGeom>
          <a:noFill/>
          <a:ln w="6336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94" name="CustomShape 56"/>
          <p:cNvSpPr/>
          <p:nvPr/>
        </p:nvSpPr>
        <p:spPr>
          <a:xfrm>
            <a:off x="5814000" y="3438000"/>
            <a:ext cx="1145160" cy="982080"/>
          </a:xfrm>
          <a:prstGeom prst="rect">
            <a:avLst/>
          </a:prstGeom>
          <a:noFill/>
          <a:ln w="6336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95" name="CustomShape 57"/>
          <p:cNvSpPr/>
          <p:nvPr/>
        </p:nvSpPr>
        <p:spPr>
          <a:xfrm>
            <a:off x="7498800" y="2484720"/>
            <a:ext cx="1143720" cy="982080"/>
          </a:xfrm>
          <a:prstGeom prst="rect">
            <a:avLst/>
          </a:prstGeom>
          <a:noFill/>
          <a:ln w="6336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007 -3.80842E-006 L 1.70228E-007 -0.32323 E">
                                      <p:cBhvr>
                                        <p:cTn id="74" dur="500" fill="hold"/>
                                        <p:tgtEl>
                                          <p:spTgt spid="37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006 -2.11013E-006 L 0.00087 -0.1372 E">
                                      <p:cBhvr>
                                        <p:cTn id="76" dur="500" fill="hold"/>
                                        <p:tgtEl>
                                          <p:spTgt spid="37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006 1.12911E-006 L 0.00296 -0.2242 E">
                                      <p:cBhvr>
                                        <p:cTn id="78" dur="500" fill="hold"/>
                                        <p:tgtEl>
                                          <p:spTgt spid="37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007 2.59139E-007 L -3.4914E-007 -0.52962 E">
                                      <p:cBhvr>
                                        <p:cTn id="80" dur="500" fill="hold"/>
                                        <p:tgtEl>
                                          <p:spTgt spid="37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006 -4.38223E-006 L 0.00018 -0.40189 E">
                                      <p:cBhvr>
                                        <p:cTn id="82" dur="500" fill="hold"/>
                                        <p:tgtEl>
                                          <p:spTgt spid="37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84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8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90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93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96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006 2.16566E-006 L 1.5581E-006 -0.08654 E">
                                      <p:cBhvr>
                                        <p:cTn id="104" dur="500" fill="hold"/>
                                        <p:tgtEl>
                                          <p:spTgt spid="35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007 -1.4484E-006 L 0.00017 -0.34775 E">
                                      <p:cBhvr>
                                        <p:cTn id="106" dur="500" fill="hold"/>
                                        <p:tgtEl>
                                          <p:spTgt spid="34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007 1.24479E-006 L -3.4914E-007 -0.55437 E">
                                      <p:cBhvr>
                                        <p:cTn id="108" dur="500" fill="hold"/>
                                        <p:tgtEl>
                                          <p:spTgt spid="36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006 -1.06432E-007 L -4.16884E-006 -0.42665 E">
                                      <p:cBhvr>
                                        <p:cTn id="110" dur="500" fill="hold"/>
                                        <p:tgtEl>
                                          <p:spTgt spid="37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006 -3.22073E-006 L -3.45492E-006 -0.24872 E">
                                      <p:cBhvr>
                                        <p:cTn id="112" dur="500" fill="hold"/>
                                        <p:tgtEl>
                                          <p:spTgt spid="35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1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1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2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2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Line 1"/>
          <p:cNvSpPr/>
          <p:nvPr/>
        </p:nvSpPr>
        <p:spPr>
          <a:xfrm>
            <a:off x="6476760" y="1428480"/>
            <a:ext cx="0" cy="2622240"/>
          </a:xfrm>
          <a:prstGeom prst="line">
            <a:avLst/>
          </a:prstGeom>
          <a:ln w="25560">
            <a:solidFill>
              <a:srgbClr val="727ca3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Line 2"/>
          <p:cNvSpPr/>
          <p:nvPr/>
        </p:nvSpPr>
        <p:spPr>
          <a:xfrm>
            <a:off x="1828800" y="1123920"/>
            <a:ext cx="0" cy="2776320"/>
          </a:xfrm>
          <a:prstGeom prst="line">
            <a:avLst/>
          </a:prstGeom>
          <a:ln w="25560">
            <a:solidFill>
              <a:srgbClr val="727ca3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TextShape 3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464653"/>
                </a:solidFill>
                <a:latin typeface="Bookman Old Style"/>
              </a:rPr>
              <a:t>SDN: “nyissuk ki”</a:t>
            </a:r>
            <a:endParaRPr b="0" lang="en-US" sz="24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99" name="TextShape 4"/>
          <p:cNvSpPr txBox="1"/>
          <p:nvPr/>
        </p:nvSpPr>
        <p:spPr>
          <a:xfrm>
            <a:off x="2422440" y="914400"/>
            <a:ext cx="626400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0" name="CustomShape 5"/>
          <p:cNvSpPr/>
          <p:nvPr/>
        </p:nvSpPr>
        <p:spPr>
          <a:xfrm>
            <a:off x="1417680" y="3657600"/>
            <a:ext cx="1004400" cy="31464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700" spc="-1" strike="noStrike">
                <a:solidFill>
                  <a:srgbClr val="ffffff"/>
                </a:solidFill>
                <a:latin typeface="Arial"/>
              </a:rPr>
              <a:t>Specialized Packet Forwarding Hardware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401" name="CustomShape 6"/>
          <p:cNvSpPr/>
          <p:nvPr/>
        </p:nvSpPr>
        <p:spPr>
          <a:xfrm>
            <a:off x="3900600" y="2398680"/>
            <a:ext cx="1004400" cy="31464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700" spc="-1" strike="noStrike">
                <a:solidFill>
                  <a:srgbClr val="ffffff"/>
                </a:solidFill>
                <a:latin typeface="Arial"/>
              </a:rPr>
              <a:t>Specialized Packet Forwarding Hardware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402" name="CustomShape 7"/>
          <p:cNvSpPr/>
          <p:nvPr/>
        </p:nvSpPr>
        <p:spPr>
          <a:xfrm>
            <a:off x="7566840" y="3068280"/>
            <a:ext cx="1004400" cy="31464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700" spc="-1" strike="noStrike">
                <a:solidFill>
                  <a:srgbClr val="ffffff"/>
                </a:solidFill>
                <a:latin typeface="Arial"/>
              </a:rPr>
              <a:t>Specialized Packet Forwarding Hardware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403" name="CustomShape 8"/>
          <p:cNvSpPr/>
          <p:nvPr/>
        </p:nvSpPr>
        <p:spPr>
          <a:xfrm>
            <a:off x="3139920" y="4688640"/>
            <a:ext cx="1004400" cy="31464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700" spc="-1" strike="noStrike">
                <a:solidFill>
                  <a:srgbClr val="ffffff"/>
                </a:solidFill>
                <a:latin typeface="Arial"/>
              </a:rPr>
              <a:t>Specialized Packet Forwarding Hardware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404" name="CustomShape 9"/>
          <p:cNvSpPr/>
          <p:nvPr/>
        </p:nvSpPr>
        <p:spPr>
          <a:xfrm>
            <a:off x="5891760" y="4050720"/>
            <a:ext cx="1004400" cy="31464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700" spc="-1" strike="noStrike">
                <a:solidFill>
                  <a:srgbClr val="ffffff"/>
                </a:solidFill>
                <a:latin typeface="Arial"/>
              </a:rPr>
              <a:t>Specialized Packet Forwarding Hardware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405" name="Line 10"/>
          <p:cNvSpPr/>
          <p:nvPr/>
        </p:nvSpPr>
        <p:spPr>
          <a:xfrm flipV="1">
            <a:off x="1919880" y="2713680"/>
            <a:ext cx="2482920" cy="943560"/>
          </a:xfrm>
          <a:prstGeom prst="line">
            <a:avLst/>
          </a:prstGeom>
          <a:ln w="25560">
            <a:solidFill>
              <a:srgbClr val="bbe0e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Line 11"/>
          <p:cNvSpPr/>
          <p:nvPr/>
        </p:nvSpPr>
        <p:spPr>
          <a:xfrm>
            <a:off x="4905000" y="2556000"/>
            <a:ext cx="1488960" cy="1494720"/>
          </a:xfrm>
          <a:prstGeom prst="line">
            <a:avLst/>
          </a:prstGeom>
          <a:ln w="25560">
            <a:solidFill>
              <a:srgbClr val="bbe0e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Line 12"/>
          <p:cNvSpPr/>
          <p:nvPr/>
        </p:nvSpPr>
        <p:spPr>
          <a:xfrm flipV="1">
            <a:off x="4144320" y="4208040"/>
            <a:ext cx="1747440" cy="637920"/>
          </a:xfrm>
          <a:prstGeom prst="line">
            <a:avLst/>
          </a:prstGeom>
          <a:ln w="25560">
            <a:solidFill>
              <a:srgbClr val="bbe0e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Line 13"/>
          <p:cNvSpPr/>
          <p:nvPr/>
        </p:nvSpPr>
        <p:spPr>
          <a:xfrm>
            <a:off x="1919880" y="3972600"/>
            <a:ext cx="1219680" cy="873360"/>
          </a:xfrm>
          <a:prstGeom prst="line">
            <a:avLst/>
          </a:prstGeom>
          <a:ln w="25560">
            <a:solidFill>
              <a:srgbClr val="bbe0e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Line 14"/>
          <p:cNvSpPr/>
          <p:nvPr/>
        </p:nvSpPr>
        <p:spPr>
          <a:xfrm flipV="1">
            <a:off x="6896520" y="3383280"/>
            <a:ext cx="1172520" cy="824760"/>
          </a:xfrm>
          <a:prstGeom prst="line">
            <a:avLst/>
          </a:prstGeom>
          <a:ln w="25560">
            <a:solidFill>
              <a:srgbClr val="bbe0e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CustomShape 15"/>
          <p:cNvSpPr/>
          <p:nvPr/>
        </p:nvSpPr>
        <p:spPr>
          <a:xfrm>
            <a:off x="1671120" y="1105920"/>
            <a:ext cx="6710760" cy="311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f7545c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Arial"/>
              </a:rPr>
              <a:t>Network Operating  System</a:t>
            </a:r>
            <a:endParaRPr b="0" lang="en-US" sz="1100" spc="-1" strike="noStrike">
              <a:latin typeface="Arial"/>
            </a:endParaRPr>
          </a:p>
        </p:txBody>
      </p:sp>
      <p:grpSp>
        <p:nvGrpSpPr>
          <p:cNvPr id="411" name="Group 16"/>
          <p:cNvGrpSpPr/>
          <p:nvPr/>
        </p:nvGrpSpPr>
        <p:grpSpPr>
          <a:xfrm>
            <a:off x="3532680" y="514440"/>
            <a:ext cx="2206080" cy="370800"/>
            <a:chOff x="3532680" y="514440"/>
            <a:chExt cx="2206080" cy="370800"/>
          </a:xfrm>
        </p:grpSpPr>
        <p:sp>
          <p:nvSpPr>
            <p:cNvPr id="412" name="CustomShape 17"/>
            <p:cNvSpPr/>
            <p:nvPr/>
          </p:nvSpPr>
          <p:spPr>
            <a:xfrm>
              <a:off x="3532680" y="516600"/>
              <a:ext cx="661320" cy="368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413" name="CustomShape 18"/>
            <p:cNvSpPr/>
            <p:nvPr/>
          </p:nvSpPr>
          <p:spPr>
            <a:xfrm>
              <a:off x="4319640" y="516600"/>
              <a:ext cx="661320" cy="368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414" name="CustomShape 19"/>
            <p:cNvSpPr/>
            <p:nvPr/>
          </p:nvSpPr>
          <p:spPr>
            <a:xfrm>
              <a:off x="5077440" y="514440"/>
              <a:ext cx="661320" cy="368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f1f97">
                    <a:alpha val="60000"/>
                  </a:srgbClr>
                </a:gs>
                <a:gs pos="100000">
                  <a:srgbClr val="a9a9e4">
                    <a:alpha val="45098"/>
                  </a:srgbClr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ffffff"/>
                  </a:solidFill>
                  <a:latin typeface="Arial"/>
                </a:rPr>
                <a:t>App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415" name="Group 20"/>
          <p:cNvGrpSpPr/>
          <p:nvPr/>
        </p:nvGrpSpPr>
        <p:grpSpPr>
          <a:xfrm>
            <a:off x="1321920" y="-6480"/>
            <a:ext cx="4849920" cy="976320"/>
            <a:chOff x="1321920" y="-6480"/>
            <a:chExt cx="4849920" cy="976320"/>
          </a:xfrm>
        </p:grpSpPr>
        <p:sp>
          <p:nvSpPr>
            <p:cNvPr id="416" name="Line 21"/>
            <p:cNvSpPr/>
            <p:nvPr/>
          </p:nvSpPr>
          <p:spPr>
            <a:xfrm>
              <a:off x="3162240" y="969840"/>
              <a:ext cx="3009600" cy="0"/>
            </a:xfrm>
            <a:prstGeom prst="line">
              <a:avLst/>
            </a:prstGeom>
            <a:ln w="25560">
              <a:solidFill>
                <a:srgbClr val="000000"/>
              </a:solidFill>
              <a:prstDash val="sys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7" name="CustomShape 22"/>
            <p:cNvSpPr/>
            <p:nvPr/>
          </p:nvSpPr>
          <p:spPr>
            <a:xfrm>
              <a:off x="1321920" y="-6480"/>
              <a:ext cx="4059720" cy="364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3. </a:t>
              </a:r>
              <a:r>
                <a:rPr b="0" lang="hu-HU" sz="1800" spc="-1" strike="noStrike">
                  <a:solidFill>
                    <a:srgbClr val="000000"/>
                  </a:solidFill>
                  <a:latin typeface="Calibri"/>
                </a:rPr>
                <a:t>Jól definiált </a:t>
              </a: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 API</a:t>
              </a:r>
              <a:r>
                <a:rPr b="0" lang="hu-HU" sz="1800" spc="-1" strike="noStrike">
                  <a:solidFill>
                    <a:srgbClr val="000000"/>
                  </a:solidFill>
                  <a:latin typeface="Calibri"/>
                </a:rPr>
                <a:t> (northb</a:t>
              </a: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ou</a:t>
              </a:r>
              <a:r>
                <a:rPr b="0" lang="hu-HU" sz="1800" spc="-1" strike="noStrike">
                  <a:solidFill>
                    <a:srgbClr val="000000"/>
                  </a:solidFill>
                  <a:latin typeface="Calibri"/>
                </a:rPr>
                <a:t>nd interface)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18" name="Line 23"/>
            <p:cNvSpPr/>
            <p:nvPr/>
          </p:nvSpPr>
          <p:spPr>
            <a:xfrm flipV="1">
              <a:off x="3162240" y="362880"/>
              <a:ext cx="189720" cy="606960"/>
            </a:xfrm>
            <a:prstGeom prst="line">
              <a:avLst/>
            </a:prstGeom>
            <a:ln w="25560">
              <a:solidFill>
                <a:srgbClr val="000000"/>
              </a:solidFill>
              <a:prstDash val="sysDash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19" name="Group 24"/>
          <p:cNvGrpSpPr/>
          <p:nvPr/>
        </p:nvGrpSpPr>
        <p:grpSpPr>
          <a:xfrm>
            <a:off x="6102360" y="57240"/>
            <a:ext cx="2947320" cy="1183680"/>
            <a:chOff x="6102360" y="57240"/>
            <a:chExt cx="2947320" cy="1183680"/>
          </a:xfrm>
        </p:grpSpPr>
        <p:sp>
          <p:nvSpPr>
            <p:cNvPr id="420" name="CustomShape 25"/>
            <p:cNvSpPr/>
            <p:nvPr/>
          </p:nvSpPr>
          <p:spPr>
            <a:xfrm>
              <a:off x="6102360" y="57240"/>
              <a:ext cx="2947320" cy="364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2. </a:t>
              </a:r>
              <a:r>
                <a:rPr b="0" lang="hu-HU" sz="1800" spc="-1" strike="noStrike">
                  <a:solidFill>
                    <a:srgbClr val="000000"/>
                  </a:solidFill>
                  <a:latin typeface="Calibri"/>
                </a:rPr>
                <a:t>Hálózati operációs rendszer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21" name="CustomShape 26"/>
            <p:cNvSpPr/>
            <p:nvPr/>
          </p:nvSpPr>
          <p:spPr>
            <a:xfrm rot="5400000">
              <a:off x="6283440" y="635400"/>
              <a:ext cx="769680" cy="441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tailEnd len="med" type="arrow" w="med"/>
            </a:ln>
            <a:effectLst>
              <a:outerShdw dist="25560" dir="540000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2" name="Group 27"/>
          <p:cNvGrpSpPr/>
          <p:nvPr/>
        </p:nvGrpSpPr>
        <p:grpSpPr>
          <a:xfrm>
            <a:off x="4354200" y="1428840"/>
            <a:ext cx="2732040" cy="987120"/>
            <a:chOff x="4354200" y="1428840"/>
            <a:chExt cx="2732040" cy="987120"/>
          </a:xfrm>
        </p:grpSpPr>
        <p:sp>
          <p:nvSpPr>
            <p:cNvPr id="423" name="CustomShape 28"/>
            <p:cNvSpPr/>
            <p:nvPr/>
          </p:nvSpPr>
          <p:spPr>
            <a:xfrm>
              <a:off x="4354200" y="1428840"/>
              <a:ext cx="218880" cy="987120"/>
            </a:xfrm>
            <a:prstGeom prst="rightBrace">
              <a:avLst>
                <a:gd name="adj1" fmla="val 31524"/>
                <a:gd name="adj2" fmla="val 50000"/>
              </a:avLst>
            </a:prstGeom>
            <a:noFill/>
            <a:ln w="19080">
              <a:solidFill>
                <a:srgbClr val="000000"/>
              </a:solidFill>
              <a:round/>
            </a:ln>
            <a:effectLst>
              <a:outerShdw dist="20160" dir="5400000">
                <a:srgbClr val="000000">
                  <a:alpha val="69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424" name="CustomShape 29"/>
            <p:cNvSpPr/>
            <p:nvPr/>
          </p:nvSpPr>
          <p:spPr>
            <a:xfrm>
              <a:off x="4564800" y="1630080"/>
              <a:ext cx="2521440" cy="577080"/>
            </a:xfrm>
            <a:prstGeom prst="rect">
              <a:avLst/>
            </a:pr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marL="343080" indent="-342720">
                <a:lnSpc>
                  <a:spcPct val="100000"/>
                </a:lnSpc>
                <a:buClr>
                  <a:srgbClr val="000000"/>
                </a:buClr>
                <a:buFont typeface="StarSymbol"/>
                <a:buAutoNum type="arabicPeriod"/>
              </a:pPr>
              <a:r>
                <a:rPr b="0" lang="hu-HU" sz="1600" spc="-1" strike="noStrike">
                  <a:solidFill>
                    <a:srgbClr val="000000"/>
                  </a:solidFill>
                  <a:latin typeface="Calibri"/>
                </a:rPr>
                <a:t>Nyílt interfész a HW felé (southbound interface)</a:t>
              </a:r>
              <a:endParaRPr b="0" lang="en-US" sz="1600" spc="-1" strike="noStrike">
                <a:latin typeface="Arial"/>
              </a:endParaRPr>
            </a:p>
          </p:txBody>
        </p:sp>
      </p:grpSp>
      <p:grpSp>
        <p:nvGrpSpPr>
          <p:cNvPr id="425" name="Group 30"/>
          <p:cNvGrpSpPr/>
          <p:nvPr/>
        </p:nvGrpSpPr>
        <p:grpSpPr>
          <a:xfrm>
            <a:off x="7010280" y="1566000"/>
            <a:ext cx="2028960" cy="813240"/>
            <a:chOff x="7010280" y="1566000"/>
            <a:chExt cx="2028960" cy="813240"/>
          </a:xfrm>
        </p:grpSpPr>
        <p:sp>
          <p:nvSpPr>
            <p:cNvPr id="426" name="CustomShape 31"/>
            <p:cNvSpPr/>
            <p:nvPr/>
          </p:nvSpPr>
          <p:spPr>
            <a:xfrm>
              <a:off x="7908120" y="1648080"/>
              <a:ext cx="167400" cy="731160"/>
            </a:xfrm>
            <a:prstGeom prst="rect">
              <a:avLst/>
            </a:prstGeom>
            <a:solidFill>
              <a:srgbClr val="ffffff"/>
            </a:solidFill>
            <a:ln w="9360">
              <a:noFill/>
            </a:ln>
            <a:effectLst>
              <a:outerShdw dist="42840" dir="540000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427" name="Picture 31_1" descr="OpenFlow-Logo-Medium.tif"/>
            <p:cNvPicPr/>
            <p:nvPr/>
          </p:nvPicPr>
          <p:blipFill>
            <a:blip r:embed="rId1"/>
            <a:stretch/>
          </p:blipFill>
          <p:spPr>
            <a:xfrm>
              <a:off x="7010280" y="1566000"/>
              <a:ext cx="2028960" cy="731880"/>
            </a:xfrm>
            <a:prstGeom prst="rect">
              <a:avLst/>
            </a:prstGeom>
            <a:ln w="9360">
              <a:noFill/>
            </a:ln>
          </p:spPr>
        </p:pic>
      </p:grpSp>
      <p:sp>
        <p:nvSpPr>
          <p:cNvPr id="428" name="Line 32"/>
          <p:cNvSpPr/>
          <p:nvPr/>
        </p:nvSpPr>
        <p:spPr>
          <a:xfrm flipH="1">
            <a:off x="4144320" y="1437480"/>
            <a:ext cx="1440" cy="988920"/>
          </a:xfrm>
          <a:prstGeom prst="line">
            <a:avLst/>
          </a:prstGeom>
          <a:ln w="25560">
            <a:solidFill>
              <a:srgbClr val="727ca3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Line 33"/>
          <p:cNvSpPr/>
          <p:nvPr/>
        </p:nvSpPr>
        <p:spPr>
          <a:xfrm>
            <a:off x="3367080" y="1400400"/>
            <a:ext cx="0" cy="3445560"/>
          </a:xfrm>
          <a:prstGeom prst="line">
            <a:avLst/>
          </a:prstGeom>
          <a:ln w="25560">
            <a:solidFill>
              <a:srgbClr val="727ca3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Line 34"/>
          <p:cNvSpPr/>
          <p:nvPr/>
        </p:nvSpPr>
        <p:spPr>
          <a:xfrm>
            <a:off x="8229600" y="1400400"/>
            <a:ext cx="0" cy="1667880"/>
          </a:xfrm>
          <a:prstGeom prst="line">
            <a:avLst/>
          </a:prstGeom>
          <a:ln w="25560">
            <a:solidFill>
              <a:srgbClr val="727ca3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1" dur="indefinite" restart="never" nodeType="tmRoot">
          <p:childTnLst>
            <p:seq>
              <p:cTn id="132" dur="indefinite" nodeType="mainSeq"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6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Mi is az az </a:t>
            </a:r>
            <a:r>
              <a:rPr b="0" lang="en-US" sz="3200" spc="-1" strike="noStrike">
                <a:solidFill>
                  <a:srgbClr val="464653"/>
                </a:solidFill>
                <a:latin typeface="Bookman Old Style"/>
              </a:rPr>
              <a:t>OpenFlow?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32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48000"/>
          </a:bodyPr>
          <a:p>
            <a:pPr marL="274320" indent="-27396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cc"/>
                </a:solidFill>
                <a:latin typeface="Gill Sans MT"/>
              </a:rPr>
              <a:t>OpenFlow </a:t>
            </a:r>
            <a:r>
              <a:rPr b="0" lang="hu-HU" sz="2600" spc="-1" strike="noStrike">
                <a:solidFill>
                  <a:srgbClr val="0000cc"/>
                </a:solidFill>
                <a:latin typeface="Gill Sans MT"/>
              </a:rPr>
              <a:t>egy </a:t>
            </a:r>
            <a:r>
              <a:rPr b="0" lang="en-US" sz="2600" spc="-1" strike="noStrike">
                <a:solidFill>
                  <a:srgbClr val="0000cc"/>
                </a:solidFill>
                <a:latin typeface="Gill Sans MT"/>
              </a:rPr>
              <a:t>API</a:t>
            </a:r>
            <a:r>
              <a:rPr b="0" lang="hu-HU" sz="2600" spc="-1" strike="noStrike">
                <a:solidFill>
                  <a:srgbClr val="0000cc"/>
                </a:solidFill>
                <a:latin typeface="Gill Sans MT"/>
              </a:rPr>
              <a:t>, interfész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Ezen keresztül kontrol</a:t>
            </a: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l</a:t>
            </a: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álható a csomag-továbbítás (</a:t>
            </a: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forward</a:t>
            </a: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ing)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olcsó HW-en is implementálható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Üzemeltetett hálózat programozható lesz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9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nem csak konfigurálható!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Egyszerűbb innováció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(egyszerűbb üzemeltetés, új szolgáltatások bevezetése)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ff3300"/>
                </a:solidFill>
                <a:latin typeface="Gill Sans MT"/>
              </a:rPr>
              <a:t>Fő célok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9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Gill Sans MT"/>
              </a:rPr>
              <a:t>N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e kelljenek speciális testbedek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9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Kísérleti megoldások </a:t>
            </a: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valós hálózaton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, </a:t>
            </a: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valós forgalom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 mellett, </a:t>
            </a: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vonali sebesség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en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1066680" y="2588400"/>
            <a:ext cx="6744960" cy="2421360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4" name="Picture 2_1" descr=""/>
          <p:cNvPicPr/>
          <p:nvPr/>
        </p:nvPicPr>
        <p:blipFill>
          <a:blip r:embed="rId1"/>
          <a:stretch/>
        </p:blipFill>
        <p:spPr>
          <a:xfrm>
            <a:off x="1411200" y="4035960"/>
            <a:ext cx="2619720" cy="350280"/>
          </a:xfrm>
          <a:prstGeom prst="rect">
            <a:avLst/>
          </a:prstGeom>
          <a:ln w="12600">
            <a:noFill/>
          </a:ln>
        </p:spPr>
      </p:pic>
      <p:sp>
        <p:nvSpPr>
          <p:cNvPr id="435" name="CustomShape 2"/>
          <p:cNvSpPr/>
          <p:nvPr/>
        </p:nvSpPr>
        <p:spPr>
          <a:xfrm>
            <a:off x="1157400" y="2671560"/>
            <a:ext cx="4534920" cy="685080"/>
          </a:xfrm>
          <a:prstGeom prst="rect">
            <a:avLst/>
          </a:prstGeom>
          <a:noFill/>
          <a:ln w="12600">
            <a:noFill/>
          </a:ln>
          <a:effectLst>
            <a:outerShdw dist="25318" dir="3609244">
              <a:srgbClr val="000000">
                <a:alpha val="6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en-US" sz="4500" spc="-1" strike="noStrike">
                <a:solidFill>
                  <a:srgbClr val="ffffff"/>
                </a:solidFill>
                <a:latin typeface="Gill Sans MT"/>
                <a:ea typeface="Gill Sans"/>
              </a:rPr>
              <a:t>Ethernet Switch</a:t>
            </a:r>
            <a:endParaRPr b="0" lang="en-US" sz="4500" spc="-1" strike="noStrike">
              <a:latin typeface="Arial"/>
            </a:endParaRPr>
          </a:p>
        </p:txBody>
      </p:sp>
      <p:pic>
        <p:nvPicPr>
          <p:cNvPr id="436" name="Picture 4_1" descr=""/>
          <p:cNvPicPr/>
          <p:nvPr/>
        </p:nvPicPr>
        <p:blipFill>
          <a:blip r:embed="rId2"/>
          <a:stretch/>
        </p:blipFill>
        <p:spPr>
          <a:xfrm>
            <a:off x="1411200" y="4475880"/>
            <a:ext cx="2622240" cy="350280"/>
          </a:xfrm>
          <a:prstGeom prst="rect">
            <a:avLst/>
          </a:prstGeom>
          <a:ln w="12600">
            <a:noFill/>
          </a:ln>
        </p:spPr>
      </p:pic>
      <p:pic>
        <p:nvPicPr>
          <p:cNvPr id="437" name="Picture 5_1" descr=""/>
          <p:cNvPicPr/>
          <p:nvPr/>
        </p:nvPicPr>
        <p:blipFill>
          <a:blip r:embed="rId3"/>
          <a:stretch/>
        </p:blipFill>
        <p:spPr>
          <a:xfrm>
            <a:off x="4911840" y="4035960"/>
            <a:ext cx="2619720" cy="350280"/>
          </a:xfrm>
          <a:prstGeom prst="rect">
            <a:avLst/>
          </a:prstGeom>
          <a:ln w="12600">
            <a:noFill/>
          </a:ln>
        </p:spPr>
      </p:pic>
      <p:pic>
        <p:nvPicPr>
          <p:cNvPr id="438" name="Picture 6_1" descr=""/>
          <p:cNvPicPr/>
          <p:nvPr/>
        </p:nvPicPr>
        <p:blipFill>
          <a:blip r:embed="rId4"/>
          <a:stretch/>
        </p:blipFill>
        <p:spPr>
          <a:xfrm>
            <a:off x="4911840" y="4475880"/>
            <a:ext cx="2622240" cy="350280"/>
          </a:xfrm>
          <a:prstGeom prst="rect">
            <a:avLst/>
          </a:prstGeom>
          <a:ln w="12600">
            <a:noFill/>
          </a:ln>
        </p:spPr>
      </p:pic>
      <p:pic>
        <p:nvPicPr>
          <p:cNvPr id="439" name="Picture 7_1" descr=""/>
          <p:cNvPicPr/>
          <p:nvPr/>
        </p:nvPicPr>
        <p:blipFill>
          <a:blip r:embed="rId5"/>
          <a:stretch/>
        </p:blipFill>
        <p:spPr>
          <a:xfrm>
            <a:off x="6745320" y="2873880"/>
            <a:ext cx="322200" cy="342720"/>
          </a:xfrm>
          <a:prstGeom prst="rect">
            <a:avLst/>
          </a:prstGeom>
          <a:ln w="12600">
            <a:noFill/>
          </a:ln>
        </p:spPr>
      </p:pic>
      <p:pic>
        <p:nvPicPr>
          <p:cNvPr id="440" name="Picture 8_1" descr=""/>
          <p:cNvPicPr/>
          <p:nvPr/>
        </p:nvPicPr>
        <p:blipFill>
          <a:blip r:embed="rId6"/>
          <a:stretch/>
        </p:blipFill>
        <p:spPr>
          <a:xfrm>
            <a:off x="7147080" y="2873880"/>
            <a:ext cx="322200" cy="3427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1066680" y="2588400"/>
            <a:ext cx="6744960" cy="2421360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2"/>
          <p:cNvSpPr/>
          <p:nvPr/>
        </p:nvSpPr>
        <p:spPr>
          <a:xfrm>
            <a:off x="1219320" y="4032360"/>
            <a:ext cx="6476760" cy="7488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560">
            <a:solidFill>
              <a:srgbClr val="163f8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1949"/>
                </a:solidFill>
                <a:latin typeface="Gill Sans MT"/>
                <a:ea typeface="Gill Sans"/>
              </a:rPr>
              <a:t>Data Path (Hardware)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43" name="CustomShape 3"/>
          <p:cNvSpPr/>
          <p:nvPr/>
        </p:nvSpPr>
        <p:spPr>
          <a:xfrm>
            <a:off x="1219320" y="2800440"/>
            <a:ext cx="6476760" cy="802800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560">
            <a:solidFill>
              <a:srgbClr val="163f8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1949"/>
                </a:solidFill>
                <a:latin typeface="Gill Sans MT"/>
                <a:ea typeface="Gill Sans"/>
              </a:rPr>
              <a:t>Control Path (Software)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44" name="Line 4"/>
          <p:cNvSpPr/>
          <p:nvPr/>
        </p:nvSpPr>
        <p:spPr>
          <a:xfrm flipV="1">
            <a:off x="1157040" y="3790800"/>
            <a:ext cx="6539040" cy="17280"/>
          </a:xfrm>
          <a:prstGeom prst="line">
            <a:avLst/>
          </a:prstGeom>
          <a:ln w="63360">
            <a:solidFill>
              <a:srgbClr val="001949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1066680" y="2588400"/>
            <a:ext cx="6744960" cy="2421360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2"/>
          <p:cNvSpPr/>
          <p:nvPr/>
        </p:nvSpPr>
        <p:spPr>
          <a:xfrm>
            <a:off x="1219320" y="4032360"/>
            <a:ext cx="6476760" cy="7488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560">
            <a:solidFill>
              <a:srgbClr val="163f8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1949"/>
                </a:solidFill>
                <a:latin typeface="Gill Sans MT"/>
                <a:ea typeface="Gill Sans"/>
              </a:rPr>
              <a:t>Data Path (Hardware)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47" name="Line 3"/>
          <p:cNvSpPr/>
          <p:nvPr/>
        </p:nvSpPr>
        <p:spPr>
          <a:xfrm flipV="1">
            <a:off x="1157040" y="3790800"/>
            <a:ext cx="6539040" cy="17280"/>
          </a:xfrm>
          <a:prstGeom prst="line">
            <a:avLst/>
          </a:prstGeom>
          <a:ln w="63360">
            <a:solidFill>
              <a:srgbClr val="001949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4"/>
          <p:cNvSpPr/>
          <p:nvPr/>
        </p:nvSpPr>
        <p:spPr>
          <a:xfrm>
            <a:off x="1219320" y="2800440"/>
            <a:ext cx="3352320" cy="802800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560">
            <a:solidFill>
              <a:srgbClr val="163f8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1949"/>
                </a:solidFill>
                <a:latin typeface="Gill Sans MT"/>
                <a:ea typeface="Gill Sans"/>
              </a:rPr>
              <a:t>Control Path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49" name="CustomShape 5"/>
          <p:cNvSpPr/>
          <p:nvPr/>
        </p:nvSpPr>
        <p:spPr>
          <a:xfrm>
            <a:off x="1847880" y="285840"/>
            <a:ext cx="5581440" cy="990360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6"/>
          <p:cNvSpPr/>
          <p:nvPr/>
        </p:nvSpPr>
        <p:spPr>
          <a:xfrm>
            <a:off x="1928880" y="361800"/>
            <a:ext cx="5428800" cy="837720"/>
          </a:xfrm>
          <a:prstGeom prst="roundRect">
            <a:avLst>
              <a:gd name="adj" fmla="val 14653"/>
            </a:avLst>
          </a:prstGeom>
          <a:solidFill>
            <a:srgbClr val="c8d2df"/>
          </a:solidFill>
          <a:ln w="25560">
            <a:solidFill>
              <a:srgbClr val="163f8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1949"/>
                </a:solidFill>
                <a:latin typeface="Gill Sans MT"/>
                <a:ea typeface="Gill Sans"/>
              </a:rPr>
              <a:t>OpenFlow Controller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51" name="Freeform 7"/>
          <p:cNvSpPr/>
          <p:nvPr/>
        </p:nvSpPr>
        <p:spPr>
          <a:xfrm>
            <a:off x="6286320" y="1276200"/>
            <a:ext cx="360" cy="1295640"/>
          </a:xfrm>
          <a:custGeom>
            <a:avLst/>
            <a:gdLst/>
            <a:ahLst/>
            <a:rect l="0" t="0" r="r" b="b"/>
            <a:pathLst>
              <a:path w="1" h="3599">
                <a:moveTo>
                  <a:pt x="0" y="0"/>
                </a:moveTo>
                <a:lnTo>
                  <a:pt x="0" y="3598"/>
                </a:lnTo>
              </a:path>
            </a:pathLst>
          </a:custGeom>
          <a:ln w="139680">
            <a:solidFill>
              <a:srgbClr val="ff7f00"/>
            </a:solidFill>
            <a:miter/>
            <a:headEnd len="med" type="triangle" w="med"/>
            <a:tailEnd len="med" type="triangle" w="med"/>
          </a:ln>
        </p:spPr>
      </p:sp>
      <p:sp>
        <p:nvSpPr>
          <p:cNvPr id="452" name="CustomShape 8"/>
          <p:cNvSpPr/>
          <p:nvPr/>
        </p:nvSpPr>
        <p:spPr>
          <a:xfrm>
            <a:off x="1076400" y="1675800"/>
            <a:ext cx="4818600" cy="48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OpenFlow Protocol (SSL/TCP)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53" name="CustomShape 9"/>
          <p:cNvSpPr/>
          <p:nvPr/>
        </p:nvSpPr>
        <p:spPr>
          <a:xfrm>
            <a:off x="4800600" y="2800440"/>
            <a:ext cx="2895120" cy="802800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560">
            <a:solidFill>
              <a:srgbClr val="163f8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1949"/>
                </a:solidFill>
                <a:latin typeface="Gill Sans MT"/>
                <a:ea typeface="Gill Sans"/>
              </a:rPr>
              <a:t>OpenFlow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7" dur="indefinite" restart="never" nodeType="tmRoot">
          <p:childTnLst>
            <p:seq>
              <p:cTn id="158" dur="indefinite" nodeType="mainSeq">
                <p:childTnLst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nodeType="after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nodeType="after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464653"/>
                </a:solidFill>
                <a:latin typeface="Bookman Old Style"/>
              </a:rPr>
              <a:t>OpenFlow flow tábla absztrakció</a:t>
            </a:r>
            <a:endParaRPr b="0" lang="en-US" sz="24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55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456" name="Group 3"/>
          <p:cNvGrpSpPr/>
          <p:nvPr/>
        </p:nvGrpSpPr>
        <p:grpSpPr>
          <a:xfrm>
            <a:off x="2261520" y="216720"/>
            <a:ext cx="6653520" cy="4611960"/>
            <a:chOff x="2261520" y="216720"/>
            <a:chExt cx="6653520" cy="4611960"/>
          </a:xfrm>
        </p:grpSpPr>
        <p:pic>
          <p:nvPicPr>
            <p:cNvPr id="457" name="Picture 1_1" descr=""/>
            <p:cNvPicPr/>
            <p:nvPr/>
          </p:nvPicPr>
          <p:blipFill>
            <a:blip r:embed="rId1"/>
            <a:stretch/>
          </p:blipFill>
          <p:spPr>
            <a:xfrm>
              <a:off x="2400480" y="4086000"/>
              <a:ext cx="868320" cy="65124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458" name="Picture 2_0" descr=""/>
            <p:cNvPicPr/>
            <p:nvPr/>
          </p:nvPicPr>
          <p:blipFill>
            <a:blip r:embed="rId2"/>
            <a:stretch/>
          </p:blipFill>
          <p:spPr>
            <a:xfrm>
              <a:off x="3641760" y="4086000"/>
              <a:ext cx="868320" cy="6523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459" name="Picture 3_1" descr=""/>
            <p:cNvPicPr/>
            <p:nvPr/>
          </p:nvPicPr>
          <p:blipFill>
            <a:blip r:embed="rId3"/>
            <a:stretch/>
          </p:blipFill>
          <p:spPr>
            <a:xfrm>
              <a:off x="4986000" y="4093200"/>
              <a:ext cx="868320" cy="6523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460" name="Picture 4_0" descr=""/>
            <p:cNvPicPr/>
            <p:nvPr/>
          </p:nvPicPr>
          <p:blipFill>
            <a:blip r:embed="rId4"/>
            <a:stretch/>
          </p:blipFill>
          <p:spPr>
            <a:xfrm>
              <a:off x="6275520" y="4086000"/>
              <a:ext cx="868320" cy="65124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461" name="Line 4"/>
            <p:cNvSpPr/>
            <p:nvPr/>
          </p:nvSpPr>
          <p:spPr>
            <a:xfrm flipH="1">
              <a:off x="3010680" y="3447720"/>
              <a:ext cx="407880" cy="73332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Line 5"/>
            <p:cNvSpPr/>
            <p:nvPr/>
          </p:nvSpPr>
          <p:spPr>
            <a:xfrm flipH="1">
              <a:off x="4083120" y="3440520"/>
              <a:ext cx="216000" cy="70560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3" name="Line 6"/>
            <p:cNvSpPr/>
            <p:nvPr/>
          </p:nvSpPr>
          <p:spPr>
            <a:xfrm>
              <a:off x="5277600" y="3447720"/>
              <a:ext cx="95400" cy="70560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" name="Line 7"/>
            <p:cNvSpPr/>
            <p:nvPr/>
          </p:nvSpPr>
          <p:spPr>
            <a:xfrm>
              <a:off x="6309360" y="3461040"/>
              <a:ext cx="169920" cy="73944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" name="CustomShape 8"/>
            <p:cNvSpPr/>
            <p:nvPr/>
          </p:nvSpPr>
          <p:spPr>
            <a:xfrm>
              <a:off x="7738560" y="216720"/>
              <a:ext cx="1037520" cy="2750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90000"/>
                </a:lnSpc>
              </a:pPr>
              <a:r>
                <a:rPr b="0" lang="en-US" sz="2000" spc="-1" strike="noStrike">
                  <a:solidFill>
                    <a:srgbClr val="163f88"/>
                  </a:solidFill>
                  <a:latin typeface="Calibri"/>
                </a:rPr>
                <a:t>Controller</a:t>
              </a:r>
              <a:endParaRPr b="0" lang="en-US" sz="2000" spc="-1" strike="noStrike">
                <a:latin typeface="Arial"/>
              </a:endParaRPr>
            </a:p>
          </p:txBody>
        </p:sp>
        <p:pic>
          <p:nvPicPr>
            <p:cNvPr id="466" name="Picture 10_1" descr=""/>
            <p:cNvPicPr/>
            <p:nvPr/>
          </p:nvPicPr>
          <p:blipFill>
            <a:blip r:embed="rId5"/>
            <a:stretch/>
          </p:blipFill>
          <p:spPr>
            <a:xfrm>
              <a:off x="7816320" y="570240"/>
              <a:ext cx="1098720" cy="109872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467" name="CustomShape 9"/>
            <p:cNvSpPr/>
            <p:nvPr/>
          </p:nvSpPr>
          <p:spPr>
            <a:xfrm>
              <a:off x="8294400" y="938160"/>
              <a:ext cx="240480" cy="2750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fffff"/>
                  </a:solidFill>
                  <a:latin typeface="Calibri"/>
                </a:rPr>
                <a:t>PC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468" name="Line 10"/>
            <p:cNvSpPr/>
            <p:nvPr/>
          </p:nvSpPr>
          <p:spPr>
            <a:xfrm>
              <a:off x="4320720" y="2328120"/>
              <a:ext cx="1329840" cy="1080"/>
            </a:xfrm>
            <a:prstGeom prst="line">
              <a:avLst/>
            </a:prstGeom>
            <a:ln w="38160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" name="CustomShape 11"/>
            <p:cNvSpPr/>
            <p:nvPr/>
          </p:nvSpPr>
          <p:spPr>
            <a:xfrm>
              <a:off x="2261520" y="2345040"/>
              <a:ext cx="708120" cy="426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163f88"/>
                  </a:solidFill>
                  <a:latin typeface="Calibri"/>
                </a:rPr>
                <a:t>Hardware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163f88"/>
                  </a:solidFill>
                  <a:latin typeface="Calibri"/>
                </a:rPr>
                <a:t>Layer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470" name="CustomShape 12"/>
            <p:cNvSpPr/>
            <p:nvPr/>
          </p:nvSpPr>
          <p:spPr>
            <a:xfrm>
              <a:off x="2298240" y="1130040"/>
              <a:ext cx="645840" cy="426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163f88"/>
                  </a:solidFill>
                  <a:latin typeface="Calibri"/>
                </a:rPr>
                <a:t>Software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163f88"/>
                  </a:solidFill>
                  <a:latin typeface="Calibri"/>
                </a:rPr>
                <a:t>Layer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471" name="CustomShape 13"/>
            <p:cNvSpPr/>
            <p:nvPr/>
          </p:nvSpPr>
          <p:spPr>
            <a:xfrm>
              <a:off x="2976840" y="807840"/>
              <a:ext cx="3827880" cy="2626200"/>
            </a:xfrm>
            <a:prstGeom prst="roundRect">
              <a:avLst>
                <a:gd name="adj" fmla="val 3875"/>
              </a:avLst>
            </a:prstGeom>
            <a:solidFill>
              <a:srgbClr val="c8d2df"/>
            </a:solidFill>
            <a:ln w="25560">
              <a:solidFill>
                <a:srgbClr val="163f8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" name="CustomShape 14"/>
            <p:cNvSpPr/>
            <p:nvPr/>
          </p:nvSpPr>
          <p:spPr>
            <a:xfrm>
              <a:off x="4163040" y="1801080"/>
              <a:ext cx="1390680" cy="1962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</a:rPr>
                <a:t>Flow Table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473" name="Line 15"/>
            <p:cNvSpPr/>
            <p:nvPr/>
          </p:nvSpPr>
          <p:spPr>
            <a:xfrm flipV="1">
              <a:off x="6825600" y="909000"/>
              <a:ext cx="1196640" cy="414000"/>
            </a:xfrm>
            <a:prstGeom prst="line">
              <a:avLst/>
            </a:prstGeom>
            <a:ln w="76320">
              <a:solidFill>
                <a:srgbClr val="000000"/>
              </a:solidFill>
              <a:prstDash val="sysDot"/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74" name="Group 16"/>
            <p:cNvGrpSpPr/>
            <p:nvPr/>
          </p:nvGrpSpPr>
          <p:grpSpPr>
            <a:xfrm>
              <a:off x="3048120" y="1977120"/>
              <a:ext cx="3668760" cy="433800"/>
              <a:chOff x="3048120" y="1977120"/>
              <a:chExt cx="3668760" cy="433800"/>
            </a:xfrm>
          </p:grpSpPr>
          <p:sp>
            <p:nvSpPr>
              <p:cNvPr id="475" name="CustomShape 17"/>
              <p:cNvSpPr/>
              <p:nvPr/>
            </p:nvSpPr>
            <p:spPr>
              <a:xfrm>
                <a:off x="3051720" y="1989720"/>
                <a:ext cx="50292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6" name="CustomShape 18"/>
              <p:cNvSpPr/>
              <p:nvPr/>
            </p:nvSpPr>
            <p:spPr>
              <a:xfrm>
                <a:off x="3048120" y="1977120"/>
                <a:ext cx="499680" cy="433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400" spc="-1" strike="noStrike">
                    <a:solidFill>
                      <a:srgbClr val="000000"/>
                    </a:solidFill>
                    <a:latin typeface="Calibri"/>
                  </a:rPr>
                  <a:t>MAC</a:t>
                </a:r>
                <a:endParaRPr b="0" lang="en-US" sz="14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400" spc="-1" strike="noStrike">
                    <a:solidFill>
                      <a:srgbClr val="000000"/>
                    </a:solidFill>
                    <a:latin typeface="Calibri"/>
                  </a:rPr>
                  <a:t>src</a:t>
                </a:r>
                <a:endParaRPr b="0" lang="en-US" sz="1400" spc="-1" strike="noStrike">
                  <a:latin typeface="Arial"/>
                </a:endParaRPr>
              </a:p>
            </p:txBody>
          </p:sp>
          <p:sp>
            <p:nvSpPr>
              <p:cNvPr id="477" name="CustomShape 19"/>
              <p:cNvSpPr/>
              <p:nvPr/>
            </p:nvSpPr>
            <p:spPr>
              <a:xfrm>
                <a:off x="3555000" y="1989720"/>
                <a:ext cx="50292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8" name="CustomShape 20"/>
              <p:cNvSpPr/>
              <p:nvPr/>
            </p:nvSpPr>
            <p:spPr>
              <a:xfrm>
                <a:off x="3576960" y="1977120"/>
                <a:ext cx="481680" cy="433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400" spc="-1" strike="noStrike">
                    <a:solidFill>
                      <a:srgbClr val="000000"/>
                    </a:solidFill>
                    <a:latin typeface="Calibri"/>
                  </a:rPr>
                  <a:t>MAC</a:t>
                </a:r>
                <a:endParaRPr b="0" lang="en-US" sz="14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400" spc="-1" strike="noStrike">
                    <a:solidFill>
                      <a:srgbClr val="000000"/>
                    </a:solidFill>
                    <a:latin typeface="Calibri"/>
                  </a:rPr>
                  <a:t>dst</a:t>
                </a:r>
                <a:endParaRPr b="0" lang="en-US" sz="1400" spc="-1" strike="noStrike">
                  <a:latin typeface="Arial"/>
                </a:endParaRPr>
              </a:p>
            </p:txBody>
          </p:sp>
          <p:sp>
            <p:nvSpPr>
              <p:cNvPr id="479" name="CustomShape 21"/>
              <p:cNvSpPr/>
              <p:nvPr/>
            </p:nvSpPr>
            <p:spPr>
              <a:xfrm>
                <a:off x="4059000" y="1989720"/>
                <a:ext cx="50220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0" name="CustomShape 22"/>
              <p:cNvSpPr/>
              <p:nvPr/>
            </p:nvSpPr>
            <p:spPr>
              <a:xfrm>
                <a:off x="4063320" y="1977120"/>
                <a:ext cx="500400" cy="433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400" spc="-1" strike="noStrike">
                    <a:solidFill>
                      <a:srgbClr val="000000"/>
                    </a:solidFill>
                    <a:latin typeface="Calibri"/>
                  </a:rPr>
                  <a:t>IP</a:t>
                </a:r>
                <a:endParaRPr b="0" lang="en-US" sz="14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400" spc="-1" strike="noStrike">
                    <a:solidFill>
                      <a:srgbClr val="000000"/>
                    </a:solidFill>
                    <a:latin typeface="Calibri"/>
                  </a:rPr>
                  <a:t>Src</a:t>
                </a:r>
                <a:endParaRPr b="0" lang="en-US" sz="1400" spc="-1" strike="noStrike">
                  <a:latin typeface="Arial"/>
                </a:endParaRPr>
              </a:p>
            </p:txBody>
          </p:sp>
          <p:sp>
            <p:nvSpPr>
              <p:cNvPr id="481" name="CustomShape 23"/>
              <p:cNvSpPr/>
              <p:nvPr/>
            </p:nvSpPr>
            <p:spPr>
              <a:xfrm>
                <a:off x="4567320" y="1989720"/>
                <a:ext cx="50292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2" name="CustomShape 24"/>
              <p:cNvSpPr/>
              <p:nvPr/>
            </p:nvSpPr>
            <p:spPr>
              <a:xfrm>
                <a:off x="4564800" y="1977120"/>
                <a:ext cx="506160" cy="433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400" spc="-1" strike="noStrike">
                    <a:solidFill>
                      <a:srgbClr val="000000"/>
                    </a:solidFill>
                    <a:latin typeface="Calibri"/>
                  </a:rPr>
                  <a:t>IP</a:t>
                </a:r>
                <a:endParaRPr b="0" lang="en-US" sz="14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400" spc="-1" strike="noStrike">
                    <a:solidFill>
                      <a:srgbClr val="000000"/>
                    </a:solidFill>
                    <a:latin typeface="Calibri"/>
                  </a:rPr>
                  <a:t>Dst</a:t>
                </a:r>
                <a:endParaRPr b="0" lang="en-US" sz="1400" spc="-1" strike="noStrike">
                  <a:latin typeface="Arial"/>
                </a:endParaRPr>
              </a:p>
            </p:txBody>
          </p:sp>
          <p:sp>
            <p:nvSpPr>
              <p:cNvPr id="483" name="CustomShape 25"/>
              <p:cNvSpPr/>
              <p:nvPr/>
            </p:nvSpPr>
            <p:spPr>
              <a:xfrm>
                <a:off x="5064840" y="1989720"/>
                <a:ext cx="50292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4" name="CustomShape 26"/>
              <p:cNvSpPr/>
              <p:nvPr/>
            </p:nvSpPr>
            <p:spPr>
              <a:xfrm>
                <a:off x="5068080" y="1977120"/>
                <a:ext cx="505440" cy="433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400" spc="-1" strike="noStrike">
                    <a:solidFill>
                      <a:srgbClr val="000000"/>
                    </a:solidFill>
                    <a:latin typeface="Calibri"/>
                  </a:rPr>
                  <a:t>TCP</a:t>
                </a:r>
                <a:endParaRPr b="0" lang="en-US" sz="14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400" spc="-1" strike="noStrike">
                    <a:solidFill>
                      <a:srgbClr val="000000"/>
                    </a:solidFill>
                    <a:latin typeface="Calibri"/>
                  </a:rPr>
                  <a:t>sport</a:t>
                </a:r>
                <a:endParaRPr b="0" lang="en-US" sz="1400" spc="-1" strike="noStrike">
                  <a:latin typeface="Arial"/>
                </a:endParaRPr>
              </a:p>
            </p:txBody>
          </p:sp>
          <p:sp>
            <p:nvSpPr>
              <p:cNvPr id="485" name="CustomShape 27"/>
              <p:cNvSpPr/>
              <p:nvPr/>
            </p:nvSpPr>
            <p:spPr>
              <a:xfrm>
                <a:off x="5573880" y="1989720"/>
                <a:ext cx="50292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6" name="CustomShape 28"/>
              <p:cNvSpPr/>
              <p:nvPr/>
            </p:nvSpPr>
            <p:spPr>
              <a:xfrm>
                <a:off x="5569560" y="1977120"/>
                <a:ext cx="505440" cy="433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400" spc="-1" strike="noStrike">
                    <a:solidFill>
                      <a:srgbClr val="000000"/>
                    </a:solidFill>
                    <a:latin typeface="Calibri"/>
                  </a:rPr>
                  <a:t>TCP</a:t>
                </a:r>
                <a:endParaRPr b="0" lang="en-US" sz="14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400" spc="-1" strike="noStrike">
                    <a:solidFill>
                      <a:srgbClr val="000000"/>
                    </a:solidFill>
                    <a:latin typeface="Calibri"/>
                  </a:rPr>
                  <a:t>dport</a:t>
                </a:r>
                <a:endParaRPr b="0" lang="en-US" sz="1400" spc="-1" strike="noStrike">
                  <a:latin typeface="Arial"/>
                </a:endParaRPr>
              </a:p>
            </p:txBody>
          </p:sp>
          <p:sp>
            <p:nvSpPr>
              <p:cNvPr id="487" name="CustomShape 29"/>
              <p:cNvSpPr/>
              <p:nvPr/>
            </p:nvSpPr>
            <p:spPr>
              <a:xfrm>
                <a:off x="6083280" y="1987200"/>
                <a:ext cx="633600" cy="413640"/>
              </a:xfrm>
              <a:prstGeom prst="rect">
                <a:avLst/>
              </a:prstGeom>
              <a:solidFill>
                <a:srgbClr val="cbe97b"/>
              </a:solidFill>
              <a:ln w="12600">
                <a:solidFill>
                  <a:srgbClr val="697d3a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8" name="CustomShape 30"/>
              <p:cNvSpPr/>
              <p:nvPr/>
            </p:nvSpPr>
            <p:spPr>
              <a:xfrm>
                <a:off x="6076440" y="2071080"/>
                <a:ext cx="640440" cy="24408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400" spc="-1" strike="noStrike">
                    <a:solidFill>
                      <a:srgbClr val="000000"/>
                    </a:solidFill>
                    <a:latin typeface="Calibri"/>
                  </a:rPr>
                  <a:t>Action</a:t>
                </a:r>
                <a:endParaRPr b="0" lang="en-US" sz="1400" spc="-1" strike="noStrike">
                  <a:latin typeface="Arial"/>
                </a:endParaRPr>
              </a:p>
            </p:txBody>
          </p:sp>
        </p:grpSp>
        <p:sp>
          <p:nvSpPr>
            <p:cNvPr id="489" name="CustomShape 31"/>
            <p:cNvSpPr/>
            <p:nvPr/>
          </p:nvSpPr>
          <p:spPr>
            <a:xfrm>
              <a:off x="3160440" y="1011960"/>
              <a:ext cx="3447720" cy="596880"/>
            </a:xfrm>
            <a:prstGeom prst="roundRect">
              <a:avLst>
                <a:gd name="adj" fmla="val 17042"/>
              </a:avLst>
            </a:prstGeom>
            <a:solidFill>
              <a:srgbClr val="e6e6e6"/>
            </a:solidFill>
            <a:ln w="25560">
              <a:solidFill>
                <a:srgbClr val="163f8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000000"/>
                  </a:solidFill>
                  <a:latin typeface="Calibri"/>
                </a:rPr>
                <a:t>OpenFlow Firmware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490" name="Line 32"/>
            <p:cNvSpPr/>
            <p:nvPr/>
          </p:nvSpPr>
          <p:spPr>
            <a:xfrm>
              <a:off x="3038400" y="1798200"/>
              <a:ext cx="3671280" cy="0"/>
            </a:xfrm>
            <a:prstGeom prst="line">
              <a:avLst/>
            </a:prstGeom>
            <a:ln w="38160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91" name="Group 33"/>
            <p:cNvGrpSpPr/>
            <p:nvPr/>
          </p:nvGrpSpPr>
          <p:grpSpPr>
            <a:xfrm>
              <a:off x="3051720" y="2463120"/>
              <a:ext cx="3665160" cy="237240"/>
              <a:chOff x="3051720" y="2463120"/>
              <a:chExt cx="3665160" cy="237240"/>
            </a:xfrm>
          </p:grpSpPr>
          <p:sp>
            <p:nvSpPr>
              <p:cNvPr id="492" name="CustomShape 34"/>
              <p:cNvSpPr/>
              <p:nvPr/>
            </p:nvSpPr>
            <p:spPr>
              <a:xfrm>
                <a:off x="3051720" y="2463120"/>
                <a:ext cx="3665160" cy="237240"/>
              </a:xfrm>
              <a:prstGeom prst="rect">
                <a:avLst/>
              </a:prstGeom>
              <a:solidFill>
                <a:srgbClr val="e6e6e6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3" name="CustomShape 35"/>
              <p:cNvSpPr/>
              <p:nvPr/>
            </p:nvSpPr>
            <p:spPr>
              <a:xfrm>
                <a:off x="5588640" y="2481120"/>
                <a:ext cx="488520" cy="1965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100" spc="-1" strike="noStrike">
                    <a:solidFill>
                      <a:srgbClr val="000000"/>
                    </a:solidFill>
                    <a:latin typeface="Calibri"/>
                  </a:rPr>
                  <a:t>*</a:t>
                </a:r>
                <a:endParaRPr b="0" lang="en-US" sz="1100" spc="-1" strike="noStrike">
                  <a:latin typeface="Arial"/>
                </a:endParaRPr>
              </a:p>
            </p:txBody>
          </p:sp>
          <p:sp>
            <p:nvSpPr>
              <p:cNvPr id="494" name="CustomShape 36"/>
              <p:cNvSpPr/>
              <p:nvPr/>
            </p:nvSpPr>
            <p:spPr>
              <a:xfrm>
                <a:off x="5079600" y="2481120"/>
                <a:ext cx="488520" cy="1965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100" spc="-1" strike="noStrike">
                    <a:solidFill>
                      <a:srgbClr val="000000"/>
                    </a:solidFill>
                    <a:latin typeface="Calibri"/>
                  </a:rPr>
                  <a:t>*</a:t>
                </a:r>
                <a:endParaRPr b="0" lang="en-US" sz="1100" spc="-1" strike="noStrike">
                  <a:latin typeface="Arial"/>
                </a:endParaRPr>
              </a:p>
            </p:txBody>
          </p:sp>
          <p:sp>
            <p:nvSpPr>
              <p:cNvPr id="495" name="CustomShape 37"/>
              <p:cNvSpPr/>
              <p:nvPr/>
            </p:nvSpPr>
            <p:spPr>
              <a:xfrm>
                <a:off x="4570560" y="2481120"/>
                <a:ext cx="488520" cy="1965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100" spc="-1" strike="noStrike">
                    <a:solidFill>
                      <a:srgbClr val="000000"/>
                    </a:solidFill>
                    <a:latin typeface="Calibri"/>
                  </a:rPr>
                  <a:t>5.6.7.8</a:t>
                </a:r>
                <a:endParaRPr b="0" lang="en-US" sz="1100" spc="-1" strike="noStrike">
                  <a:latin typeface="Arial"/>
                </a:endParaRPr>
              </a:p>
            </p:txBody>
          </p:sp>
          <p:sp>
            <p:nvSpPr>
              <p:cNvPr id="496" name="CustomShape 38"/>
              <p:cNvSpPr/>
              <p:nvPr/>
            </p:nvSpPr>
            <p:spPr>
              <a:xfrm>
                <a:off x="4068360" y="2481120"/>
                <a:ext cx="488520" cy="1965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100" spc="-1" strike="noStrike">
                    <a:solidFill>
                      <a:srgbClr val="000000"/>
                    </a:solidFill>
                    <a:latin typeface="Calibri"/>
                  </a:rPr>
                  <a:t>*</a:t>
                </a:r>
                <a:endParaRPr b="0" lang="en-US" sz="1100" spc="-1" strike="noStrike">
                  <a:latin typeface="Arial"/>
                </a:endParaRPr>
              </a:p>
            </p:txBody>
          </p:sp>
          <p:sp>
            <p:nvSpPr>
              <p:cNvPr id="497" name="CustomShape 39"/>
              <p:cNvSpPr/>
              <p:nvPr/>
            </p:nvSpPr>
            <p:spPr>
              <a:xfrm>
                <a:off x="3565800" y="2481120"/>
                <a:ext cx="488520" cy="1965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100" spc="-1" strike="noStrike">
                    <a:solidFill>
                      <a:srgbClr val="000000"/>
                    </a:solidFill>
                    <a:latin typeface="Calibri"/>
                  </a:rPr>
                  <a:t>*</a:t>
                </a:r>
                <a:endParaRPr b="0" lang="en-US" sz="1100" spc="-1" strike="noStrike">
                  <a:latin typeface="Arial"/>
                </a:endParaRPr>
              </a:p>
            </p:txBody>
          </p:sp>
          <p:sp>
            <p:nvSpPr>
              <p:cNvPr id="498" name="CustomShape 40"/>
              <p:cNvSpPr/>
              <p:nvPr/>
            </p:nvSpPr>
            <p:spPr>
              <a:xfrm>
                <a:off x="3070440" y="2481120"/>
                <a:ext cx="488520" cy="1965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100" spc="-1" strike="noStrike">
                    <a:solidFill>
                      <a:srgbClr val="000000"/>
                    </a:solidFill>
                    <a:latin typeface="Calibri"/>
                  </a:rPr>
                  <a:t>*</a:t>
                </a:r>
                <a:endParaRPr b="0" lang="en-US" sz="1100" spc="-1" strike="noStrike">
                  <a:latin typeface="Arial"/>
                </a:endParaRPr>
              </a:p>
            </p:txBody>
          </p:sp>
          <p:sp>
            <p:nvSpPr>
              <p:cNvPr id="499" name="CustomShape 41"/>
              <p:cNvSpPr/>
              <p:nvPr/>
            </p:nvSpPr>
            <p:spPr>
              <a:xfrm>
                <a:off x="6077520" y="2481120"/>
                <a:ext cx="630720" cy="1965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100" spc="-1" strike="noStrike">
                    <a:solidFill>
                      <a:srgbClr val="000000"/>
                    </a:solidFill>
                    <a:latin typeface="Calibri"/>
                  </a:rPr>
                  <a:t>port 1</a:t>
                </a:r>
                <a:endParaRPr b="0" lang="en-US" sz="1100" spc="-1" strike="noStrike">
                  <a:latin typeface="Arial"/>
                </a:endParaRPr>
              </a:p>
            </p:txBody>
          </p:sp>
        </p:grpSp>
        <p:sp>
          <p:nvSpPr>
            <p:cNvPr id="500" name="CustomShape 42"/>
            <p:cNvSpPr/>
            <p:nvPr/>
          </p:nvSpPr>
          <p:spPr>
            <a:xfrm>
              <a:off x="6293520" y="3445560"/>
              <a:ext cx="630720" cy="1962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</a:rPr>
                <a:t>port 4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501" name="CustomShape 43"/>
            <p:cNvSpPr/>
            <p:nvPr/>
          </p:nvSpPr>
          <p:spPr>
            <a:xfrm>
              <a:off x="5256000" y="3445560"/>
              <a:ext cx="630720" cy="1962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</a:rPr>
                <a:t>port 3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502" name="CustomShape 44"/>
            <p:cNvSpPr/>
            <p:nvPr/>
          </p:nvSpPr>
          <p:spPr>
            <a:xfrm>
              <a:off x="4230720" y="3417480"/>
              <a:ext cx="630720" cy="1976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</a:rPr>
                <a:t>port 2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503" name="CustomShape 45"/>
            <p:cNvSpPr/>
            <p:nvPr/>
          </p:nvSpPr>
          <p:spPr>
            <a:xfrm>
              <a:off x="3267720" y="3445560"/>
              <a:ext cx="630720" cy="1962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</a:rPr>
                <a:t>port 1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504" name="CustomShape 46"/>
            <p:cNvSpPr/>
            <p:nvPr/>
          </p:nvSpPr>
          <p:spPr>
            <a:xfrm>
              <a:off x="6490440" y="4632480"/>
              <a:ext cx="631800" cy="1962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</a:rPr>
                <a:t>1.2.3.4</a:t>
              </a:r>
              <a:endParaRPr b="0" lang="en-US" sz="1100" spc="-1" strike="noStrike">
                <a:latin typeface="Arial"/>
              </a:endParaRPr>
            </a:p>
          </p:txBody>
        </p:sp>
        <p:sp>
          <p:nvSpPr>
            <p:cNvPr id="505" name="CustomShape 47"/>
            <p:cNvSpPr/>
            <p:nvPr/>
          </p:nvSpPr>
          <p:spPr>
            <a:xfrm>
              <a:off x="2581200" y="4632480"/>
              <a:ext cx="631800" cy="1962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100" spc="-1" strike="noStrike">
                  <a:solidFill>
                    <a:srgbClr val="000000"/>
                  </a:solidFill>
                  <a:latin typeface="Calibri"/>
                </a:rPr>
                <a:t>5.6.7.8</a:t>
              </a:r>
              <a:endParaRPr b="0" lang="en-US" sz="11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464653"/>
                </a:solidFill>
                <a:latin typeface="Bookman Old Style"/>
              </a:rPr>
              <a:t>Flow tábla bejegyzések</a:t>
            </a:r>
            <a:endParaRPr b="0" lang="en-US" sz="2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07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508" name="Group 3"/>
          <p:cNvGrpSpPr/>
          <p:nvPr/>
        </p:nvGrpSpPr>
        <p:grpSpPr>
          <a:xfrm>
            <a:off x="510480" y="1047600"/>
            <a:ext cx="6423480" cy="3628080"/>
            <a:chOff x="510480" y="1047600"/>
            <a:chExt cx="6423480" cy="3628080"/>
          </a:xfrm>
        </p:grpSpPr>
        <p:sp>
          <p:nvSpPr>
            <p:cNvPr id="509" name="CustomShape 4"/>
            <p:cNvSpPr/>
            <p:nvPr/>
          </p:nvSpPr>
          <p:spPr>
            <a:xfrm>
              <a:off x="994320" y="3929040"/>
              <a:ext cx="595800" cy="421200"/>
            </a:xfrm>
            <a:prstGeom prst="rect">
              <a:avLst/>
            </a:prstGeom>
            <a:solidFill>
              <a:srgbClr val="bbe0e3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0" name="CustomShape 5"/>
            <p:cNvSpPr/>
            <p:nvPr/>
          </p:nvSpPr>
          <p:spPr>
            <a:xfrm>
              <a:off x="1039680" y="3912480"/>
              <a:ext cx="476640" cy="426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Switch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Port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511" name="CustomShape 6"/>
            <p:cNvSpPr/>
            <p:nvPr/>
          </p:nvSpPr>
          <p:spPr>
            <a:xfrm>
              <a:off x="2181240" y="3930480"/>
              <a:ext cx="595800" cy="421200"/>
            </a:xfrm>
            <a:prstGeom prst="rect">
              <a:avLst/>
            </a:prstGeom>
            <a:solidFill>
              <a:srgbClr val="bbe0e3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" name="CustomShape 7"/>
            <p:cNvSpPr/>
            <p:nvPr/>
          </p:nvSpPr>
          <p:spPr>
            <a:xfrm>
              <a:off x="2274480" y="3941280"/>
              <a:ext cx="349920" cy="426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MAC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src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513" name="CustomShape 8"/>
            <p:cNvSpPr/>
            <p:nvPr/>
          </p:nvSpPr>
          <p:spPr>
            <a:xfrm>
              <a:off x="2777400" y="3930480"/>
              <a:ext cx="595800" cy="421200"/>
            </a:xfrm>
            <a:prstGeom prst="rect">
              <a:avLst/>
            </a:prstGeom>
            <a:solidFill>
              <a:srgbClr val="bbe0e3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" name="CustomShape 9"/>
            <p:cNvSpPr/>
            <p:nvPr/>
          </p:nvSpPr>
          <p:spPr>
            <a:xfrm>
              <a:off x="2873160" y="3941280"/>
              <a:ext cx="349920" cy="426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MAC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dst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515" name="CustomShape 10"/>
            <p:cNvSpPr/>
            <p:nvPr/>
          </p:nvSpPr>
          <p:spPr>
            <a:xfrm>
              <a:off x="3350880" y="3930480"/>
              <a:ext cx="595800" cy="421200"/>
            </a:xfrm>
            <a:prstGeom prst="rect">
              <a:avLst/>
            </a:prstGeom>
            <a:solidFill>
              <a:srgbClr val="bbe0e3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" name="CustomShape 11"/>
            <p:cNvSpPr/>
            <p:nvPr/>
          </p:nvSpPr>
          <p:spPr>
            <a:xfrm>
              <a:off x="3503520" y="3898800"/>
              <a:ext cx="322560" cy="426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Eth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type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517" name="CustomShape 12"/>
            <p:cNvSpPr/>
            <p:nvPr/>
          </p:nvSpPr>
          <p:spPr>
            <a:xfrm>
              <a:off x="1582920" y="3930480"/>
              <a:ext cx="595800" cy="421200"/>
            </a:xfrm>
            <a:prstGeom prst="rect">
              <a:avLst/>
            </a:prstGeom>
            <a:solidFill>
              <a:srgbClr val="bbe0e3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8" name="CustomShape 13"/>
            <p:cNvSpPr/>
            <p:nvPr/>
          </p:nvSpPr>
          <p:spPr>
            <a:xfrm>
              <a:off x="1650960" y="3941280"/>
              <a:ext cx="395640" cy="426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VLAN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ID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519" name="CustomShape 14"/>
            <p:cNvSpPr/>
            <p:nvPr/>
          </p:nvSpPr>
          <p:spPr>
            <a:xfrm>
              <a:off x="3939480" y="3930480"/>
              <a:ext cx="595800" cy="421200"/>
            </a:xfrm>
            <a:prstGeom prst="rect">
              <a:avLst/>
            </a:prstGeom>
            <a:solidFill>
              <a:srgbClr val="bbe0e3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0" name="CustomShape 15"/>
            <p:cNvSpPr/>
            <p:nvPr/>
          </p:nvSpPr>
          <p:spPr>
            <a:xfrm>
              <a:off x="4103280" y="3927600"/>
              <a:ext cx="217440" cy="426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IP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Src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521" name="CustomShape 16"/>
            <p:cNvSpPr/>
            <p:nvPr/>
          </p:nvSpPr>
          <p:spPr>
            <a:xfrm>
              <a:off x="4542840" y="3930480"/>
              <a:ext cx="595800" cy="421200"/>
            </a:xfrm>
            <a:prstGeom prst="rect">
              <a:avLst/>
            </a:prstGeom>
            <a:solidFill>
              <a:srgbClr val="bbe0e3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2" name="CustomShape 17"/>
            <p:cNvSpPr/>
            <p:nvPr/>
          </p:nvSpPr>
          <p:spPr>
            <a:xfrm>
              <a:off x="4687200" y="3927600"/>
              <a:ext cx="237240" cy="426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IP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Dst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523" name="CustomShape 18"/>
            <p:cNvSpPr/>
            <p:nvPr/>
          </p:nvSpPr>
          <p:spPr>
            <a:xfrm>
              <a:off x="5138640" y="3930480"/>
              <a:ext cx="595800" cy="421200"/>
            </a:xfrm>
            <a:prstGeom prst="rect">
              <a:avLst/>
            </a:prstGeom>
            <a:solidFill>
              <a:srgbClr val="bbe0e3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4" name="CustomShape 19"/>
            <p:cNvSpPr/>
            <p:nvPr/>
          </p:nvSpPr>
          <p:spPr>
            <a:xfrm>
              <a:off x="5261040" y="3927600"/>
              <a:ext cx="306000" cy="426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IP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Prot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525" name="CustomShape 20"/>
            <p:cNvSpPr/>
            <p:nvPr/>
          </p:nvSpPr>
          <p:spPr>
            <a:xfrm>
              <a:off x="5734800" y="3930480"/>
              <a:ext cx="595800" cy="421200"/>
            </a:xfrm>
            <a:prstGeom prst="rect">
              <a:avLst/>
            </a:prstGeom>
            <a:solidFill>
              <a:srgbClr val="bbe0e3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" name="CustomShape 21"/>
            <p:cNvSpPr/>
            <p:nvPr/>
          </p:nvSpPr>
          <p:spPr>
            <a:xfrm>
              <a:off x="5824440" y="3927600"/>
              <a:ext cx="380520" cy="426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TCP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sport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527" name="CustomShape 22"/>
            <p:cNvSpPr/>
            <p:nvPr/>
          </p:nvSpPr>
          <p:spPr>
            <a:xfrm>
              <a:off x="6338160" y="3930480"/>
              <a:ext cx="595800" cy="421200"/>
            </a:xfrm>
            <a:prstGeom prst="rect">
              <a:avLst/>
            </a:prstGeom>
            <a:solidFill>
              <a:srgbClr val="bbe0e3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" name="CustomShape 23"/>
            <p:cNvSpPr/>
            <p:nvPr/>
          </p:nvSpPr>
          <p:spPr>
            <a:xfrm>
              <a:off x="6413760" y="3927600"/>
              <a:ext cx="403560" cy="426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TCP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dport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529" name="CustomShape 24"/>
            <p:cNvSpPr/>
            <p:nvPr/>
          </p:nvSpPr>
          <p:spPr>
            <a:xfrm>
              <a:off x="510480" y="1047600"/>
              <a:ext cx="1632960" cy="539640"/>
            </a:xfrm>
            <a:prstGeom prst="rect">
              <a:avLst/>
            </a:prstGeom>
            <a:solidFill>
              <a:srgbClr val="bbe0e3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" name="CustomShape 25"/>
            <p:cNvSpPr/>
            <p:nvPr/>
          </p:nvSpPr>
          <p:spPr>
            <a:xfrm>
              <a:off x="570240" y="1102680"/>
              <a:ext cx="1555560" cy="426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Rule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hu-HU" sz="1400" spc="-1" strike="noStrike">
                  <a:solidFill>
                    <a:srgbClr val="000000"/>
                  </a:solidFill>
                  <a:latin typeface="Calibri"/>
                </a:rPr>
                <a:t>(illeszkedési szabály)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531" name="CustomShape 26"/>
            <p:cNvSpPr/>
            <p:nvPr/>
          </p:nvSpPr>
          <p:spPr>
            <a:xfrm>
              <a:off x="2143800" y="1047600"/>
              <a:ext cx="1135440" cy="539640"/>
            </a:xfrm>
            <a:prstGeom prst="rect">
              <a:avLst/>
            </a:prstGeom>
            <a:solidFill>
              <a:srgbClr val="cbe97b"/>
            </a:solidFill>
            <a:ln w="12600">
              <a:solidFill>
                <a:srgbClr val="697d3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" name="CustomShape 27"/>
            <p:cNvSpPr/>
            <p:nvPr/>
          </p:nvSpPr>
          <p:spPr>
            <a:xfrm>
              <a:off x="2290680" y="1102680"/>
              <a:ext cx="699120" cy="426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Action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hu-HU" sz="1400" spc="-1" strike="noStrike">
                  <a:solidFill>
                    <a:srgbClr val="000000"/>
                  </a:solidFill>
                  <a:latin typeface="Calibri"/>
                </a:rPr>
                <a:t>(művelet)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533" name="CustomShape 28"/>
            <p:cNvSpPr/>
            <p:nvPr/>
          </p:nvSpPr>
          <p:spPr>
            <a:xfrm>
              <a:off x="3279600" y="1047600"/>
              <a:ext cx="1136880" cy="539640"/>
            </a:xfrm>
            <a:prstGeom prst="rect">
              <a:avLst/>
            </a:prstGeom>
            <a:solidFill>
              <a:srgbClr val="fa90ab"/>
            </a:solidFill>
            <a:ln w="12600">
              <a:solidFill>
                <a:srgbClr val="8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" name="CustomShape 29"/>
            <p:cNvSpPr/>
            <p:nvPr/>
          </p:nvSpPr>
          <p:spPr>
            <a:xfrm>
              <a:off x="3459600" y="1102680"/>
              <a:ext cx="897120" cy="426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Calibri"/>
                </a:rPr>
                <a:t>Stats</a:t>
              </a:r>
              <a:endParaRPr b="0" lang="en-US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hu-HU" sz="1400" spc="-1" strike="noStrike">
                  <a:solidFill>
                    <a:srgbClr val="000000"/>
                  </a:solidFill>
                  <a:latin typeface="Calibri"/>
                </a:rPr>
                <a:t>(statisztikák)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535" name="CustomShape 30"/>
            <p:cNvSpPr/>
            <p:nvPr/>
          </p:nvSpPr>
          <p:spPr>
            <a:xfrm>
              <a:off x="1870920" y="2198520"/>
              <a:ext cx="4424760" cy="1395000"/>
            </a:xfrm>
            <a:prstGeom prst="rect">
              <a:avLst/>
            </a:prstGeom>
            <a:solidFill>
              <a:srgbClr val="cbe97b"/>
            </a:solidFill>
            <a:ln w="12600">
              <a:solidFill>
                <a:srgbClr val="697d3a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57120" indent="-329760">
                <a:lnSpc>
                  <a:spcPct val="100000"/>
                </a:lnSpc>
                <a:buClr>
                  <a:srgbClr val="000000"/>
                </a:buClr>
                <a:buFont typeface="StarSymbol"/>
                <a:buAutoNum type="arabicPeriod"/>
              </a:pPr>
              <a:r>
                <a:rPr b="0" lang="hu-HU" sz="1800" spc="-1" strike="noStrike">
                  <a:solidFill>
                    <a:srgbClr val="000000"/>
                  </a:solidFill>
                  <a:latin typeface="Calibri"/>
                </a:rPr>
                <a:t>csomagtovábbítás a megadott porton</a:t>
              </a:r>
              <a:endParaRPr b="0" lang="en-US" sz="1800" spc="-1" strike="noStrike">
                <a:latin typeface="Arial"/>
              </a:endParaRPr>
            </a:p>
            <a:p>
              <a:pPr marL="357120" indent="-329760">
                <a:lnSpc>
                  <a:spcPct val="100000"/>
                </a:lnSpc>
                <a:buClr>
                  <a:srgbClr val="000000"/>
                </a:buClr>
                <a:buFont typeface="StarSymbol"/>
                <a:buAutoNum type="arabicPeriod"/>
              </a:pPr>
              <a:r>
                <a:rPr b="0" lang="hu-HU" sz="1800" spc="-1" strike="noStrike">
                  <a:solidFill>
                    <a:srgbClr val="000000"/>
                  </a:solidFill>
                  <a:latin typeface="Calibri"/>
                </a:rPr>
                <a:t>kontrollerhez küldés</a:t>
              </a:r>
              <a:endParaRPr b="0" lang="en-US" sz="1800" spc="-1" strike="noStrike">
                <a:latin typeface="Arial"/>
              </a:endParaRPr>
            </a:p>
            <a:p>
              <a:pPr marL="357120" indent="-329760">
                <a:lnSpc>
                  <a:spcPct val="100000"/>
                </a:lnSpc>
                <a:buClr>
                  <a:srgbClr val="000000"/>
                </a:buClr>
                <a:buFont typeface="StarSymbol"/>
                <a:buAutoNum type="arabicPeriod"/>
              </a:pPr>
              <a:r>
                <a:rPr b="0" lang="hu-HU" sz="1800" spc="-1" strike="noStrike">
                  <a:solidFill>
                    <a:srgbClr val="000000"/>
                  </a:solidFill>
                  <a:latin typeface="Calibri"/>
                </a:rPr>
                <a:t>csomag eldobása</a:t>
              </a:r>
              <a:endParaRPr b="0" lang="en-US" sz="1800" spc="-1" strike="noStrike">
                <a:latin typeface="Arial"/>
              </a:endParaRPr>
            </a:p>
            <a:p>
              <a:pPr marL="357120" indent="-329760">
                <a:lnSpc>
                  <a:spcPct val="100000"/>
                </a:lnSpc>
                <a:buClr>
                  <a:srgbClr val="000000"/>
                </a:buClr>
                <a:buFont typeface="StarSymbol"/>
                <a:buAutoNum type="arabicPeriod"/>
              </a:pPr>
              <a:r>
                <a:rPr b="0" lang="hu-HU" sz="1800" spc="-1" strike="noStrike">
                  <a:solidFill>
                    <a:srgbClr val="000000"/>
                  </a:solidFill>
                  <a:latin typeface="Calibri"/>
                </a:rPr>
                <a:t>normál (hagyományos) feldolgozás</a:t>
              </a:r>
              <a:endParaRPr b="0" lang="en-US" sz="1800" spc="-1" strike="noStrike">
                <a:latin typeface="Arial"/>
              </a:endParaRPr>
            </a:p>
            <a:p>
              <a:pPr marL="357120" indent="-329760">
                <a:lnSpc>
                  <a:spcPct val="100000"/>
                </a:lnSpc>
                <a:buClr>
                  <a:srgbClr val="000000"/>
                </a:buClr>
                <a:buFont typeface="StarSymbol"/>
                <a:buAutoNum type="arabicPeriod"/>
              </a:pPr>
              <a:r>
                <a:rPr b="0" lang="hu-HU" sz="1800" spc="-1" strike="noStrike">
                  <a:solidFill>
                    <a:srgbClr val="000000"/>
                  </a:solidFill>
                  <a:latin typeface="Calibri"/>
                </a:rPr>
                <a:t>fejrész mezők módosítása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536" name="CustomShape 31"/>
            <p:cNvSpPr/>
            <p:nvPr/>
          </p:nvSpPr>
          <p:spPr>
            <a:xfrm>
              <a:off x="1186920" y="4431600"/>
              <a:ext cx="4131000" cy="244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</a:rPr>
                <a:t>+ </a:t>
              </a:r>
              <a:r>
                <a:rPr b="0" lang="hu-HU" sz="1600" spc="-1" strike="noStrike">
                  <a:solidFill>
                    <a:srgbClr val="000000"/>
                  </a:solidFill>
                  <a:latin typeface="Calibri"/>
                </a:rPr>
                <a:t>a nem szükséges mezők maszkolhatók (wildcard)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537" name="Line 32"/>
            <p:cNvSpPr/>
            <p:nvPr/>
          </p:nvSpPr>
          <p:spPr>
            <a:xfrm>
              <a:off x="1008000" y="1650960"/>
              <a:ext cx="1080" cy="2271960"/>
            </a:xfrm>
            <a:prstGeom prst="line">
              <a:avLst/>
            </a:prstGeom>
            <a:ln w="38160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8" name="Line 33"/>
            <p:cNvSpPr/>
            <p:nvPr/>
          </p:nvSpPr>
          <p:spPr>
            <a:xfrm>
              <a:off x="2557800" y="1587600"/>
              <a:ext cx="1080" cy="595800"/>
            </a:xfrm>
            <a:prstGeom prst="line">
              <a:avLst/>
            </a:prstGeom>
            <a:ln w="38160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9" name="CustomShape 34"/>
            <p:cNvSpPr/>
            <p:nvPr/>
          </p:nvSpPr>
          <p:spPr>
            <a:xfrm>
              <a:off x="3399480" y="1784520"/>
              <a:ext cx="2391120" cy="301320"/>
            </a:xfrm>
            <a:prstGeom prst="rect">
              <a:avLst/>
            </a:prstGeom>
            <a:solidFill>
              <a:srgbClr val="fa90ab"/>
            </a:solidFill>
            <a:ln w="12600">
              <a:solidFill>
                <a:srgbClr val="8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0" name="CustomShape 35"/>
            <p:cNvSpPr/>
            <p:nvPr/>
          </p:nvSpPr>
          <p:spPr>
            <a:xfrm>
              <a:off x="3545280" y="1797120"/>
              <a:ext cx="2294640" cy="2750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hu-HU" sz="1800" spc="-1" strike="noStrike">
                  <a:solidFill>
                    <a:srgbClr val="000000"/>
                  </a:solidFill>
                  <a:latin typeface="Calibri"/>
                </a:rPr>
                <a:t>csomag</a:t>
              </a: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 + byte </a:t>
              </a:r>
              <a:r>
                <a:rPr b="0" lang="hu-HU" sz="1800" spc="-1" strike="noStrike">
                  <a:solidFill>
                    <a:srgbClr val="000000"/>
                  </a:solidFill>
                  <a:latin typeface="Calibri"/>
                </a:rPr>
                <a:t>számlálók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541" name="Line 36"/>
            <p:cNvSpPr/>
            <p:nvPr/>
          </p:nvSpPr>
          <p:spPr>
            <a:xfrm flipV="1">
              <a:off x="3701160" y="1587600"/>
              <a:ext cx="1080" cy="181800"/>
            </a:xfrm>
            <a:prstGeom prst="line">
              <a:avLst/>
            </a:prstGeom>
            <a:ln w="38160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464653"/>
                </a:solidFill>
                <a:latin typeface="Bookman Old Style"/>
              </a:rPr>
              <a:t>Flow tábla bejegyzések: példák</a:t>
            </a:r>
            <a:endParaRPr b="0" lang="en-US" sz="2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43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544" name="Group 3"/>
          <p:cNvGrpSpPr/>
          <p:nvPr/>
        </p:nvGrpSpPr>
        <p:grpSpPr>
          <a:xfrm>
            <a:off x="613440" y="952200"/>
            <a:ext cx="5777280" cy="3905280"/>
            <a:chOff x="613440" y="952200"/>
            <a:chExt cx="5777280" cy="3905280"/>
          </a:xfrm>
        </p:grpSpPr>
        <p:sp>
          <p:nvSpPr>
            <p:cNvPr id="545" name="CustomShape 4"/>
            <p:cNvSpPr/>
            <p:nvPr/>
          </p:nvSpPr>
          <p:spPr>
            <a:xfrm>
              <a:off x="616320" y="952200"/>
              <a:ext cx="1490040" cy="1832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Switching</a:t>
              </a:r>
              <a:r>
                <a:rPr b="0" lang="hu-HU" sz="1200" spc="-1" strike="noStrike">
                  <a:solidFill>
                    <a:srgbClr val="000000"/>
                  </a:solidFill>
                  <a:latin typeface="Calibri"/>
                </a:rPr>
                <a:t> (L2 kapcsolás)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546" name="CustomShape 5"/>
            <p:cNvSpPr/>
            <p:nvPr/>
          </p:nvSpPr>
          <p:spPr>
            <a:xfrm>
              <a:off x="702360" y="185112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grpSp>
          <p:nvGrpSpPr>
            <p:cNvPr id="547" name="Group 6"/>
            <p:cNvGrpSpPr/>
            <p:nvPr/>
          </p:nvGrpSpPr>
          <p:grpSpPr>
            <a:xfrm>
              <a:off x="703800" y="1343160"/>
              <a:ext cx="5686920" cy="434160"/>
              <a:chOff x="703800" y="1343160"/>
              <a:chExt cx="5686920" cy="434160"/>
            </a:xfrm>
          </p:grpSpPr>
          <p:sp>
            <p:nvSpPr>
              <p:cNvPr id="548" name="CustomShape 7"/>
              <p:cNvSpPr/>
              <p:nvPr/>
            </p:nvSpPr>
            <p:spPr>
              <a:xfrm>
                <a:off x="703800" y="1355760"/>
                <a:ext cx="50184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9" name="CustomShape 8"/>
              <p:cNvSpPr/>
              <p:nvPr/>
            </p:nvSpPr>
            <p:spPr>
              <a:xfrm>
                <a:off x="706320" y="1343160"/>
                <a:ext cx="49932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Switch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Port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50" name="CustomShape 9"/>
              <p:cNvSpPr/>
              <p:nvPr/>
            </p:nvSpPr>
            <p:spPr>
              <a:xfrm>
                <a:off x="1206000" y="135576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1" name="CustomShape 10"/>
              <p:cNvSpPr/>
              <p:nvPr/>
            </p:nvSpPr>
            <p:spPr>
              <a:xfrm>
                <a:off x="1202400" y="1343160"/>
                <a:ext cx="49932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MAC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src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52" name="CustomShape 11"/>
              <p:cNvSpPr/>
              <p:nvPr/>
            </p:nvSpPr>
            <p:spPr>
              <a:xfrm>
                <a:off x="1708920" y="135576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3" name="CustomShape 12"/>
              <p:cNvSpPr/>
              <p:nvPr/>
            </p:nvSpPr>
            <p:spPr>
              <a:xfrm>
                <a:off x="1731960" y="1343160"/>
                <a:ext cx="48060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MAC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dst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54" name="CustomShape 13"/>
              <p:cNvSpPr/>
              <p:nvPr/>
            </p:nvSpPr>
            <p:spPr>
              <a:xfrm>
                <a:off x="2217960" y="135576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5" name="CustomShape 14"/>
              <p:cNvSpPr/>
              <p:nvPr/>
            </p:nvSpPr>
            <p:spPr>
              <a:xfrm>
                <a:off x="2216520" y="1343160"/>
                <a:ext cx="50004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Eth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type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56" name="CustomShape 15"/>
              <p:cNvSpPr/>
              <p:nvPr/>
            </p:nvSpPr>
            <p:spPr>
              <a:xfrm>
                <a:off x="2721240" y="135576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7" name="CustomShape 16"/>
              <p:cNvSpPr/>
              <p:nvPr/>
            </p:nvSpPr>
            <p:spPr>
              <a:xfrm>
                <a:off x="2722680" y="1343160"/>
                <a:ext cx="50004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VLAN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ID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58" name="CustomShape 17"/>
              <p:cNvSpPr/>
              <p:nvPr/>
            </p:nvSpPr>
            <p:spPr>
              <a:xfrm>
                <a:off x="3224160" y="135576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9" name="CustomShape 18"/>
              <p:cNvSpPr/>
              <p:nvPr/>
            </p:nvSpPr>
            <p:spPr>
              <a:xfrm>
                <a:off x="3229200" y="1343160"/>
                <a:ext cx="49932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IP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Src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60" name="CustomShape 19"/>
              <p:cNvSpPr/>
              <p:nvPr/>
            </p:nvSpPr>
            <p:spPr>
              <a:xfrm>
                <a:off x="3733200" y="135576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1" name="CustomShape 20"/>
              <p:cNvSpPr/>
              <p:nvPr/>
            </p:nvSpPr>
            <p:spPr>
              <a:xfrm>
                <a:off x="3729960" y="1343160"/>
                <a:ext cx="50616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IP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Dst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62" name="CustomShape 21"/>
              <p:cNvSpPr/>
              <p:nvPr/>
            </p:nvSpPr>
            <p:spPr>
              <a:xfrm>
                <a:off x="4236480" y="1355760"/>
                <a:ext cx="50184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3" name="CustomShape 22"/>
              <p:cNvSpPr/>
              <p:nvPr/>
            </p:nvSpPr>
            <p:spPr>
              <a:xfrm>
                <a:off x="4237200" y="1343160"/>
                <a:ext cx="49428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IP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Prot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64" name="CustomShape 23"/>
              <p:cNvSpPr/>
              <p:nvPr/>
            </p:nvSpPr>
            <p:spPr>
              <a:xfrm>
                <a:off x="4738680" y="135576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5" name="CustomShape 24"/>
              <p:cNvSpPr/>
              <p:nvPr/>
            </p:nvSpPr>
            <p:spPr>
              <a:xfrm>
                <a:off x="4741920" y="1343160"/>
                <a:ext cx="50544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TCP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sport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66" name="CustomShape 25"/>
              <p:cNvSpPr/>
              <p:nvPr/>
            </p:nvSpPr>
            <p:spPr>
              <a:xfrm>
                <a:off x="5247720" y="135576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7" name="CustomShape 26"/>
              <p:cNvSpPr/>
              <p:nvPr/>
            </p:nvSpPr>
            <p:spPr>
              <a:xfrm>
                <a:off x="5243400" y="1343160"/>
                <a:ext cx="50616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TCP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dport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68" name="CustomShape 27"/>
              <p:cNvSpPr/>
              <p:nvPr/>
            </p:nvSpPr>
            <p:spPr>
              <a:xfrm>
                <a:off x="5756400" y="1353240"/>
                <a:ext cx="634320" cy="413640"/>
              </a:xfrm>
              <a:prstGeom prst="rect">
                <a:avLst/>
              </a:prstGeom>
              <a:solidFill>
                <a:srgbClr val="cbe97b"/>
              </a:solidFill>
              <a:ln w="12600">
                <a:solidFill>
                  <a:srgbClr val="697d3a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9" name="CustomShape 28"/>
              <p:cNvSpPr/>
              <p:nvPr/>
            </p:nvSpPr>
            <p:spPr>
              <a:xfrm>
                <a:off x="5749920" y="1437480"/>
                <a:ext cx="640080" cy="24408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Action</a:t>
                </a:r>
                <a:endParaRPr b="0" lang="en-US" sz="1200" spc="-1" strike="noStrike">
                  <a:latin typeface="Arial"/>
                </a:endParaRPr>
              </a:p>
            </p:txBody>
          </p:sp>
        </p:grpSp>
        <p:sp>
          <p:nvSpPr>
            <p:cNvPr id="570" name="CustomShape 29"/>
            <p:cNvSpPr/>
            <p:nvPr/>
          </p:nvSpPr>
          <p:spPr>
            <a:xfrm>
              <a:off x="1204560" y="185112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571" name="CustomShape 30"/>
            <p:cNvSpPr/>
            <p:nvPr/>
          </p:nvSpPr>
          <p:spPr>
            <a:xfrm>
              <a:off x="1658160" y="1835640"/>
              <a:ext cx="862200" cy="24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00:1f:..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572" name="CustomShape 31"/>
            <p:cNvSpPr/>
            <p:nvPr/>
          </p:nvSpPr>
          <p:spPr>
            <a:xfrm>
              <a:off x="2208240" y="1851120"/>
              <a:ext cx="50292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573" name="CustomShape 32"/>
            <p:cNvSpPr/>
            <p:nvPr/>
          </p:nvSpPr>
          <p:spPr>
            <a:xfrm>
              <a:off x="2711160" y="185112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574" name="CustomShape 33"/>
            <p:cNvSpPr/>
            <p:nvPr/>
          </p:nvSpPr>
          <p:spPr>
            <a:xfrm>
              <a:off x="3213360" y="185112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575" name="CustomShape 34"/>
            <p:cNvSpPr/>
            <p:nvPr/>
          </p:nvSpPr>
          <p:spPr>
            <a:xfrm>
              <a:off x="3715200" y="185112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576" name="CustomShape 35"/>
            <p:cNvSpPr/>
            <p:nvPr/>
          </p:nvSpPr>
          <p:spPr>
            <a:xfrm>
              <a:off x="4224240" y="185112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577" name="CustomShape 36"/>
            <p:cNvSpPr/>
            <p:nvPr/>
          </p:nvSpPr>
          <p:spPr>
            <a:xfrm>
              <a:off x="4726080" y="1851120"/>
              <a:ext cx="50292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578" name="CustomShape 37"/>
            <p:cNvSpPr/>
            <p:nvPr/>
          </p:nvSpPr>
          <p:spPr>
            <a:xfrm>
              <a:off x="5229360" y="185112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579" name="CustomShape 38"/>
            <p:cNvSpPr/>
            <p:nvPr/>
          </p:nvSpPr>
          <p:spPr>
            <a:xfrm>
              <a:off x="5806080" y="185112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port6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580" name="CustomShape 39"/>
            <p:cNvSpPr/>
            <p:nvPr/>
          </p:nvSpPr>
          <p:spPr>
            <a:xfrm>
              <a:off x="614880" y="2187360"/>
              <a:ext cx="1799280" cy="1832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Routing</a:t>
              </a:r>
              <a:r>
                <a:rPr b="0" lang="hu-HU" sz="1200" spc="-1" strike="noStrike">
                  <a:solidFill>
                    <a:srgbClr val="000000"/>
                  </a:solidFill>
                  <a:latin typeface="Calibri"/>
                </a:rPr>
                <a:t> (L3 útvonalválasztás)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581" name="CustomShape 40"/>
            <p:cNvSpPr/>
            <p:nvPr/>
          </p:nvSpPr>
          <p:spPr>
            <a:xfrm>
              <a:off x="702360" y="308664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grpSp>
          <p:nvGrpSpPr>
            <p:cNvPr id="582" name="Group 41"/>
            <p:cNvGrpSpPr/>
            <p:nvPr/>
          </p:nvGrpSpPr>
          <p:grpSpPr>
            <a:xfrm>
              <a:off x="703800" y="2578680"/>
              <a:ext cx="5686920" cy="434160"/>
              <a:chOff x="703800" y="2578680"/>
              <a:chExt cx="5686920" cy="434160"/>
            </a:xfrm>
          </p:grpSpPr>
          <p:sp>
            <p:nvSpPr>
              <p:cNvPr id="583" name="CustomShape 42"/>
              <p:cNvSpPr/>
              <p:nvPr/>
            </p:nvSpPr>
            <p:spPr>
              <a:xfrm>
                <a:off x="703800" y="2591280"/>
                <a:ext cx="50184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4" name="CustomShape 43"/>
              <p:cNvSpPr/>
              <p:nvPr/>
            </p:nvSpPr>
            <p:spPr>
              <a:xfrm>
                <a:off x="706320" y="2578680"/>
                <a:ext cx="49932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Switch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Port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85" name="CustomShape 44"/>
              <p:cNvSpPr/>
              <p:nvPr/>
            </p:nvSpPr>
            <p:spPr>
              <a:xfrm>
                <a:off x="1206000" y="259128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6" name="CustomShape 45"/>
              <p:cNvSpPr/>
              <p:nvPr/>
            </p:nvSpPr>
            <p:spPr>
              <a:xfrm>
                <a:off x="1202400" y="2578680"/>
                <a:ext cx="49932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MAC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src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87" name="CustomShape 46"/>
              <p:cNvSpPr/>
              <p:nvPr/>
            </p:nvSpPr>
            <p:spPr>
              <a:xfrm>
                <a:off x="1708920" y="259128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8" name="CustomShape 47"/>
              <p:cNvSpPr/>
              <p:nvPr/>
            </p:nvSpPr>
            <p:spPr>
              <a:xfrm>
                <a:off x="1731960" y="2578680"/>
                <a:ext cx="48060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MAC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dst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89" name="CustomShape 48"/>
              <p:cNvSpPr/>
              <p:nvPr/>
            </p:nvSpPr>
            <p:spPr>
              <a:xfrm>
                <a:off x="2217960" y="259128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0" name="CustomShape 49"/>
              <p:cNvSpPr/>
              <p:nvPr/>
            </p:nvSpPr>
            <p:spPr>
              <a:xfrm>
                <a:off x="2216520" y="2578680"/>
                <a:ext cx="50004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Eth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type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91" name="CustomShape 50"/>
              <p:cNvSpPr/>
              <p:nvPr/>
            </p:nvSpPr>
            <p:spPr>
              <a:xfrm>
                <a:off x="2721240" y="259128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2" name="CustomShape 51"/>
              <p:cNvSpPr/>
              <p:nvPr/>
            </p:nvSpPr>
            <p:spPr>
              <a:xfrm>
                <a:off x="2722680" y="2578680"/>
                <a:ext cx="50004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VLAN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ID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93" name="CustomShape 52"/>
              <p:cNvSpPr/>
              <p:nvPr/>
            </p:nvSpPr>
            <p:spPr>
              <a:xfrm>
                <a:off x="3224160" y="259128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4" name="CustomShape 53"/>
              <p:cNvSpPr/>
              <p:nvPr/>
            </p:nvSpPr>
            <p:spPr>
              <a:xfrm>
                <a:off x="3229200" y="2578680"/>
                <a:ext cx="49932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IP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Src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95" name="CustomShape 54"/>
              <p:cNvSpPr/>
              <p:nvPr/>
            </p:nvSpPr>
            <p:spPr>
              <a:xfrm>
                <a:off x="3733200" y="259128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6" name="CustomShape 55"/>
              <p:cNvSpPr/>
              <p:nvPr/>
            </p:nvSpPr>
            <p:spPr>
              <a:xfrm>
                <a:off x="3729960" y="2578680"/>
                <a:ext cx="50616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IP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Dst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97" name="CustomShape 56"/>
              <p:cNvSpPr/>
              <p:nvPr/>
            </p:nvSpPr>
            <p:spPr>
              <a:xfrm>
                <a:off x="4236480" y="2591280"/>
                <a:ext cx="50184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8" name="CustomShape 57"/>
              <p:cNvSpPr/>
              <p:nvPr/>
            </p:nvSpPr>
            <p:spPr>
              <a:xfrm>
                <a:off x="4237200" y="2578680"/>
                <a:ext cx="49428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IP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Prot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599" name="CustomShape 58"/>
              <p:cNvSpPr/>
              <p:nvPr/>
            </p:nvSpPr>
            <p:spPr>
              <a:xfrm>
                <a:off x="4738680" y="259128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0" name="CustomShape 59"/>
              <p:cNvSpPr/>
              <p:nvPr/>
            </p:nvSpPr>
            <p:spPr>
              <a:xfrm>
                <a:off x="4741920" y="2578680"/>
                <a:ext cx="50544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TCP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sport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601" name="CustomShape 60"/>
              <p:cNvSpPr/>
              <p:nvPr/>
            </p:nvSpPr>
            <p:spPr>
              <a:xfrm>
                <a:off x="5247720" y="259128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2" name="CustomShape 61"/>
              <p:cNvSpPr/>
              <p:nvPr/>
            </p:nvSpPr>
            <p:spPr>
              <a:xfrm>
                <a:off x="5243400" y="2578680"/>
                <a:ext cx="50616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TCP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dport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603" name="CustomShape 62"/>
              <p:cNvSpPr/>
              <p:nvPr/>
            </p:nvSpPr>
            <p:spPr>
              <a:xfrm>
                <a:off x="5756400" y="2588760"/>
                <a:ext cx="634320" cy="413640"/>
              </a:xfrm>
              <a:prstGeom prst="rect">
                <a:avLst/>
              </a:prstGeom>
              <a:solidFill>
                <a:srgbClr val="cbe97b"/>
              </a:solidFill>
              <a:ln w="12600">
                <a:solidFill>
                  <a:srgbClr val="697d3a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4" name="CustomShape 63"/>
              <p:cNvSpPr/>
              <p:nvPr/>
            </p:nvSpPr>
            <p:spPr>
              <a:xfrm>
                <a:off x="5749920" y="2673000"/>
                <a:ext cx="640080" cy="24408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Action</a:t>
                </a:r>
                <a:endParaRPr b="0" lang="en-US" sz="1200" spc="-1" strike="noStrike">
                  <a:latin typeface="Arial"/>
                </a:endParaRPr>
              </a:p>
            </p:txBody>
          </p:sp>
        </p:grpSp>
        <p:sp>
          <p:nvSpPr>
            <p:cNvPr id="605" name="CustomShape 64"/>
            <p:cNvSpPr/>
            <p:nvPr/>
          </p:nvSpPr>
          <p:spPr>
            <a:xfrm>
              <a:off x="1204560" y="308664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06" name="CustomShape 65"/>
            <p:cNvSpPr/>
            <p:nvPr/>
          </p:nvSpPr>
          <p:spPr>
            <a:xfrm>
              <a:off x="1530000" y="3086640"/>
              <a:ext cx="86112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07" name="CustomShape 66"/>
            <p:cNvSpPr/>
            <p:nvPr/>
          </p:nvSpPr>
          <p:spPr>
            <a:xfrm>
              <a:off x="2208240" y="3086640"/>
              <a:ext cx="50292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08" name="CustomShape 67"/>
            <p:cNvSpPr/>
            <p:nvPr/>
          </p:nvSpPr>
          <p:spPr>
            <a:xfrm>
              <a:off x="2711160" y="308664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09" name="CustomShape 68"/>
            <p:cNvSpPr/>
            <p:nvPr/>
          </p:nvSpPr>
          <p:spPr>
            <a:xfrm>
              <a:off x="3213360" y="308664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10" name="CustomShape 69"/>
            <p:cNvSpPr/>
            <p:nvPr/>
          </p:nvSpPr>
          <p:spPr>
            <a:xfrm>
              <a:off x="3715200" y="308664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5.6.7.8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11" name="CustomShape 70"/>
            <p:cNvSpPr/>
            <p:nvPr/>
          </p:nvSpPr>
          <p:spPr>
            <a:xfrm>
              <a:off x="4224240" y="308664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12" name="CustomShape 71"/>
            <p:cNvSpPr/>
            <p:nvPr/>
          </p:nvSpPr>
          <p:spPr>
            <a:xfrm>
              <a:off x="4726080" y="3086640"/>
              <a:ext cx="50292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13" name="CustomShape 72"/>
            <p:cNvSpPr/>
            <p:nvPr/>
          </p:nvSpPr>
          <p:spPr>
            <a:xfrm>
              <a:off x="5229360" y="308664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14" name="CustomShape 73"/>
            <p:cNvSpPr/>
            <p:nvPr/>
          </p:nvSpPr>
          <p:spPr>
            <a:xfrm>
              <a:off x="5806080" y="308664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port6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15" name="CustomShape 74"/>
            <p:cNvSpPr/>
            <p:nvPr/>
          </p:nvSpPr>
          <p:spPr>
            <a:xfrm>
              <a:off x="613440" y="3497760"/>
              <a:ext cx="967320" cy="1832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VLAN Switching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16" name="CustomShape 75"/>
            <p:cNvSpPr/>
            <p:nvPr/>
          </p:nvSpPr>
          <p:spPr>
            <a:xfrm>
              <a:off x="702360" y="448488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grpSp>
          <p:nvGrpSpPr>
            <p:cNvPr id="617" name="Group 76"/>
            <p:cNvGrpSpPr/>
            <p:nvPr/>
          </p:nvGrpSpPr>
          <p:grpSpPr>
            <a:xfrm>
              <a:off x="703800" y="3855240"/>
              <a:ext cx="5686920" cy="434160"/>
              <a:chOff x="703800" y="3855240"/>
              <a:chExt cx="5686920" cy="434160"/>
            </a:xfrm>
          </p:grpSpPr>
          <p:sp>
            <p:nvSpPr>
              <p:cNvPr id="618" name="CustomShape 77"/>
              <p:cNvSpPr/>
              <p:nvPr/>
            </p:nvSpPr>
            <p:spPr>
              <a:xfrm>
                <a:off x="703800" y="3867840"/>
                <a:ext cx="50184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9" name="CustomShape 78"/>
              <p:cNvSpPr/>
              <p:nvPr/>
            </p:nvSpPr>
            <p:spPr>
              <a:xfrm>
                <a:off x="706320" y="3855240"/>
                <a:ext cx="49932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Switch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Port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620" name="CustomShape 79"/>
              <p:cNvSpPr/>
              <p:nvPr/>
            </p:nvSpPr>
            <p:spPr>
              <a:xfrm>
                <a:off x="1206000" y="386784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1" name="CustomShape 80"/>
              <p:cNvSpPr/>
              <p:nvPr/>
            </p:nvSpPr>
            <p:spPr>
              <a:xfrm>
                <a:off x="1202400" y="3855240"/>
                <a:ext cx="49932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MAC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src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622" name="CustomShape 81"/>
              <p:cNvSpPr/>
              <p:nvPr/>
            </p:nvSpPr>
            <p:spPr>
              <a:xfrm>
                <a:off x="1708920" y="386784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3" name="CustomShape 82"/>
              <p:cNvSpPr/>
              <p:nvPr/>
            </p:nvSpPr>
            <p:spPr>
              <a:xfrm>
                <a:off x="1731960" y="3855240"/>
                <a:ext cx="48060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MAC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dst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624" name="CustomShape 83"/>
              <p:cNvSpPr/>
              <p:nvPr/>
            </p:nvSpPr>
            <p:spPr>
              <a:xfrm>
                <a:off x="2217960" y="386784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5" name="CustomShape 84"/>
              <p:cNvSpPr/>
              <p:nvPr/>
            </p:nvSpPr>
            <p:spPr>
              <a:xfrm>
                <a:off x="2216520" y="3855240"/>
                <a:ext cx="50004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Eth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type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626" name="CustomShape 85"/>
              <p:cNvSpPr/>
              <p:nvPr/>
            </p:nvSpPr>
            <p:spPr>
              <a:xfrm>
                <a:off x="2721240" y="386784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7" name="CustomShape 86"/>
              <p:cNvSpPr/>
              <p:nvPr/>
            </p:nvSpPr>
            <p:spPr>
              <a:xfrm>
                <a:off x="2722680" y="3855240"/>
                <a:ext cx="50004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VLAN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ID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628" name="CustomShape 87"/>
              <p:cNvSpPr/>
              <p:nvPr/>
            </p:nvSpPr>
            <p:spPr>
              <a:xfrm>
                <a:off x="3224160" y="386784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9" name="CustomShape 88"/>
              <p:cNvSpPr/>
              <p:nvPr/>
            </p:nvSpPr>
            <p:spPr>
              <a:xfrm>
                <a:off x="3229200" y="3855240"/>
                <a:ext cx="49932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IP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Src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630" name="CustomShape 89"/>
              <p:cNvSpPr/>
              <p:nvPr/>
            </p:nvSpPr>
            <p:spPr>
              <a:xfrm>
                <a:off x="3733200" y="386784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1" name="CustomShape 90"/>
              <p:cNvSpPr/>
              <p:nvPr/>
            </p:nvSpPr>
            <p:spPr>
              <a:xfrm>
                <a:off x="3729960" y="3855240"/>
                <a:ext cx="50616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IP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Dst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632" name="CustomShape 91"/>
              <p:cNvSpPr/>
              <p:nvPr/>
            </p:nvSpPr>
            <p:spPr>
              <a:xfrm>
                <a:off x="4236480" y="3867840"/>
                <a:ext cx="50184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3" name="CustomShape 92"/>
              <p:cNvSpPr/>
              <p:nvPr/>
            </p:nvSpPr>
            <p:spPr>
              <a:xfrm>
                <a:off x="4237200" y="3855240"/>
                <a:ext cx="49428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IP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Prot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634" name="CustomShape 93"/>
              <p:cNvSpPr/>
              <p:nvPr/>
            </p:nvSpPr>
            <p:spPr>
              <a:xfrm>
                <a:off x="4738680" y="386784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5" name="CustomShape 94"/>
              <p:cNvSpPr/>
              <p:nvPr/>
            </p:nvSpPr>
            <p:spPr>
              <a:xfrm>
                <a:off x="4741920" y="3855240"/>
                <a:ext cx="50544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TCP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sport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636" name="CustomShape 95"/>
              <p:cNvSpPr/>
              <p:nvPr/>
            </p:nvSpPr>
            <p:spPr>
              <a:xfrm>
                <a:off x="5247720" y="3867840"/>
                <a:ext cx="502560" cy="40680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7" name="CustomShape 96"/>
              <p:cNvSpPr/>
              <p:nvPr/>
            </p:nvSpPr>
            <p:spPr>
              <a:xfrm>
                <a:off x="5243400" y="3855240"/>
                <a:ext cx="506160" cy="4341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TCP</a:t>
                </a:r>
                <a:endParaRPr b="0" lang="en-US" sz="12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dport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638" name="CustomShape 97"/>
              <p:cNvSpPr/>
              <p:nvPr/>
            </p:nvSpPr>
            <p:spPr>
              <a:xfrm>
                <a:off x="5756400" y="3865320"/>
                <a:ext cx="634320" cy="413640"/>
              </a:xfrm>
              <a:prstGeom prst="rect">
                <a:avLst/>
              </a:prstGeom>
              <a:solidFill>
                <a:srgbClr val="cbe97b"/>
              </a:solidFill>
              <a:ln w="12600">
                <a:solidFill>
                  <a:srgbClr val="697d3a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9" name="CustomShape 98"/>
              <p:cNvSpPr/>
              <p:nvPr/>
            </p:nvSpPr>
            <p:spPr>
              <a:xfrm>
                <a:off x="5749920" y="3949200"/>
                <a:ext cx="640080" cy="24408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Calibri"/>
                  </a:rPr>
                  <a:t>Action</a:t>
                </a:r>
                <a:endParaRPr b="0" lang="en-US" sz="1200" spc="-1" strike="noStrike">
                  <a:latin typeface="Arial"/>
                </a:endParaRPr>
              </a:p>
            </p:txBody>
          </p:sp>
        </p:grpSp>
        <p:sp>
          <p:nvSpPr>
            <p:cNvPr id="640" name="CustomShape 99"/>
            <p:cNvSpPr/>
            <p:nvPr/>
          </p:nvSpPr>
          <p:spPr>
            <a:xfrm>
              <a:off x="1204560" y="448488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41" name="CustomShape 100"/>
            <p:cNvSpPr/>
            <p:nvPr/>
          </p:nvSpPr>
          <p:spPr>
            <a:xfrm>
              <a:off x="2208240" y="4484880"/>
              <a:ext cx="50292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42" name="CustomShape 101"/>
            <p:cNvSpPr/>
            <p:nvPr/>
          </p:nvSpPr>
          <p:spPr>
            <a:xfrm>
              <a:off x="2698200" y="445104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vlan1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43" name="CustomShape 102"/>
            <p:cNvSpPr/>
            <p:nvPr/>
          </p:nvSpPr>
          <p:spPr>
            <a:xfrm>
              <a:off x="3213360" y="448488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44" name="CustomShape 103"/>
            <p:cNvSpPr/>
            <p:nvPr/>
          </p:nvSpPr>
          <p:spPr>
            <a:xfrm>
              <a:off x="3742920" y="448488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45" name="CustomShape 104"/>
            <p:cNvSpPr/>
            <p:nvPr/>
          </p:nvSpPr>
          <p:spPr>
            <a:xfrm>
              <a:off x="4224240" y="448488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46" name="CustomShape 105"/>
            <p:cNvSpPr/>
            <p:nvPr/>
          </p:nvSpPr>
          <p:spPr>
            <a:xfrm>
              <a:off x="4726080" y="4484880"/>
              <a:ext cx="50292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47" name="CustomShape 106"/>
            <p:cNvSpPr/>
            <p:nvPr/>
          </p:nvSpPr>
          <p:spPr>
            <a:xfrm>
              <a:off x="5229360" y="4484880"/>
              <a:ext cx="50148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*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48" name="CustomShape 107"/>
            <p:cNvSpPr/>
            <p:nvPr/>
          </p:nvSpPr>
          <p:spPr>
            <a:xfrm>
              <a:off x="5806080" y="4232880"/>
              <a:ext cx="501480" cy="624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port6, </a:t>
              </a:r>
              <a:endParaRPr b="0" lang="en-US" sz="12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port7,</a:t>
              </a:r>
              <a:endParaRPr b="0" lang="en-US" sz="12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port9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649" name="CustomShape 108"/>
            <p:cNvSpPr/>
            <p:nvPr/>
          </p:nvSpPr>
          <p:spPr>
            <a:xfrm>
              <a:off x="1655640" y="4458240"/>
              <a:ext cx="659520" cy="243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00:1f..</a:t>
              </a:r>
              <a:endParaRPr b="0" lang="en-US" sz="12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1219320" y="2228760"/>
            <a:ext cx="6857640" cy="79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hu-HU" sz="3200" spc="-1" strike="noStrike">
                <a:solidFill>
                  <a:srgbClr val="dde9ec"/>
                </a:solidFill>
                <a:latin typeface="Bookman Old Style"/>
              </a:rPr>
              <a:t>Felhasználók kezelése</a:t>
            </a:r>
            <a:endParaRPr b="0" lang="en-US" sz="32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1295280" y="3200400"/>
            <a:ext cx="6781320" cy="856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extShape 1"/>
          <p:cNvSpPr txBox="1"/>
          <p:nvPr/>
        </p:nvSpPr>
        <p:spPr>
          <a:xfrm>
            <a:off x="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464653"/>
                </a:solidFill>
                <a:latin typeface="Bookman Old Style"/>
              </a:rPr>
              <a:t>Reaktív működés 1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51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652" name="Picture 4_3" descr=""/>
          <p:cNvPicPr/>
          <p:nvPr/>
        </p:nvPicPr>
        <p:blipFill>
          <a:blip r:embed="rId1"/>
          <a:stretch/>
        </p:blipFill>
        <p:spPr>
          <a:xfrm>
            <a:off x="1120680" y="4267080"/>
            <a:ext cx="1142640" cy="858600"/>
          </a:xfrm>
          <a:prstGeom prst="rect">
            <a:avLst/>
          </a:prstGeom>
          <a:ln w="12600">
            <a:noFill/>
          </a:ln>
        </p:spPr>
      </p:pic>
      <p:pic>
        <p:nvPicPr>
          <p:cNvPr id="653" name="Picture 5_0" descr=""/>
          <p:cNvPicPr/>
          <p:nvPr/>
        </p:nvPicPr>
        <p:blipFill>
          <a:blip r:embed="rId2"/>
          <a:stretch/>
        </p:blipFill>
        <p:spPr>
          <a:xfrm>
            <a:off x="7064280" y="4267080"/>
            <a:ext cx="1142640" cy="858600"/>
          </a:xfrm>
          <a:prstGeom prst="rect">
            <a:avLst/>
          </a:prstGeom>
          <a:ln w="12600">
            <a:noFill/>
          </a:ln>
        </p:spPr>
      </p:pic>
      <p:sp>
        <p:nvSpPr>
          <p:cNvPr id="654" name="Line 3"/>
          <p:cNvSpPr/>
          <p:nvPr/>
        </p:nvSpPr>
        <p:spPr>
          <a:xfrm flipH="1">
            <a:off x="3178080" y="1143000"/>
            <a:ext cx="990360" cy="1904760"/>
          </a:xfrm>
          <a:prstGeom prst="line">
            <a:avLst/>
          </a:prstGeom>
          <a:ln w="38160">
            <a:solidFill>
              <a:srgbClr val="80808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Line 4"/>
          <p:cNvSpPr/>
          <p:nvPr/>
        </p:nvSpPr>
        <p:spPr>
          <a:xfrm>
            <a:off x="6911640" y="3886200"/>
            <a:ext cx="457200" cy="533160"/>
          </a:xfrm>
          <a:prstGeom prst="line">
            <a:avLst/>
          </a:prstGeom>
          <a:ln w="38160">
            <a:solidFill>
              <a:srgbClr val="80808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CustomShape 5"/>
          <p:cNvSpPr/>
          <p:nvPr/>
        </p:nvSpPr>
        <p:spPr>
          <a:xfrm>
            <a:off x="7818480" y="8640"/>
            <a:ext cx="1331280" cy="274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 algn="ctr">
              <a:lnSpc>
                <a:spcPct val="9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Controller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657" name="Group 6"/>
          <p:cNvGrpSpPr/>
          <p:nvPr/>
        </p:nvGrpSpPr>
        <p:grpSpPr>
          <a:xfrm>
            <a:off x="5388120" y="3048120"/>
            <a:ext cx="2057040" cy="837720"/>
            <a:chOff x="5388120" y="3048120"/>
            <a:chExt cx="2057040" cy="837720"/>
          </a:xfrm>
        </p:grpSpPr>
        <p:sp>
          <p:nvSpPr>
            <p:cNvPr id="658" name="CustomShape 7"/>
            <p:cNvSpPr/>
            <p:nvPr/>
          </p:nvSpPr>
          <p:spPr>
            <a:xfrm>
              <a:off x="5388120" y="3048120"/>
              <a:ext cx="2057040" cy="83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" name="CustomShape 8"/>
            <p:cNvSpPr/>
            <p:nvPr/>
          </p:nvSpPr>
          <p:spPr>
            <a:xfrm>
              <a:off x="5388120" y="3048120"/>
              <a:ext cx="2057040" cy="418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0" name="CustomShape 9"/>
            <p:cNvSpPr/>
            <p:nvPr/>
          </p:nvSpPr>
          <p:spPr>
            <a:xfrm>
              <a:off x="5388120" y="3467160"/>
              <a:ext cx="1080" cy="27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661" name="Picture 13_1" descr=""/>
          <p:cNvPicPr/>
          <p:nvPr/>
        </p:nvPicPr>
        <p:blipFill>
          <a:blip r:embed="rId3"/>
          <a:stretch/>
        </p:blipFill>
        <p:spPr>
          <a:xfrm>
            <a:off x="7970760" y="255240"/>
            <a:ext cx="1096920" cy="1096920"/>
          </a:xfrm>
          <a:prstGeom prst="rect">
            <a:avLst/>
          </a:prstGeom>
          <a:ln w="12600">
            <a:noFill/>
          </a:ln>
        </p:spPr>
      </p:pic>
      <p:sp>
        <p:nvSpPr>
          <p:cNvPr id="662" name="CustomShape 10"/>
          <p:cNvSpPr/>
          <p:nvPr/>
        </p:nvSpPr>
        <p:spPr>
          <a:xfrm>
            <a:off x="5640120" y="3108240"/>
            <a:ext cx="1420920" cy="610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OpenFlow </a:t>
            </a:r>
            <a:endParaRPr b="0" lang="en-US" sz="2000" spc="-1" strike="noStrike">
              <a:latin typeface="Arial"/>
            </a:endParaRPr>
          </a:p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Switch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63" name="CustomShape 11"/>
          <p:cNvSpPr/>
          <p:nvPr/>
        </p:nvSpPr>
        <p:spPr>
          <a:xfrm>
            <a:off x="8576280" y="304920"/>
            <a:ext cx="378720" cy="274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Gill Sans MT"/>
                <a:ea typeface="ＭＳ Ｐゴシック"/>
              </a:rPr>
              <a:t>PC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664" name="Picture 17_1" descr=""/>
          <p:cNvPicPr/>
          <p:nvPr/>
        </p:nvPicPr>
        <p:blipFill>
          <a:blip r:embed="rId4"/>
          <a:stretch/>
        </p:blipFill>
        <p:spPr>
          <a:xfrm>
            <a:off x="4854600" y="3184560"/>
            <a:ext cx="618840" cy="576000"/>
          </a:xfrm>
          <a:prstGeom prst="rect">
            <a:avLst/>
          </a:prstGeom>
          <a:ln w="12600">
            <a:noFill/>
          </a:ln>
        </p:spPr>
      </p:pic>
      <p:grpSp>
        <p:nvGrpSpPr>
          <p:cNvPr id="665" name="Group 12"/>
          <p:cNvGrpSpPr/>
          <p:nvPr/>
        </p:nvGrpSpPr>
        <p:grpSpPr>
          <a:xfrm>
            <a:off x="1641600" y="3048120"/>
            <a:ext cx="2057040" cy="837720"/>
            <a:chOff x="1641600" y="3048120"/>
            <a:chExt cx="2057040" cy="837720"/>
          </a:xfrm>
        </p:grpSpPr>
        <p:sp>
          <p:nvSpPr>
            <p:cNvPr id="666" name="CustomShape 13"/>
            <p:cNvSpPr/>
            <p:nvPr/>
          </p:nvSpPr>
          <p:spPr>
            <a:xfrm>
              <a:off x="1641600" y="3048120"/>
              <a:ext cx="2057040" cy="83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7" name="CustomShape 14"/>
            <p:cNvSpPr/>
            <p:nvPr/>
          </p:nvSpPr>
          <p:spPr>
            <a:xfrm>
              <a:off x="1641600" y="3048120"/>
              <a:ext cx="2057040" cy="418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8" name="CustomShape 15"/>
            <p:cNvSpPr/>
            <p:nvPr/>
          </p:nvSpPr>
          <p:spPr>
            <a:xfrm>
              <a:off x="1641600" y="3467160"/>
              <a:ext cx="1080" cy="27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69" name="CustomShape 16"/>
          <p:cNvSpPr/>
          <p:nvPr/>
        </p:nvSpPr>
        <p:spPr>
          <a:xfrm>
            <a:off x="1982520" y="3108240"/>
            <a:ext cx="1420920" cy="610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OpenFlow </a:t>
            </a:r>
            <a:endParaRPr b="0" lang="en-US" sz="2000" spc="-1" strike="noStrike">
              <a:latin typeface="Arial"/>
            </a:endParaRPr>
          </a:p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Switch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670" name="Picture 23_1" descr=""/>
          <p:cNvPicPr/>
          <p:nvPr/>
        </p:nvPicPr>
        <p:blipFill>
          <a:blip r:embed="rId5"/>
          <a:stretch/>
        </p:blipFill>
        <p:spPr>
          <a:xfrm>
            <a:off x="1120680" y="3184560"/>
            <a:ext cx="618840" cy="576000"/>
          </a:xfrm>
          <a:prstGeom prst="rect">
            <a:avLst/>
          </a:prstGeom>
          <a:ln w="12600">
            <a:noFill/>
          </a:ln>
        </p:spPr>
      </p:pic>
      <p:grpSp>
        <p:nvGrpSpPr>
          <p:cNvPr id="671" name="Group 17"/>
          <p:cNvGrpSpPr/>
          <p:nvPr/>
        </p:nvGrpSpPr>
        <p:grpSpPr>
          <a:xfrm>
            <a:off x="3787920" y="380880"/>
            <a:ext cx="2057040" cy="837720"/>
            <a:chOff x="3787920" y="380880"/>
            <a:chExt cx="2057040" cy="837720"/>
          </a:xfrm>
        </p:grpSpPr>
        <p:sp>
          <p:nvSpPr>
            <p:cNvPr id="672" name="CustomShape 18"/>
            <p:cNvSpPr/>
            <p:nvPr/>
          </p:nvSpPr>
          <p:spPr>
            <a:xfrm>
              <a:off x="3787920" y="380880"/>
              <a:ext cx="2057040" cy="83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3" name="CustomShape 19"/>
            <p:cNvSpPr/>
            <p:nvPr/>
          </p:nvSpPr>
          <p:spPr>
            <a:xfrm>
              <a:off x="3787920" y="380880"/>
              <a:ext cx="2057040" cy="418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4" name="CustomShape 20"/>
            <p:cNvSpPr/>
            <p:nvPr/>
          </p:nvSpPr>
          <p:spPr>
            <a:xfrm>
              <a:off x="3787920" y="800280"/>
              <a:ext cx="1080" cy="27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75" name="CustomShape 21"/>
          <p:cNvSpPr/>
          <p:nvPr/>
        </p:nvSpPr>
        <p:spPr>
          <a:xfrm>
            <a:off x="4095360" y="441360"/>
            <a:ext cx="1420920" cy="610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OpenFlow </a:t>
            </a:r>
            <a:endParaRPr b="0" lang="en-US" sz="2000" spc="-1" strike="noStrike">
              <a:latin typeface="Arial"/>
            </a:endParaRPr>
          </a:p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Switch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676" name="Picture 29_1" descr=""/>
          <p:cNvPicPr/>
          <p:nvPr/>
        </p:nvPicPr>
        <p:blipFill>
          <a:blip r:embed="rId6"/>
          <a:stretch/>
        </p:blipFill>
        <p:spPr>
          <a:xfrm>
            <a:off x="3254400" y="517680"/>
            <a:ext cx="618840" cy="576000"/>
          </a:xfrm>
          <a:prstGeom prst="rect">
            <a:avLst/>
          </a:prstGeom>
          <a:ln w="12600">
            <a:noFill/>
          </a:ln>
        </p:spPr>
      </p:pic>
      <p:sp>
        <p:nvSpPr>
          <p:cNvPr id="677" name="Line 22"/>
          <p:cNvSpPr/>
          <p:nvPr/>
        </p:nvSpPr>
        <p:spPr>
          <a:xfrm>
            <a:off x="5464080" y="1143000"/>
            <a:ext cx="990360" cy="1904760"/>
          </a:xfrm>
          <a:prstGeom prst="line">
            <a:avLst/>
          </a:prstGeom>
          <a:ln w="38160">
            <a:solidFill>
              <a:srgbClr val="80808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8" name="Line 23"/>
          <p:cNvSpPr/>
          <p:nvPr/>
        </p:nvSpPr>
        <p:spPr>
          <a:xfrm flipH="1">
            <a:off x="1730160" y="3886200"/>
            <a:ext cx="533520" cy="533160"/>
          </a:xfrm>
          <a:prstGeom prst="line">
            <a:avLst/>
          </a:prstGeom>
          <a:ln w="38160">
            <a:solidFill>
              <a:srgbClr val="80808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CustomShape 24"/>
          <p:cNvSpPr/>
          <p:nvPr/>
        </p:nvSpPr>
        <p:spPr>
          <a:xfrm>
            <a:off x="7635240" y="1905120"/>
            <a:ext cx="1084320" cy="487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Gill Sans MT"/>
                <a:ea typeface="ＭＳ Ｐゴシック"/>
              </a:rPr>
              <a:t>OpenFlow</a:t>
            </a:r>
            <a:endParaRPr b="0" lang="en-US" sz="1600" spc="-1" strike="noStrike">
              <a:latin typeface="Arial"/>
            </a:endParaRPr>
          </a:p>
          <a:p>
            <a:pPr marL="39600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Gill Sans MT"/>
                <a:ea typeface="ＭＳ Ｐゴシック"/>
              </a:rPr>
              <a:t>Protocol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80" name="CustomShape 25"/>
          <p:cNvSpPr/>
          <p:nvPr/>
        </p:nvSpPr>
        <p:spPr>
          <a:xfrm>
            <a:off x="7674120" y="3809880"/>
            <a:ext cx="837720" cy="45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81" name="Group 26"/>
          <p:cNvGrpSpPr/>
          <p:nvPr/>
        </p:nvGrpSpPr>
        <p:grpSpPr>
          <a:xfrm>
            <a:off x="6456960" y="163800"/>
            <a:ext cx="1241280" cy="426240"/>
            <a:chOff x="6456960" y="163800"/>
            <a:chExt cx="1241280" cy="426240"/>
          </a:xfrm>
        </p:grpSpPr>
        <p:sp>
          <p:nvSpPr>
            <p:cNvPr id="682" name="CustomShape 27"/>
            <p:cNvSpPr/>
            <p:nvPr/>
          </p:nvSpPr>
          <p:spPr>
            <a:xfrm>
              <a:off x="6480720" y="163800"/>
              <a:ext cx="1191960" cy="42624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3" name="CustomShape 28"/>
            <p:cNvSpPr/>
            <p:nvPr/>
          </p:nvSpPr>
          <p:spPr>
            <a:xfrm>
              <a:off x="6456960" y="270000"/>
              <a:ext cx="1241280" cy="2138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40680" tIns="0" bIns="0" anchor="ctr">
              <a:spAutoFit/>
            </a:bodyPr>
            <a:p>
              <a:pPr marL="39600"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Gill Sans MT"/>
                  <a:ea typeface="ＭＳ Ｐゴシック"/>
                </a:rPr>
                <a:t>Aaron’s code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684" name="Group 29"/>
          <p:cNvGrpSpPr/>
          <p:nvPr/>
        </p:nvGrpSpPr>
        <p:grpSpPr>
          <a:xfrm>
            <a:off x="3635280" y="609480"/>
            <a:ext cx="4495680" cy="457200"/>
            <a:chOff x="3635280" y="609480"/>
            <a:chExt cx="4495680" cy="457200"/>
          </a:xfrm>
        </p:grpSpPr>
        <p:sp>
          <p:nvSpPr>
            <p:cNvPr id="685" name="Line 30"/>
            <p:cNvSpPr/>
            <p:nvPr/>
          </p:nvSpPr>
          <p:spPr>
            <a:xfrm flipV="1">
              <a:off x="5768640" y="609480"/>
              <a:ext cx="2362320" cy="228600"/>
            </a:xfrm>
            <a:prstGeom prst="line">
              <a:avLst/>
            </a:prstGeom>
            <a:ln w="38160">
              <a:solidFill>
                <a:srgbClr val="ff9966"/>
              </a:solidFill>
              <a:prstDash val="sysDot"/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686" name="Group 31"/>
            <p:cNvGrpSpPr/>
            <p:nvPr/>
          </p:nvGrpSpPr>
          <p:grpSpPr>
            <a:xfrm>
              <a:off x="3635280" y="762120"/>
              <a:ext cx="2646360" cy="304560"/>
              <a:chOff x="3635280" y="762120"/>
              <a:chExt cx="2646360" cy="304560"/>
            </a:xfrm>
          </p:grpSpPr>
          <p:grpSp>
            <p:nvGrpSpPr>
              <p:cNvPr id="687" name="Group 32"/>
              <p:cNvGrpSpPr/>
              <p:nvPr/>
            </p:nvGrpSpPr>
            <p:grpSpPr>
              <a:xfrm>
                <a:off x="3635280" y="762120"/>
                <a:ext cx="842760" cy="304560"/>
                <a:chOff x="3635280" y="762120"/>
                <a:chExt cx="842760" cy="304560"/>
              </a:xfrm>
            </p:grpSpPr>
            <p:sp>
              <p:nvSpPr>
                <p:cNvPr id="688" name="CustomShape 33"/>
                <p:cNvSpPr/>
                <p:nvPr/>
              </p:nvSpPr>
              <p:spPr>
                <a:xfrm>
                  <a:off x="3635280" y="762120"/>
                  <a:ext cx="84276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89" name="CustomShape 34"/>
                <p:cNvSpPr/>
                <p:nvPr/>
              </p:nvSpPr>
              <p:spPr>
                <a:xfrm>
                  <a:off x="3792240" y="770040"/>
                  <a:ext cx="52920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Rule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690" name="Group 35"/>
              <p:cNvGrpSpPr/>
              <p:nvPr/>
            </p:nvGrpSpPr>
            <p:grpSpPr>
              <a:xfrm>
                <a:off x="4508640" y="762120"/>
                <a:ext cx="842760" cy="304560"/>
                <a:chOff x="4508640" y="762120"/>
                <a:chExt cx="842760" cy="304560"/>
              </a:xfrm>
            </p:grpSpPr>
            <p:sp>
              <p:nvSpPr>
                <p:cNvPr id="691" name="CustomShape 36"/>
                <p:cNvSpPr/>
                <p:nvPr/>
              </p:nvSpPr>
              <p:spPr>
                <a:xfrm>
                  <a:off x="4508640" y="762120"/>
                  <a:ext cx="84276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2000"/>
                  </a:srgbClr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92" name="CustomShape 37"/>
                <p:cNvSpPr/>
                <p:nvPr/>
              </p:nvSpPr>
              <p:spPr>
                <a:xfrm>
                  <a:off x="4579200" y="770040"/>
                  <a:ext cx="6998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Action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693" name="Group 38"/>
              <p:cNvGrpSpPr/>
              <p:nvPr/>
            </p:nvGrpSpPr>
            <p:grpSpPr>
              <a:xfrm>
                <a:off x="5324400" y="762120"/>
                <a:ext cx="957240" cy="304560"/>
                <a:chOff x="5324400" y="762120"/>
                <a:chExt cx="957240" cy="304560"/>
              </a:xfrm>
            </p:grpSpPr>
            <p:sp>
              <p:nvSpPr>
                <p:cNvPr id="694" name="CustomShape 39"/>
                <p:cNvSpPr/>
                <p:nvPr/>
              </p:nvSpPr>
              <p:spPr>
                <a:xfrm>
                  <a:off x="5380200" y="762120"/>
                  <a:ext cx="84564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95" name="CustomShape 40"/>
                <p:cNvSpPr/>
                <p:nvPr/>
              </p:nvSpPr>
              <p:spPr>
                <a:xfrm>
                  <a:off x="5324400" y="770040"/>
                  <a:ext cx="9572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Statistics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</p:grpSp>
      </p:grpSp>
      <p:grpSp>
        <p:nvGrpSpPr>
          <p:cNvPr id="696" name="Group 41"/>
          <p:cNvGrpSpPr/>
          <p:nvPr/>
        </p:nvGrpSpPr>
        <p:grpSpPr>
          <a:xfrm>
            <a:off x="1652760" y="914400"/>
            <a:ext cx="6478200" cy="2666880"/>
            <a:chOff x="1652760" y="914400"/>
            <a:chExt cx="6478200" cy="2666880"/>
          </a:xfrm>
        </p:grpSpPr>
        <p:sp>
          <p:nvSpPr>
            <p:cNvPr id="697" name="Line 42"/>
            <p:cNvSpPr/>
            <p:nvPr/>
          </p:nvSpPr>
          <p:spPr>
            <a:xfrm flipV="1">
              <a:off x="3635280" y="914400"/>
              <a:ext cx="4495680" cy="2286000"/>
            </a:xfrm>
            <a:prstGeom prst="line">
              <a:avLst/>
            </a:prstGeom>
            <a:ln w="38160">
              <a:solidFill>
                <a:srgbClr val="ff9966"/>
              </a:solidFill>
              <a:prstDash val="sysDot"/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698" name="Group 43"/>
            <p:cNvGrpSpPr/>
            <p:nvPr/>
          </p:nvGrpSpPr>
          <p:grpSpPr>
            <a:xfrm>
              <a:off x="1652760" y="3276720"/>
              <a:ext cx="2647440" cy="304560"/>
              <a:chOff x="1652760" y="3276720"/>
              <a:chExt cx="2647440" cy="304560"/>
            </a:xfrm>
          </p:grpSpPr>
          <p:grpSp>
            <p:nvGrpSpPr>
              <p:cNvPr id="699" name="Group 44"/>
              <p:cNvGrpSpPr/>
              <p:nvPr/>
            </p:nvGrpSpPr>
            <p:grpSpPr>
              <a:xfrm>
                <a:off x="1652760" y="3276720"/>
                <a:ext cx="843120" cy="304560"/>
                <a:chOff x="1652760" y="3276720"/>
                <a:chExt cx="843120" cy="304560"/>
              </a:xfrm>
            </p:grpSpPr>
            <p:sp>
              <p:nvSpPr>
                <p:cNvPr id="700" name="CustomShape 45"/>
                <p:cNvSpPr/>
                <p:nvPr/>
              </p:nvSpPr>
              <p:spPr>
                <a:xfrm>
                  <a:off x="1652760" y="3276720"/>
                  <a:ext cx="84312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01" name="CustomShape 46"/>
                <p:cNvSpPr/>
                <p:nvPr/>
              </p:nvSpPr>
              <p:spPr>
                <a:xfrm>
                  <a:off x="1809720" y="3284640"/>
                  <a:ext cx="52920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Rule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702" name="Group 47"/>
              <p:cNvGrpSpPr/>
              <p:nvPr/>
            </p:nvGrpSpPr>
            <p:grpSpPr>
              <a:xfrm>
                <a:off x="2526120" y="3276720"/>
                <a:ext cx="843120" cy="304560"/>
                <a:chOff x="2526120" y="3276720"/>
                <a:chExt cx="843120" cy="304560"/>
              </a:xfrm>
            </p:grpSpPr>
            <p:sp>
              <p:nvSpPr>
                <p:cNvPr id="703" name="CustomShape 48"/>
                <p:cNvSpPr/>
                <p:nvPr/>
              </p:nvSpPr>
              <p:spPr>
                <a:xfrm>
                  <a:off x="2526120" y="3276720"/>
                  <a:ext cx="84312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2000"/>
                  </a:srgbClr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04" name="CustomShape 49"/>
                <p:cNvSpPr/>
                <p:nvPr/>
              </p:nvSpPr>
              <p:spPr>
                <a:xfrm>
                  <a:off x="2598120" y="3284640"/>
                  <a:ext cx="6998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Action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705" name="Group 50"/>
              <p:cNvGrpSpPr/>
              <p:nvPr/>
            </p:nvGrpSpPr>
            <p:grpSpPr>
              <a:xfrm>
                <a:off x="3342960" y="3276720"/>
                <a:ext cx="957240" cy="304560"/>
                <a:chOff x="3342960" y="3276720"/>
                <a:chExt cx="957240" cy="304560"/>
              </a:xfrm>
            </p:grpSpPr>
            <p:sp>
              <p:nvSpPr>
                <p:cNvPr id="706" name="CustomShape 51"/>
                <p:cNvSpPr/>
                <p:nvPr/>
              </p:nvSpPr>
              <p:spPr>
                <a:xfrm>
                  <a:off x="3398400" y="3276720"/>
                  <a:ext cx="84636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07" name="CustomShape 52"/>
                <p:cNvSpPr/>
                <p:nvPr/>
              </p:nvSpPr>
              <p:spPr>
                <a:xfrm>
                  <a:off x="3342960" y="3284640"/>
                  <a:ext cx="9572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Statistics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</p:grpSp>
      </p:grpSp>
      <p:grpSp>
        <p:nvGrpSpPr>
          <p:cNvPr id="708" name="Group 53"/>
          <p:cNvGrpSpPr/>
          <p:nvPr/>
        </p:nvGrpSpPr>
        <p:grpSpPr>
          <a:xfrm>
            <a:off x="5235480" y="1066680"/>
            <a:ext cx="2971800" cy="2514600"/>
            <a:chOff x="5235480" y="1066680"/>
            <a:chExt cx="2971800" cy="2514600"/>
          </a:xfrm>
        </p:grpSpPr>
        <p:sp>
          <p:nvSpPr>
            <p:cNvPr id="709" name="Line 54"/>
            <p:cNvSpPr/>
            <p:nvPr/>
          </p:nvSpPr>
          <p:spPr>
            <a:xfrm flipV="1">
              <a:off x="6987960" y="1066680"/>
              <a:ext cx="1219320" cy="1981080"/>
            </a:xfrm>
            <a:prstGeom prst="line">
              <a:avLst/>
            </a:prstGeom>
            <a:ln w="38160">
              <a:solidFill>
                <a:srgbClr val="ff9966"/>
              </a:solidFill>
              <a:prstDash val="sysDot"/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710" name="Group 55"/>
            <p:cNvGrpSpPr/>
            <p:nvPr/>
          </p:nvGrpSpPr>
          <p:grpSpPr>
            <a:xfrm>
              <a:off x="5235480" y="3276720"/>
              <a:ext cx="2646360" cy="304560"/>
              <a:chOff x="5235480" y="3276720"/>
              <a:chExt cx="2646360" cy="304560"/>
            </a:xfrm>
          </p:grpSpPr>
          <p:grpSp>
            <p:nvGrpSpPr>
              <p:cNvPr id="711" name="Group 56"/>
              <p:cNvGrpSpPr/>
              <p:nvPr/>
            </p:nvGrpSpPr>
            <p:grpSpPr>
              <a:xfrm>
                <a:off x="5235480" y="3276720"/>
                <a:ext cx="842760" cy="304560"/>
                <a:chOff x="5235480" y="3276720"/>
                <a:chExt cx="842760" cy="304560"/>
              </a:xfrm>
            </p:grpSpPr>
            <p:sp>
              <p:nvSpPr>
                <p:cNvPr id="712" name="CustomShape 57"/>
                <p:cNvSpPr/>
                <p:nvPr/>
              </p:nvSpPr>
              <p:spPr>
                <a:xfrm>
                  <a:off x="5235480" y="3276720"/>
                  <a:ext cx="84276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13" name="CustomShape 58"/>
                <p:cNvSpPr/>
                <p:nvPr/>
              </p:nvSpPr>
              <p:spPr>
                <a:xfrm>
                  <a:off x="5392440" y="3284640"/>
                  <a:ext cx="52920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Rule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714" name="Group 59"/>
              <p:cNvGrpSpPr/>
              <p:nvPr/>
            </p:nvGrpSpPr>
            <p:grpSpPr>
              <a:xfrm>
                <a:off x="6108840" y="3276720"/>
                <a:ext cx="842760" cy="304560"/>
                <a:chOff x="6108840" y="3276720"/>
                <a:chExt cx="842760" cy="304560"/>
              </a:xfrm>
            </p:grpSpPr>
            <p:sp>
              <p:nvSpPr>
                <p:cNvPr id="715" name="CustomShape 60"/>
                <p:cNvSpPr/>
                <p:nvPr/>
              </p:nvSpPr>
              <p:spPr>
                <a:xfrm>
                  <a:off x="6108840" y="3276720"/>
                  <a:ext cx="84276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2000"/>
                  </a:srgbClr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16" name="CustomShape 61"/>
                <p:cNvSpPr/>
                <p:nvPr/>
              </p:nvSpPr>
              <p:spPr>
                <a:xfrm>
                  <a:off x="6179400" y="3284640"/>
                  <a:ext cx="6998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Action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717" name="Group 62"/>
              <p:cNvGrpSpPr/>
              <p:nvPr/>
            </p:nvGrpSpPr>
            <p:grpSpPr>
              <a:xfrm>
                <a:off x="6924600" y="3276720"/>
                <a:ext cx="957240" cy="304560"/>
                <a:chOff x="6924600" y="3276720"/>
                <a:chExt cx="957240" cy="304560"/>
              </a:xfrm>
            </p:grpSpPr>
            <p:sp>
              <p:nvSpPr>
                <p:cNvPr id="718" name="CustomShape 63"/>
                <p:cNvSpPr/>
                <p:nvPr/>
              </p:nvSpPr>
              <p:spPr>
                <a:xfrm>
                  <a:off x="6980400" y="3276720"/>
                  <a:ext cx="84564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19" name="CustomShape 64"/>
                <p:cNvSpPr/>
                <p:nvPr/>
              </p:nvSpPr>
              <p:spPr>
                <a:xfrm>
                  <a:off x="6924600" y="3284640"/>
                  <a:ext cx="9572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Statistics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</p:grpSp>
      </p:grpSp>
      <p:pic>
        <p:nvPicPr>
          <p:cNvPr id="720" name="Picture 33_1" descr=""/>
          <p:cNvPicPr/>
          <p:nvPr/>
        </p:nvPicPr>
        <p:blipFill>
          <a:blip r:embed="rId7"/>
          <a:srcRect l="14648" t="7966" r="14648" b="23920"/>
          <a:stretch/>
        </p:blipFill>
        <p:spPr>
          <a:xfrm>
            <a:off x="5921280" y="3962520"/>
            <a:ext cx="910800" cy="1130040"/>
          </a:xfrm>
          <a:prstGeom prst="rect">
            <a:avLst/>
          </a:prstGeom>
          <a:ln w="12600">
            <a:noFill/>
          </a:ln>
        </p:spPr>
      </p:pic>
      <p:sp>
        <p:nvSpPr>
          <p:cNvPr id="721" name="CustomShape 65"/>
          <p:cNvSpPr/>
          <p:nvPr/>
        </p:nvSpPr>
        <p:spPr>
          <a:xfrm>
            <a:off x="7826400" y="3962520"/>
            <a:ext cx="837720" cy="45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3" dur="indefinite" restart="never" nodeType="tmRoot">
          <p:childTnLst>
            <p:seq>
              <p:cTn id="174" dur="indefinite" nodeType="mainSeq">
                <p:childTnLst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3 E">
                                      <p:cBhvr>
                                        <p:cTn id="182" dur="500" fill="hold"/>
                                        <p:tgtEl>
                                          <p:spTgt spid="68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91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4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9329 L -0.33247 -0.45532 L -0.33108 -0.45463 E">
                                      <p:cBhvr>
                                        <p:cTn id="198" dur="2000" fill="hold"/>
                                        <p:tgtEl>
                                          <p:spTgt spid="68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03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07 -0.45463 L -0.54375 -0.07662 E">
                                      <p:cBhvr>
                                        <p:cTn id="207" dur="2000" fill="hold"/>
                                        <p:tgtEl>
                                          <p:spTgt spid="68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12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75 -0.07662 L -0.6934 0.07037 E">
                                      <p:cBhvr>
                                        <p:cTn id="216" dur="2000" fill="hold"/>
                                        <p:tgtEl>
                                          <p:spTgt spid="68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695 L -0.33247 -0.45532 L -0.58039 -0.05671 L -0.70417 0.06227 E">
                                      <p:cBhvr>
                                        <p:cTn id="224" dur="2000" fill="hold"/>
                                        <p:tgtEl>
                                          <p:spTgt spid="72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TextShape 1"/>
          <p:cNvSpPr txBox="1"/>
          <p:nvPr/>
        </p:nvSpPr>
        <p:spPr>
          <a:xfrm>
            <a:off x="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464653"/>
                </a:solidFill>
                <a:latin typeface="Bookman Old Style"/>
              </a:rPr>
              <a:t>Reaktív működés 2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23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724" name="Picture 4_2" descr=""/>
          <p:cNvPicPr/>
          <p:nvPr/>
        </p:nvPicPr>
        <p:blipFill>
          <a:blip r:embed="rId1"/>
          <a:stretch/>
        </p:blipFill>
        <p:spPr>
          <a:xfrm>
            <a:off x="1120680" y="4267080"/>
            <a:ext cx="1142640" cy="858600"/>
          </a:xfrm>
          <a:prstGeom prst="rect">
            <a:avLst/>
          </a:prstGeom>
          <a:ln w="12600">
            <a:noFill/>
          </a:ln>
        </p:spPr>
      </p:pic>
      <p:pic>
        <p:nvPicPr>
          <p:cNvPr id="725" name="Picture 5_3" descr=""/>
          <p:cNvPicPr/>
          <p:nvPr/>
        </p:nvPicPr>
        <p:blipFill>
          <a:blip r:embed="rId2"/>
          <a:stretch/>
        </p:blipFill>
        <p:spPr>
          <a:xfrm>
            <a:off x="7064280" y="4267080"/>
            <a:ext cx="1142640" cy="858600"/>
          </a:xfrm>
          <a:prstGeom prst="rect">
            <a:avLst/>
          </a:prstGeom>
          <a:ln w="12600">
            <a:noFill/>
          </a:ln>
        </p:spPr>
      </p:pic>
      <p:sp>
        <p:nvSpPr>
          <p:cNvPr id="726" name="Line 3"/>
          <p:cNvSpPr/>
          <p:nvPr/>
        </p:nvSpPr>
        <p:spPr>
          <a:xfrm flipH="1">
            <a:off x="3178080" y="1143000"/>
            <a:ext cx="990360" cy="1904760"/>
          </a:xfrm>
          <a:prstGeom prst="line">
            <a:avLst/>
          </a:prstGeom>
          <a:ln w="38160">
            <a:solidFill>
              <a:srgbClr val="80808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27" name="Line 4"/>
          <p:cNvSpPr/>
          <p:nvPr/>
        </p:nvSpPr>
        <p:spPr>
          <a:xfrm>
            <a:off x="6911640" y="3886200"/>
            <a:ext cx="457200" cy="533160"/>
          </a:xfrm>
          <a:prstGeom prst="line">
            <a:avLst/>
          </a:prstGeom>
          <a:ln w="38160">
            <a:solidFill>
              <a:srgbClr val="80808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28" name="CustomShape 5"/>
          <p:cNvSpPr/>
          <p:nvPr/>
        </p:nvSpPr>
        <p:spPr>
          <a:xfrm>
            <a:off x="7818480" y="8640"/>
            <a:ext cx="1331280" cy="274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 algn="ctr">
              <a:lnSpc>
                <a:spcPct val="9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Controller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729" name="Group 6"/>
          <p:cNvGrpSpPr/>
          <p:nvPr/>
        </p:nvGrpSpPr>
        <p:grpSpPr>
          <a:xfrm>
            <a:off x="5388120" y="3048120"/>
            <a:ext cx="2057040" cy="837720"/>
            <a:chOff x="5388120" y="3048120"/>
            <a:chExt cx="2057040" cy="837720"/>
          </a:xfrm>
        </p:grpSpPr>
        <p:sp>
          <p:nvSpPr>
            <p:cNvPr id="730" name="CustomShape 7"/>
            <p:cNvSpPr/>
            <p:nvPr/>
          </p:nvSpPr>
          <p:spPr>
            <a:xfrm>
              <a:off x="5388120" y="3048120"/>
              <a:ext cx="2057040" cy="83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1" name="CustomShape 8"/>
            <p:cNvSpPr/>
            <p:nvPr/>
          </p:nvSpPr>
          <p:spPr>
            <a:xfrm>
              <a:off x="5388120" y="3048120"/>
              <a:ext cx="2057040" cy="418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2" name="CustomShape 9"/>
            <p:cNvSpPr/>
            <p:nvPr/>
          </p:nvSpPr>
          <p:spPr>
            <a:xfrm>
              <a:off x="5388120" y="3467160"/>
              <a:ext cx="1080" cy="27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733" name="Picture 13_0" descr=""/>
          <p:cNvPicPr/>
          <p:nvPr/>
        </p:nvPicPr>
        <p:blipFill>
          <a:blip r:embed="rId3"/>
          <a:stretch/>
        </p:blipFill>
        <p:spPr>
          <a:xfrm>
            <a:off x="7970760" y="255240"/>
            <a:ext cx="1096920" cy="1096920"/>
          </a:xfrm>
          <a:prstGeom prst="rect">
            <a:avLst/>
          </a:prstGeom>
          <a:ln w="12600">
            <a:noFill/>
          </a:ln>
        </p:spPr>
      </p:pic>
      <p:sp>
        <p:nvSpPr>
          <p:cNvPr id="734" name="CustomShape 10"/>
          <p:cNvSpPr/>
          <p:nvPr/>
        </p:nvSpPr>
        <p:spPr>
          <a:xfrm>
            <a:off x="5640120" y="3108240"/>
            <a:ext cx="1420920" cy="610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OpenFlow </a:t>
            </a:r>
            <a:endParaRPr b="0" lang="en-US" sz="2000" spc="-1" strike="noStrike">
              <a:latin typeface="Arial"/>
            </a:endParaRPr>
          </a:p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Switch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35" name="CustomShape 11"/>
          <p:cNvSpPr/>
          <p:nvPr/>
        </p:nvSpPr>
        <p:spPr>
          <a:xfrm>
            <a:off x="8576280" y="304920"/>
            <a:ext cx="378720" cy="274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Gill Sans MT"/>
                <a:ea typeface="ＭＳ Ｐゴシック"/>
              </a:rPr>
              <a:t>PC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736" name="Picture 17_0" descr=""/>
          <p:cNvPicPr/>
          <p:nvPr/>
        </p:nvPicPr>
        <p:blipFill>
          <a:blip r:embed="rId4"/>
          <a:stretch/>
        </p:blipFill>
        <p:spPr>
          <a:xfrm>
            <a:off x="4854600" y="3184560"/>
            <a:ext cx="618840" cy="576000"/>
          </a:xfrm>
          <a:prstGeom prst="rect">
            <a:avLst/>
          </a:prstGeom>
          <a:ln w="12600">
            <a:noFill/>
          </a:ln>
        </p:spPr>
      </p:pic>
      <p:grpSp>
        <p:nvGrpSpPr>
          <p:cNvPr id="737" name="Group 12"/>
          <p:cNvGrpSpPr/>
          <p:nvPr/>
        </p:nvGrpSpPr>
        <p:grpSpPr>
          <a:xfrm>
            <a:off x="1641600" y="3048120"/>
            <a:ext cx="2057040" cy="837720"/>
            <a:chOff x="1641600" y="3048120"/>
            <a:chExt cx="2057040" cy="837720"/>
          </a:xfrm>
        </p:grpSpPr>
        <p:sp>
          <p:nvSpPr>
            <p:cNvPr id="738" name="CustomShape 13"/>
            <p:cNvSpPr/>
            <p:nvPr/>
          </p:nvSpPr>
          <p:spPr>
            <a:xfrm>
              <a:off x="1641600" y="3048120"/>
              <a:ext cx="2057040" cy="83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9" name="CustomShape 14"/>
            <p:cNvSpPr/>
            <p:nvPr/>
          </p:nvSpPr>
          <p:spPr>
            <a:xfrm>
              <a:off x="1641600" y="3048120"/>
              <a:ext cx="2057040" cy="418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0" name="CustomShape 15"/>
            <p:cNvSpPr/>
            <p:nvPr/>
          </p:nvSpPr>
          <p:spPr>
            <a:xfrm>
              <a:off x="1641600" y="3467160"/>
              <a:ext cx="1080" cy="27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41" name="CustomShape 16"/>
          <p:cNvSpPr/>
          <p:nvPr/>
        </p:nvSpPr>
        <p:spPr>
          <a:xfrm>
            <a:off x="1982520" y="3108240"/>
            <a:ext cx="1420920" cy="610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OpenFlow </a:t>
            </a:r>
            <a:endParaRPr b="0" lang="en-US" sz="2000" spc="-1" strike="noStrike">
              <a:latin typeface="Arial"/>
            </a:endParaRPr>
          </a:p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Switch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742" name="Picture 23_0" descr=""/>
          <p:cNvPicPr/>
          <p:nvPr/>
        </p:nvPicPr>
        <p:blipFill>
          <a:blip r:embed="rId5"/>
          <a:stretch/>
        </p:blipFill>
        <p:spPr>
          <a:xfrm>
            <a:off x="1120680" y="3184560"/>
            <a:ext cx="618840" cy="576000"/>
          </a:xfrm>
          <a:prstGeom prst="rect">
            <a:avLst/>
          </a:prstGeom>
          <a:ln w="12600">
            <a:noFill/>
          </a:ln>
        </p:spPr>
      </p:pic>
      <p:grpSp>
        <p:nvGrpSpPr>
          <p:cNvPr id="743" name="Group 17"/>
          <p:cNvGrpSpPr/>
          <p:nvPr/>
        </p:nvGrpSpPr>
        <p:grpSpPr>
          <a:xfrm>
            <a:off x="3787920" y="380880"/>
            <a:ext cx="2057040" cy="837720"/>
            <a:chOff x="3787920" y="380880"/>
            <a:chExt cx="2057040" cy="837720"/>
          </a:xfrm>
        </p:grpSpPr>
        <p:sp>
          <p:nvSpPr>
            <p:cNvPr id="744" name="CustomShape 18"/>
            <p:cNvSpPr/>
            <p:nvPr/>
          </p:nvSpPr>
          <p:spPr>
            <a:xfrm>
              <a:off x="3787920" y="380880"/>
              <a:ext cx="2057040" cy="83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5" name="CustomShape 19"/>
            <p:cNvSpPr/>
            <p:nvPr/>
          </p:nvSpPr>
          <p:spPr>
            <a:xfrm>
              <a:off x="3787920" y="380880"/>
              <a:ext cx="2057040" cy="418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6" name="CustomShape 20"/>
            <p:cNvSpPr/>
            <p:nvPr/>
          </p:nvSpPr>
          <p:spPr>
            <a:xfrm>
              <a:off x="3787920" y="800280"/>
              <a:ext cx="1080" cy="27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47" name="CustomShape 21"/>
          <p:cNvSpPr/>
          <p:nvPr/>
        </p:nvSpPr>
        <p:spPr>
          <a:xfrm>
            <a:off x="4095360" y="441360"/>
            <a:ext cx="1420920" cy="610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OpenFlow </a:t>
            </a:r>
            <a:endParaRPr b="0" lang="en-US" sz="2000" spc="-1" strike="noStrike">
              <a:latin typeface="Arial"/>
            </a:endParaRPr>
          </a:p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Switch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748" name="Picture 29_0" descr=""/>
          <p:cNvPicPr/>
          <p:nvPr/>
        </p:nvPicPr>
        <p:blipFill>
          <a:blip r:embed="rId6"/>
          <a:stretch/>
        </p:blipFill>
        <p:spPr>
          <a:xfrm>
            <a:off x="3254400" y="517680"/>
            <a:ext cx="618840" cy="576000"/>
          </a:xfrm>
          <a:prstGeom prst="rect">
            <a:avLst/>
          </a:prstGeom>
          <a:ln w="12600">
            <a:noFill/>
          </a:ln>
        </p:spPr>
      </p:pic>
      <p:sp>
        <p:nvSpPr>
          <p:cNvPr id="749" name="Line 22"/>
          <p:cNvSpPr/>
          <p:nvPr/>
        </p:nvSpPr>
        <p:spPr>
          <a:xfrm>
            <a:off x="5464080" y="1143000"/>
            <a:ext cx="990360" cy="1904760"/>
          </a:xfrm>
          <a:prstGeom prst="line">
            <a:avLst/>
          </a:prstGeom>
          <a:ln w="38160">
            <a:solidFill>
              <a:srgbClr val="80808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50" name="Line 23"/>
          <p:cNvSpPr/>
          <p:nvPr/>
        </p:nvSpPr>
        <p:spPr>
          <a:xfrm flipH="1">
            <a:off x="1730160" y="3886200"/>
            <a:ext cx="533520" cy="533160"/>
          </a:xfrm>
          <a:prstGeom prst="line">
            <a:avLst/>
          </a:prstGeom>
          <a:ln w="38160">
            <a:solidFill>
              <a:srgbClr val="80808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51" name="CustomShape 24"/>
          <p:cNvSpPr/>
          <p:nvPr/>
        </p:nvSpPr>
        <p:spPr>
          <a:xfrm>
            <a:off x="7635240" y="1905120"/>
            <a:ext cx="1084320" cy="487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Gill Sans MT"/>
                <a:ea typeface="ＭＳ Ｐゴシック"/>
              </a:rPr>
              <a:t>OpenFlow</a:t>
            </a:r>
            <a:endParaRPr b="0" lang="en-US" sz="1600" spc="-1" strike="noStrike">
              <a:latin typeface="Arial"/>
            </a:endParaRPr>
          </a:p>
          <a:p>
            <a:pPr marL="39600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Gill Sans MT"/>
                <a:ea typeface="ＭＳ Ｐゴシック"/>
              </a:rPr>
              <a:t>Protocol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752" name="CustomShape 25"/>
          <p:cNvSpPr/>
          <p:nvPr/>
        </p:nvSpPr>
        <p:spPr>
          <a:xfrm>
            <a:off x="7674120" y="3809880"/>
            <a:ext cx="837720" cy="45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53" name="Group 26"/>
          <p:cNvGrpSpPr/>
          <p:nvPr/>
        </p:nvGrpSpPr>
        <p:grpSpPr>
          <a:xfrm>
            <a:off x="6456960" y="163800"/>
            <a:ext cx="1241280" cy="426240"/>
            <a:chOff x="6456960" y="163800"/>
            <a:chExt cx="1241280" cy="426240"/>
          </a:xfrm>
        </p:grpSpPr>
        <p:sp>
          <p:nvSpPr>
            <p:cNvPr id="754" name="CustomShape 27"/>
            <p:cNvSpPr/>
            <p:nvPr/>
          </p:nvSpPr>
          <p:spPr>
            <a:xfrm>
              <a:off x="6480720" y="163800"/>
              <a:ext cx="1191960" cy="42624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5" name="CustomShape 28"/>
            <p:cNvSpPr/>
            <p:nvPr/>
          </p:nvSpPr>
          <p:spPr>
            <a:xfrm>
              <a:off x="6456960" y="270000"/>
              <a:ext cx="1241280" cy="2138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40680" tIns="0" bIns="0" anchor="ctr">
              <a:spAutoFit/>
            </a:bodyPr>
            <a:p>
              <a:pPr marL="39600"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Gill Sans MT"/>
                  <a:ea typeface="ＭＳ Ｐゴシック"/>
                </a:rPr>
                <a:t>Aaron’s code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756" name="Group 29"/>
          <p:cNvGrpSpPr/>
          <p:nvPr/>
        </p:nvGrpSpPr>
        <p:grpSpPr>
          <a:xfrm>
            <a:off x="3635280" y="609480"/>
            <a:ext cx="4495680" cy="457200"/>
            <a:chOff x="3635280" y="609480"/>
            <a:chExt cx="4495680" cy="457200"/>
          </a:xfrm>
        </p:grpSpPr>
        <p:sp>
          <p:nvSpPr>
            <p:cNvPr id="757" name="Line 30"/>
            <p:cNvSpPr/>
            <p:nvPr/>
          </p:nvSpPr>
          <p:spPr>
            <a:xfrm flipV="1">
              <a:off x="5768640" y="609480"/>
              <a:ext cx="2362320" cy="228600"/>
            </a:xfrm>
            <a:prstGeom prst="line">
              <a:avLst/>
            </a:prstGeom>
            <a:ln w="38160">
              <a:solidFill>
                <a:srgbClr val="ff9966"/>
              </a:solidFill>
              <a:prstDash val="sysDot"/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758" name="Group 31"/>
            <p:cNvGrpSpPr/>
            <p:nvPr/>
          </p:nvGrpSpPr>
          <p:grpSpPr>
            <a:xfrm>
              <a:off x="3635280" y="762120"/>
              <a:ext cx="2646360" cy="304560"/>
              <a:chOff x="3635280" y="762120"/>
              <a:chExt cx="2646360" cy="304560"/>
            </a:xfrm>
          </p:grpSpPr>
          <p:grpSp>
            <p:nvGrpSpPr>
              <p:cNvPr id="759" name="Group 32"/>
              <p:cNvGrpSpPr/>
              <p:nvPr/>
            </p:nvGrpSpPr>
            <p:grpSpPr>
              <a:xfrm>
                <a:off x="3635280" y="762120"/>
                <a:ext cx="842760" cy="304560"/>
                <a:chOff x="3635280" y="762120"/>
                <a:chExt cx="842760" cy="304560"/>
              </a:xfrm>
            </p:grpSpPr>
            <p:sp>
              <p:nvSpPr>
                <p:cNvPr id="760" name="CustomShape 33"/>
                <p:cNvSpPr/>
                <p:nvPr/>
              </p:nvSpPr>
              <p:spPr>
                <a:xfrm>
                  <a:off x="3635280" y="762120"/>
                  <a:ext cx="84276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61" name="CustomShape 34"/>
                <p:cNvSpPr/>
                <p:nvPr/>
              </p:nvSpPr>
              <p:spPr>
                <a:xfrm>
                  <a:off x="3792240" y="770040"/>
                  <a:ext cx="52920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Rule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762" name="Group 35"/>
              <p:cNvGrpSpPr/>
              <p:nvPr/>
            </p:nvGrpSpPr>
            <p:grpSpPr>
              <a:xfrm>
                <a:off x="4508640" y="762120"/>
                <a:ext cx="842760" cy="304560"/>
                <a:chOff x="4508640" y="762120"/>
                <a:chExt cx="842760" cy="304560"/>
              </a:xfrm>
            </p:grpSpPr>
            <p:sp>
              <p:nvSpPr>
                <p:cNvPr id="763" name="CustomShape 36"/>
                <p:cNvSpPr/>
                <p:nvPr/>
              </p:nvSpPr>
              <p:spPr>
                <a:xfrm>
                  <a:off x="4508640" y="762120"/>
                  <a:ext cx="84276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2000"/>
                  </a:srgbClr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64" name="CustomShape 37"/>
                <p:cNvSpPr/>
                <p:nvPr/>
              </p:nvSpPr>
              <p:spPr>
                <a:xfrm>
                  <a:off x="4579200" y="770040"/>
                  <a:ext cx="6998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Action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765" name="Group 38"/>
              <p:cNvGrpSpPr/>
              <p:nvPr/>
            </p:nvGrpSpPr>
            <p:grpSpPr>
              <a:xfrm>
                <a:off x="5324400" y="762120"/>
                <a:ext cx="957240" cy="304560"/>
                <a:chOff x="5324400" y="762120"/>
                <a:chExt cx="957240" cy="304560"/>
              </a:xfrm>
            </p:grpSpPr>
            <p:sp>
              <p:nvSpPr>
                <p:cNvPr id="766" name="CustomShape 39"/>
                <p:cNvSpPr/>
                <p:nvPr/>
              </p:nvSpPr>
              <p:spPr>
                <a:xfrm>
                  <a:off x="5380200" y="762120"/>
                  <a:ext cx="84564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67" name="CustomShape 40"/>
                <p:cNvSpPr/>
                <p:nvPr/>
              </p:nvSpPr>
              <p:spPr>
                <a:xfrm>
                  <a:off x="5324400" y="770040"/>
                  <a:ext cx="9572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Statistics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</p:grpSp>
      </p:grpSp>
      <p:grpSp>
        <p:nvGrpSpPr>
          <p:cNvPr id="768" name="Group 41"/>
          <p:cNvGrpSpPr/>
          <p:nvPr/>
        </p:nvGrpSpPr>
        <p:grpSpPr>
          <a:xfrm>
            <a:off x="1652760" y="914400"/>
            <a:ext cx="6478200" cy="2666880"/>
            <a:chOff x="1652760" y="914400"/>
            <a:chExt cx="6478200" cy="2666880"/>
          </a:xfrm>
        </p:grpSpPr>
        <p:sp>
          <p:nvSpPr>
            <p:cNvPr id="769" name="Line 42"/>
            <p:cNvSpPr/>
            <p:nvPr/>
          </p:nvSpPr>
          <p:spPr>
            <a:xfrm flipV="1">
              <a:off x="3635280" y="914400"/>
              <a:ext cx="4495680" cy="2286000"/>
            </a:xfrm>
            <a:prstGeom prst="line">
              <a:avLst/>
            </a:prstGeom>
            <a:ln w="38160">
              <a:solidFill>
                <a:srgbClr val="ff9966"/>
              </a:solidFill>
              <a:prstDash val="sysDot"/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770" name="Group 43"/>
            <p:cNvGrpSpPr/>
            <p:nvPr/>
          </p:nvGrpSpPr>
          <p:grpSpPr>
            <a:xfrm>
              <a:off x="1652760" y="3276720"/>
              <a:ext cx="2647440" cy="304560"/>
              <a:chOff x="1652760" y="3276720"/>
              <a:chExt cx="2647440" cy="304560"/>
            </a:xfrm>
          </p:grpSpPr>
          <p:grpSp>
            <p:nvGrpSpPr>
              <p:cNvPr id="771" name="Group 44"/>
              <p:cNvGrpSpPr/>
              <p:nvPr/>
            </p:nvGrpSpPr>
            <p:grpSpPr>
              <a:xfrm>
                <a:off x="1652760" y="3276720"/>
                <a:ext cx="843120" cy="304560"/>
                <a:chOff x="1652760" y="3276720"/>
                <a:chExt cx="843120" cy="304560"/>
              </a:xfrm>
            </p:grpSpPr>
            <p:sp>
              <p:nvSpPr>
                <p:cNvPr id="772" name="CustomShape 45"/>
                <p:cNvSpPr/>
                <p:nvPr/>
              </p:nvSpPr>
              <p:spPr>
                <a:xfrm>
                  <a:off x="1652760" y="3276720"/>
                  <a:ext cx="84312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73" name="CustomShape 46"/>
                <p:cNvSpPr/>
                <p:nvPr/>
              </p:nvSpPr>
              <p:spPr>
                <a:xfrm>
                  <a:off x="1809720" y="3284640"/>
                  <a:ext cx="52920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Rule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774" name="Group 47"/>
              <p:cNvGrpSpPr/>
              <p:nvPr/>
            </p:nvGrpSpPr>
            <p:grpSpPr>
              <a:xfrm>
                <a:off x="2526120" y="3276720"/>
                <a:ext cx="843120" cy="304560"/>
                <a:chOff x="2526120" y="3276720"/>
                <a:chExt cx="843120" cy="304560"/>
              </a:xfrm>
            </p:grpSpPr>
            <p:sp>
              <p:nvSpPr>
                <p:cNvPr id="775" name="CustomShape 48"/>
                <p:cNvSpPr/>
                <p:nvPr/>
              </p:nvSpPr>
              <p:spPr>
                <a:xfrm>
                  <a:off x="2526120" y="3276720"/>
                  <a:ext cx="84312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2000"/>
                  </a:srgbClr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76" name="CustomShape 49"/>
                <p:cNvSpPr/>
                <p:nvPr/>
              </p:nvSpPr>
              <p:spPr>
                <a:xfrm>
                  <a:off x="2598120" y="3284640"/>
                  <a:ext cx="6998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Action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777" name="Group 50"/>
              <p:cNvGrpSpPr/>
              <p:nvPr/>
            </p:nvGrpSpPr>
            <p:grpSpPr>
              <a:xfrm>
                <a:off x="3342960" y="3276720"/>
                <a:ext cx="957240" cy="304560"/>
                <a:chOff x="3342960" y="3276720"/>
                <a:chExt cx="957240" cy="304560"/>
              </a:xfrm>
            </p:grpSpPr>
            <p:sp>
              <p:nvSpPr>
                <p:cNvPr id="778" name="CustomShape 51"/>
                <p:cNvSpPr/>
                <p:nvPr/>
              </p:nvSpPr>
              <p:spPr>
                <a:xfrm>
                  <a:off x="3398400" y="3276720"/>
                  <a:ext cx="84636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79" name="CustomShape 52"/>
                <p:cNvSpPr/>
                <p:nvPr/>
              </p:nvSpPr>
              <p:spPr>
                <a:xfrm>
                  <a:off x="3342960" y="3284640"/>
                  <a:ext cx="9572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Statistics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</p:grpSp>
      </p:grpSp>
      <p:grpSp>
        <p:nvGrpSpPr>
          <p:cNvPr id="780" name="Group 53"/>
          <p:cNvGrpSpPr/>
          <p:nvPr/>
        </p:nvGrpSpPr>
        <p:grpSpPr>
          <a:xfrm>
            <a:off x="5235480" y="1066680"/>
            <a:ext cx="2971800" cy="2514600"/>
            <a:chOff x="5235480" y="1066680"/>
            <a:chExt cx="2971800" cy="2514600"/>
          </a:xfrm>
        </p:grpSpPr>
        <p:sp>
          <p:nvSpPr>
            <p:cNvPr id="781" name="Line 54"/>
            <p:cNvSpPr/>
            <p:nvPr/>
          </p:nvSpPr>
          <p:spPr>
            <a:xfrm flipV="1">
              <a:off x="6987960" y="1066680"/>
              <a:ext cx="1219320" cy="1981080"/>
            </a:xfrm>
            <a:prstGeom prst="line">
              <a:avLst/>
            </a:prstGeom>
            <a:ln w="38160">
              <a:solidFill>
                <a:srgbClr val="ff9966"/>
              </a:solidFill>
              <a:prstDash val="sysDot"/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782" name="Group 55"/>
            <p:cNvGrpSpPr/>
            <p:nvPr/>
          </p:nvGrpSpPr>
          <p:grpSpPr>
            <a:xfrm>
              <a:off x="5235480" y="3276720"/>
              <a:ext cx="2646360" cy="304560"/>
              <a:chOff x="5235480" y="3276720"/>
              <a:chExt cx="2646360" cy="304560"/>
            </a:xfrm>
          </p:grpSpPr>
          <p:grpSp>
            <p:nvGrpSpPr>
              <p:cNvPr id="783" name="Group 56"/>
              <p:cNvGrpSpPr/>
              <p:nvPr/>
            </p:nvGrpSpPr>
            <p:grpSpPr>
              <a:xfrm>
                <a:off x="5235480" y="3276720"/>
                <a:ext cx="842760" cy="304560"/>
                <a:chOff x="5235480" y="3276720"/>
                <a:chExt cx="842760" cy="304560"/>
              </a:xfrm>
            </p:grpSpPr>
            <p:sp>
              <p:nvSpPr>
                <p:cNvPr id="784" name="CustomShape 57"/>
                <p:cNvSpPr/>
                <p:nvPr/>
              </p:nvSpPr>
              <p:spPr>
                <a:xfrm>
                  <a:off x="5235480" y="3276720"/>
                  <a:ext cx="84276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85" name="CustomShape 58"/>
                <p:cNvSpPr/>
                <p:nvPr/>
              </p:nvSpPr>
              <p:spPr>
                <a:xfrm>
                  <a:off x="5392440" y="3284640"/>
                  <a:ext cx="52920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Rule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786" name="Group 59"/>
              <p:cNvGrpSpPr/>
              <p:nvPr/>
            </p:nvGrpSpPr>
            <p:grpSpPr>
              <a:xfrm>
                <a:off x="6108840" y="3276720"/>
                <a:ext cx="842760" cy="304560"/>
                <a:chOff x="6108840" y="3276720"/>
                <a:chExt cx="842760" cy="304560"/>
              </a:xfrm>
            </p:grpSpPr>
            <p:sp>
              <p:nvSpPr>
                <p:cNvPr id="787" name="CustomShape 60"/>
                <p:cNvSpPr/>
                <p:nvPr/>
              </p:nvSpPr>
              <p:spPr>
                <a:xfrm>
                  <a:off x="6108840" y="3276720"/>
                  <a:ext cx="84276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2000"/>
                  </a:srgbClr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88" name="CustomShape 61"/>
                <p:cNvSpPr/>
                <p:nvPr/>
              </p:nvSpPr>
              <p:spPr>
                <a:xfrm>
                  <a:off x="6179400" y="3284640"/>
                  <a:ext cx="6998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Action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789" name="Group 62"/>
              <p:cNvGrpSpPr/>
              <p:nvPr/>
            </p:nvGrpSpPr>
            <p:grpSpPr>
              <a:xfrm>
                <a:off x="6924600" y="3276720"/>
                <a:ext cx="957240" cy="304560"/>
                <a:chOff x="6924600" y="3276720"/>
                <a:chExt cx="957240" cy="304560"/>
              </a:xfrm>
            </p:grpSpPr>
            <p:sp>
              <p:nvSpPr>
                <p:cNvPr id="790" name="CustomShape 63"/>
                <p:cNvSpPr/>
                <p:nvPr/>
              </p:nvSpPr>
              <p:spPr>
                <a:xfrm>
                  <a:off x="6980400" y="3276720"/>
                  <a:ext cx="84564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91" name="CustomShape 64"/>
                <p:cNvSpPr/>
                <p:nvPr/>
              </p:nvSpPr>
              <p:spPr>
                <a:xfrm>
                  <a:off x="6924600" y="3284640"/>
                  <a:ext cx="9572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Statistics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</p:grpSp>
      </p:grpSp>
      <p:pic>
        <p:nvPicPr>
          <p:cNvPr id="792" name="Picture 33_0" descr=""/>
          <p:cNvPicPr/>
          <p:nvPr/>
        </p:nvPicPr>
        <p:blipFill>
          <a:blip r:embed="rId7"/>
          <a:srcRect l="14648" t="7966" r="14648" b="23920"/>
          <a:stretch/>
        </p:blipFill>
        <p:spPr>
          <a:xfrm>
            <a:off x="5921280" y="3962520"/>
            <a:ext cx="910800" cy="1130040"/>
          </a:xfrm>
          <a:prstGeom prst="rect">
            <a:avLst/>
          </a:prstGeom>
          <a:ln w="12600">
            <a:noFill/>
          </a:ln>
        </p:spPr>
      </p:pic>
      <p:sp>
        <p:nvSpPr>
          <p:cNvPr id="793" name="CustomShape 65"/>
          <p:cNvSpPr/>
          <p:nvPr/>
        </p:nvSpPr>
        <p:spPr>
          <a:xfrm>
            <a:off x="7826400" y="3962520"/>
            <a:ext cx="837720" cy="45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5" dur="indefinite" restart="never" nodeType="tmRoot">
          <p:childTnLst>
            <p:seq>
              <p:cTn id="226" dur="indefinite" nodeType="mainSeq">
                <p:childTnLst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3 E">
                                      <p:cBhvr>
                                        <p:cTn id="234" dur="500" fill="hold"/>
                                        <p:tgtEl>
                                          <p:spTgt spid="75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43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nodeType="after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47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nodeType="after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51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4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9329 L -0.33247 -0.45532 L -0.33108 -0.45463 E">
                                      <p:cBhvr>
                                        <p:cTn id="258" dur="1000" fill="hold"/>
                                        <p:tgtEl>
                                          <p:spTgt spid="75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nodeType="after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07 -0.45463 L -0.54375 -0.07662 E">
                                      <p:cBhvr>
                                        <p:cTn id="261" dur="1000" fill="hold"/>
                                        <p:tgtEl>
                                          <p:spTgt spid="75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nodeType="after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75 -0.07662 L -0.6934 0.07037 E">
                                      <p:cBhvr>
                                        <p:cTn id="264" dur="1000" fill="hold"/>
                                        <p:tgtEl>
                                          <p:spTgt spid="75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695 L -0.33247 -0.45532 L -0.58039 -0.05671 L -0.70417 0.06227 E">
                                      <p:cBhvr>
                                        <p:cTn id="272" dur="2000" fill="hold"/>
                                        <p:tgtEl>
                                          <p:spTgt spid="79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TextShape 1"/>
          <p:cNvSpPr txBox="1"/>
          <p:nvPr/>
        </p:nvSpPr>
        <p:spPr>
          <a:xfrm>
            <a:off x="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464653"/>
                </a:solidFill>
                <a:latin typeface="Bookman Old Style"/>
              </a:rPr>
              <a:t>Proaktív működés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95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796" name="Picture 4_5" descr=""/>
          <p:cNvPicPr/>
          <p:nvPr/>
        </p:nvPicPr>
        <p:blipFill>
          <a:blip r:embed="rId1"/>
          <a:stretch/>
        </p:blipFill>
        <p:spPr>
          <a:xfrm>
            <a:off x="1120680" y="4267080"/>
            <a:ext cx="1142640" cy="858600"/>
          </a:xfrm>
          <a:prstGeom prst="rect">
            <a:avLst/>
          </a:prstGeom>
          <a:ln w="12600">
            <a:noFill/>
          </a:ln>
        </p:spPr>
      </p:pic>
      <p:pic>
        <p:nvPicPr>
          <p:cNvPr id="797" name="Picture 5_2" descr=""/>
          <p:cNvPicPr/>
          <p:nvPr/>
        </p:nvPicPr>
        <p:blipFill>
          <a:blip r:embed="rId2"/>
          <a:stretch/>
        </p:blipFill>
        <p:spPr>
          <a:xfrm>
            <a:off x="7064280" y="4267080"/>
            <a:ext cx="1142640" cy="858600"/>
          </a:xfrm>
          <a:prstGeom prst="rect">
            <a:avLst/>
          </a:prstGeom>
          <a:ln w="12600">
            <a:noFill/>
          </a:ln>
        </p:spPr>
      </p:pic>
      <p:sp>
        <p:nvSpPr>
          <p:cNvPr id="798" name="Line 3"/>
          <p:cNvSpPr/>
          <p:nvPr/>
        </p:nvSpPr>
        <p:spPr>
          <a:xfrm flipH="1">
            <a:off x="3178080" y="1143000"/>
            <a:ext cx="990360" cy="1904760"/>
          </a:xfrm>
          <a:prstGeom prst="line">
            <a:avLst/>
          </a:prstGeom>
          <a:ln w="38160">
            <a:solidFill>
              <a:srgbClr val="80808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99" name="Line 4"/>
          <p:cNvSpPr/>
          <p:nvPr/>
        </p:nvSpPr>
        <p:spPr>
          <a:xfrm>
            <a:off x="6911640" y="3886200"/>
            <a:ext cx="457200" cy="533160"/>
          </a:xfrm>
          <a:prstGeom prst="line">
            <a:avLst/>
          </a:prstGeom>
          <a:ln w="38160">
            <a:solidFill>
              <a:srgbClr val="80808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00" name="CustomShape 5"/>
          <p:cNvSpPr/>
          <p:nvPr/>
        </p:nvSpPr>
        <p:spPr>
          <a:xfrm>
            <a:off x="7818480" y="8640"/>
            <a:ext cx="1331280" cy="274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 algn="ctr">
              <a:lnSpc>
                <a:spcPct val="9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Controller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801" name="Group 6"/>
          <p:cNvGrpSpPr/>
          <p:nvPr/>
        </p:nvGrpSpPr>
        <p:grpSpPr>
          <a:xfrm>
            <a:off x="5388120" y="3048120"/>
            <a:ext cx="2057040" cy="837720"/>
            <a:chOff x="5388120" y="3048120"/>
            <a:chExt cx="2057040" cy="837720"/>
          </a:xfrm>
        </p:grpSpPr>
        <p:sp>
          <p:nvSpPr>
            <p:cNvPr id="802" name="CustomShape 7"/>
            <p:cNvSpPr/>
            <p:nvPr/>
          </p:nvSpPr>
          <p:spPr>
            <a:xfrm>
              <a:off x="5388120" y="3048120"/>
              <a:ext cx="2057040" cy="83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3" name="CustomShape 8"/>
            <p:cNvSpPr/>
            <p:nvPr/>
          </p:nvSpPr>
          <p:spPr>
            <a:xfrm>
              <a:off x="5388120" y="3048120"/>
              <a:ext cx="2057040" cy="418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4" name="CustomShape 9"/>
            <p:cNvSpPr/>
            <p:nvPr/>
          </p:nvSpPr>
          <p:spPr>
            <a:xfrm>
              <a:off x="5388120" y="3467160"/>
              <a:ext cx="1080" cy="27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805" name="Picture 13_3" descr=""/>
          <p:cNvPicPr/>
          <p:nvPr/>
        </p:nvPicPr>
        <p:blipFill>
          <a:blip r:embed="rId3"/>
          <a:stretch/>
        </p:blipFill>
        <p:spPr>
          <a:xfrm>
            <a:off x="7970760" y="255240"/>
            <a:ext cx="1096920" cy="1096920"/>
          </a:xfrm>
          <a:prstGeom prst="rect">
            <a:avLst/>
          </a:prstGeom>
          <a:ln w="12600">
            <a:noFill/>
          </a:ln>
        </p:spPr>
      </p:pic>
      <p:sp>
        <p:nvSpPr>
          <p:cNvPr id="806" name="CustomShape 10"/>
          <p:cNvSpPr/>
          <p:nvPr/>
        </p:nvSpPr>
        <p:spPr>
          <a:xfrm>
            <a:off x="5640120" y="3108240"/>
            <a:ext cx="1420920" cy="610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OpenFlow </a:t>
            </a:r>
            <a:endParaRPr b="0" lang="en-US" sz="2000" spc="-1" strike="noStrike">
              <a:latin typeface="Arial"/>
            </a:endParaRPr>
          </a:p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Switch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07" name="CustomShape 11"/>
          <p:cNvSpPr/>
          <p:nvPr/>
        </p:nvSpPr>
        <p:spPr>
          <a:xfrm>
            <a:off x="8576280" y="304920"/>
            <a:ext cx="378720" cy="274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Gill Sans MT"/>
                <a:ea typeface="ＭＳ Ｐゴシック"/>
              </a:rPr>
              <a:t>PC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08" name="Picture 17_3" descr=""/>
          <p:cNvPicPr/>
          <p:nvPr/>
        </p:nvPicPr>
        <p:blipFill>
          <a:blip r:embed="rId4"/>
          <a:stretch/>
        </p:blipFill>
        <p:spPr>
          <a:xfrm>
            <a:off x="4854600" y="3184560"/>
            <a:ext cx="618840" cy="576000"/>
          </a:xfrm>
          <a:prstGeom prst="rect">
            <a:avLst/>
          </a:prstGeom>
          <a:ln w="12600">
            <a:noFill/>
          </a:ln>
        </p:spPr>
      </p:pic>
      <p:grpSp>
        <p:nvGrpSpPr>
          <p:cNvPr id="809" name="Group 12"/>
          <p:cNvGrpSpPr/>
          <p:nvPr/>
        </p:nvGrpSpPr>
        <p:grpSpPr>
          <a:xfrm>
            <a:off x="1641600" y="3048120"/>
            <a:ext cx="2057040" cy="837720"/>
            <a:chOff x="1641600" y="3048120"/>
            <a:chExt cx="2057040" cy="837720"/>
          </a:xfrm>
        </p:grpSpPr>
        <p:sp>
          <p:nvSpPr>
            <p:cNvPr id="810" name="CustomShape 13"/>
            <p:cNvSpPr/>
            <p:nvPr/>
          </p:nvSpPr>
          <p:spPr>
            <a:xfrm>
              <a:off x="1641600" y="3048120"/>
              <a:ext cx="2057040" cy="83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1" name="CustomShape 14"/>
            <p:cNvSpPr/>
            <p:nvPr/>
          </p:nvSpPr>
          <p:spPr>
            <a:xfrm>
              <a:off x="1641600" y="3048120"/>
              <a:ext cx="2057040" cy="418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2" name="CustomShape 15"/>
            <p:cNvSpPr/>
            <p:nvPr/>
          </p:nvSpPr>
          <p:spPr>
            <a:xfrm>
              <a:off x="1641600" y="3467160"/>
              <a:ext cx="1080" cy="27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13" name="CustomShape 16"/>
          <p:cNvSpPr/>
          <p:nvPr/>
        </p:nvSpPr>
        <p:spPr>
          <a:xfrm>
            <a:off x="1982520" y="3108240"/>
            <a:ext cx="1420920" cy="610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OpenFlow </a:t>
            </a:r>
            <a:endParaRPr b="0" lang="en-US" sz="2000" spc="-1" strike="noStrike">
              <a:latin typeface="Arial"/>
            </a:endParaRPr>
          </a:p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Switch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814" name="Picture 23_3" descr=""/>
          <p:cNvPicPr/>
          <p:nvPr/>
        </p:nvPicPr>
        <p:blipFill>
          <a:blip r:embed="rId5"/>
          <a:stretch/>
        </p:blipFill>
        <p:spPr>
          <a:xfrm>
            <a:off x="1120680" y="3184560"/>
            <a:ext cx="618840" cy="576000"/>
          </a:xfrm>
          <a:prstGeom prst="rect">
            <a:avLst/>
          </a:prstGeom>
          <a:ln w="12600">
            <a:noFill/>
          </a:ln>
        </p:spPr>
      </p:pic>
      <p:grpSp>
        <p:nvGrpSpPr>
          <p:cNvPr id="815" name="Group 17"/>
          <p:cNvGrpSpPr/>
          <p:nvPr/>
        </p:nvGrpSpPr>
        <p:grpSpPr>
          <a:xfrm>
            <a:off x="3787920" y="380880"/>
            <a:ext cx="2057040" cy="837720"/>
            <a:chOff x="3787920" y="380880"/>
            <a:chExt cx="2057040" cy="837720"/>
          </a:xfrm>
        </p:grpSpPr>
        <p:sp>
          <p:nvSpPr>
            <p:cNvPr id="816" name="CustomShape 18"/>
            <p:cNvSpPr/>
            <p:nvPr/>
          </p:nvSpPr>
          <p:spPr>
            <a:xfrm>
              <a:off x="3787920" y="380880"/>
              <a:ext cx="2057040" cy="837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/>
            </a:gra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7" name="CustomShape 19"/>
            <p:cNvSpPr/>
            <p:nvPr/>
          </p:nvSpPr>
          <p:spPr>
            <a:xfrm>
              <a:off x="3787920" y="380880"/>
              <a:ext cx="2057040" cy="418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8" name="CustomShape 20"/>
            <p:cNvSpPr/>
            <p:nvPr/>
          </p:nvSpPr>
          <p:spPr>
            <a:xfrm>
              <a:off x="3787920" y="800280"/>
              <a:ext cx="1080" cy="27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19" name="CustomShape 21"/>
          <p:cNvSpPr/>
          <p:nvPr/>
        </p:nvSpPr>
        <p:spPr>
          <a:xfrm>
            <a:off x="4095360" y="441360"/>
            <a:ext cx="1420920" cy="610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OpenFlow </a:t>
            </a:r>
            <a:endParaRPr b="0" lang="en-US" sz="2000" spc="-1" strike="noStrike">
              <a:latin typeface="Arial"/>
            </a:endParaRPr>
          </a:p>
          <a:p>
            <a:pPr marL="39600"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333399"/>
                </a:solidFill>
                <a:latin typeface="Tahoma"/>
                <a:ea typeface="ＭＳ Ｐゴシック"/>
              </a:rPr>
              <a:t>Switch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820" name="Picture 29_3" descr=""/>
          <p:cNvPicPr/>
          <p:nvPr/>
        </p:nvPicPr>
        <p:blipFill>
          <a:blip r:embed="rId6"/>
          <a:stretch/>
        </p:blipFill>
        <p:spPr>
          <a:xfrm>
            <a:off x="3254400" y="517680"/>
            <a:ext cx="618840" cy="576000"/>
          </a:xfrm>
          <a:prstGeom prst="rect">
            <a:avLst/>
          </a:prstGeom>
          <a:ln w="12600">
            <a:noFill/>
          </a:ln>
        </p:spPr>
      </p:pic>
      <p:sp>
        <p:nvSpPr>
          <p:cNvPr id="821" name="Line 22"/>
          <p:cNvSpPr/>
          <p:nvPr/>
        </p:nvSpPr>
        <p:spPr>
          <a:xfrm>
            <a:off x="5464080" y="1143000"/>
            <a:ext cx="990360" cy="1904760"/>
          </a:xfrm>
          <a:prstGeom prst="line">
            <a:avLst/>
          </a:prstGeom>
          <a:ln w="38160">
            <a:solidFill>
              <a:srgbClr val="80808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22" name="Line 23"/>
          <p:cNvSpPr/>
          <p:nvPr/>
        </p:nvSpPr>
        <p:spPr>
          <a:xfrm flipH="1">
            <a:off x="1730160" y="3886200"/>
            <a:ext cx="533520" cy="533160"/>
          </a:xfrm>
          <a:prstGeom prst="line">
            <a:avLst/>
          </a:prstGeom>
          <a:ln w="38160">
            <a:solidFill>
              <a:srgbClr val="80808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23" name="CustomShape 24"/>
          <p:cNvSpPr/>
          <p:nvPr/>
        </p:nvSpPr>
        <p:spPr>
          <a:xfrm>
            <a:off x="7635240" y="1905120"/>
            <a:ext cx="1084320" cy="487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40680" tIns="0" bIns="0">
            <a:spAutoFit/>
          </a:bodyPr>
          <a:p>
            <a:pPr marL="39600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Gill Sans MT"/>
                <a:ea typeface="ＭＳ Ｐゴシック"/>
              </a:rPr>
              <a:t>OpenFlow</a:t>
            </a:r>
            <a:endParaRPr b="0" lang="en-US" sz="1600" spc="-1" strike="noStrike">
              <a:latin typeface="Arial"/>
            </a:endParaRPr>
          </a:p>
          <a:p>
            <a:pPr marL="39600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Gill Sans MT"/>
                <a:ea typeface="ＭＳ Ｐゴシック"/>
              </a:rPr>
              <a:t>Protocol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824" name="Group 25"/>
          <p:cNvGrpSpPr/>
          <p:nvPr/>
        </p:nvGrpSpPr>
        <p:grpSpPr>
          <a:xfrm>
            <a:off x="6456960" y="163800"/>
            <a:ext cx="1241280" cy="426240"/>
            <a:chOff x="6456960" y="163800"/>
            <a:chExt cx="1241280" cy="426240"/>
          </a:xfrm>
        </p:grpSpPr>
        <p:sp>
          <p:nvSpPr>
            <p:cNvPr id="825" name="CustomShape 26"/>
            <p:cNvSpPr/>
            <p:nvPr/>
          </p:nvSpPr>
          <p:spPr>
            <a:xfrm>
              <a:off x="6480720" y="163800"/>
              <a:ext cx="1191960" cy="42624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808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6" name="CustomShape 27"/>
            <p:cNvSpPr/>
            <p:nvPr/>
          </p:nvSpPr>
          <p:spPr>
            <a:xfrm>
              <a:off x="6456960" y="270000"/>
              <a:ext cx="1241280" cy="2138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40680" tIns="0" bIns="0" anchor="ctr">
              <a:spAutoFit/>
            </a:bodyPr>
            <a:p>
              <a:pPr marL="39600" algn="ctr"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Gill Sans MT"/>
                  <a:ea typeface="ＭＳ Ｐゴシック"/>
                </a:rPr>
                <a:t>Aaron’s code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827" name="Group 28"/>
          <p:cNvGrpSpPr/>
          <p:nvPr/>
        </p:nvGrpSpPr>
        <p:grpSpPr>
          <a:xfrm>
            <a:off x="3635280" y="609480"/>
            <a:ext cx="4495680" cy="457200"/>
            <a:chOff x="3635280" y="609480"/>
            <a:chExt cx="4495680" cy="457200"/>
          </a:xfrm>
        </p:grpSpPr>
        <p:sp>
          <p:nvSpPr>
            <p:cNvPr id="828" name="Line 29"/>
            <p:cNvSpPr/>
            <p:nvPr/>
          </p:nvSpPr>
          <p:spPr>
            <a:xfrm flipV="1">
              <a:off x="5768640" y="609480"/>
              <a:ext cx="2362320" cy="228600"/>
            </a:xfrm>
            <a:prstGeom prst="line">
              <a:avLst/>
            </a:prstGeom>
            <a:ln w="38160">
              <a:solidFill>
                <a:srgbClr val="ff9966"/>
              </a:solidFill>
              <a:prstDash val="sysDot"/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829" name="Group 30"/>
            <p:cNvGrpSpPr/>
            <p:nvPr/>
          </p:nvGrpSpPr>
          <p:grpSpPr>
            <a:xfrm>
              <a:off x="3635280" y="762120"/>
              <a:ext cx="2646360" cy="304560"/>
              <a:chOff x="3635280" y="762120"/>
              <a:chExt cx="2646360" cy="304560"/>
            </a:xfrm>
          </p:grpSpPr>
          <p:grpSp>
            <p:nvGrpSpPr>
              <p:cNvPr id="830" name="Group 31"/>
              <p:cNvGrpSpPr/>
              <p:nvPr/>
            </p:nvGrpSpPr>
            <p:grpSpPr>
              <a:xfrm>
                <a:off x="3635280" y="762120"/>
                <a:ext cx="842760" cy="304560"/>
                <a:chOff x="3635280" y="762120"/>
                <a:chExt cx="842760" cy="304560"/>
              </a:xfrm>
            </p:grpSpPr>
            <p:sp>
              <p:nvSpPr>
                <p:cNvPr id="831" name="CustomShape 32"/>
                <p:cNvSpPr/>
                <p:nvPr/>
              </p:nvSpPr>
              <p:spPr>
                <a:xfrm>
                  <a:off x="3635280" y="762120"/>
                  <a:ext cx="84276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32" name="CustomShape 33"/>
                <p:cNvSpPr/>
                <p:nvPr/>
              </p:nvSpPr>
              <p:spPr>
                <a:xfrm>
                  <a:off x="3792240" y="770040"/>
                  <a:ext cx="52920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Rule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833" name="Group 34"/>
              <p:cNvGrpSpPr/>
              <p:nvPr/>
            </p:nvGrpSpPr>
            <p:grpSpPr>
              <a:xfrm>
                <a:off x="4508640" y="762120"/>
                <a:ext cx="842760" cy="304560"/>
                <a:chOff x="4508640" y="762120"/>
                <a:chExt cx="842760" cy="304560"/>
              </a:xfrm>
            </p:grpSpPr>
            <p:sp>
              <p:nvSpPr>
                <p:cNvPr id="834" name="CustomShape 35"/>
                <p:cNvSpPr/>
                <p:nvPr/>
              </p:nvSpPr>
              <p:spPr>
                <a:xfrm>
                  <a:off x="4508640" y="762120"/>
                  <a:ext cx="84276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2000"/>
                  </a:srgbClr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35" name="CustomShape 36"/>
                <p:cNvSpPr/>
                <p:nvPr/>
              </p:nvSpPr>
              <p:spPr>
                <a:xfrm>
                  <a:off x="4579200" y="770040"/>
                  <a:ext cx="6998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Action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836" name="Group 37"/>
              <p:cNvGrpSpPr/>
              <p:nvPr/>
            </p:nvGrpSpPr>
            <p:grpSpPr>
              <a:xfrm>
                <a:off x="5324400" y="762120"/>
                <a:ext cx="957240" cy="304560"/>
                <a:chOff x="5324400" y="762120"/>
                <a:chExt cx="957240" cy="304560"/>
              </a:xfrm>
            </p:grpSpPr>
            <p:sp>
              <p:nvSpPr>
                <p:cNvPr id="837" name="CustomShape 38"/>
                <p:cNvSpPr/>
                <p:nvPr/>
              </p:nvSpPr>
              <p:spPr>
                <a:xfrm>
                  <a:off x="5380200" y="762120"/>
                  <a:ext cx="84564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38" name="CustomShape 39"/>
                <p:cNvSpPr/>
                <p:nvPr/>
              </p:nvSpPr>
              <p:spPr>
                <a:xfrm>
                  <a:off x="5324400" y="770040"/>
                  <a:ext cx="9572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Statistics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</p:grpSp>
      </p:grpSp>
      <p:grpSp>
        <p:nvGrpSpPr>
          <p:cNvPr id="839" name="Group 40"/>
          <p:cNvGrpSpPr/>
          <p:nvPr/>
        </p:nvGrpSpPr>
        <p:grpSpPr>
          <a:xfrm>
            <a:off x="1652760" y="914400"/>
            <a:ext cx="6478200" cy="2666880"/>
            <a:chOff x="1652760" y="914400"/>
            <a:chExt cx="6478200" cy="2666880"/>
          </a:xfrm>
        </p:grpSpPr>
        <p:sp>
          <p:nvSpPr>
            <p:cNvPr id="840" name="Line 41"/>
            <p:cNvSpPr/>
            <p:nvPr/>
          </p:nvSpPr>
          <p:spPr>
            <a:xfrm flipV="1">
              <a:off x="3635280" y="914400"/>
              <a:ext cx="4495680" cy="2286000"/>
            </a:xfrm>
            <a:prstGeom prst="line">
              <a:avLst/>
            </a:prstGeom>
            <a:ln w="38160">
              <a:solidFill>
                <a:srgbClr val="ff9966"/>
              </a:solidFill>
              <a:prstDash val="sysDot"/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841" name="Group 42"/>
            <p:cNvGrpSpPr/>
            <p:nvPr/>
          </p:nvGrpSpPr>
          <p:grpSpPr>
            <a:xfrm>
              <a:off x="1652760" y="3276720"/>
              <a:ext cx="2647440" cy="304560"/>
              <a:chOff x="1652760" y="3276720"/>
              <a:chExt cx="2647440" cy="304560"/>
            </a:xfrm>
          </p:grpSpPr>
          <p:grpSp>
            <p:nvGrpSpPr>
              <p:cNvPr id="842" name="Group 43"/>
              <p:cNvGrpSpPr/>
              <p:nvPr/>
            </p:nvGrpSpPr>
            <p:grpSpPr>
              <a:xfrm>
                <a:off x="1652760" y="3276720"/>
                <a:ext cx="843120" cy="304560"/>
                <a:chOff x="1652760" y="3276720"/>
                <a:chExt cx="843120" cy="304560"/>
              </a:xfrm>
            </p:grpSpPr>
            <p:sp>
              <p:nvSpPr>
                <p:cNvPr id="843" name="CustomShape 44"/>
                <p:cNvSpPr/>
                <p:nvPr/>
              </p:nvSpPr>
              <p:spPr>
                <a:xfrm>
                  <a:off x="1652760" y="3276720"/>
                  <a:ext cx="84312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44" name="CustomShape 45"/>
                <p:cNvSpPr/>
                <p:nvPr/>
              </p:nvSpPr>
              <p:spPr>
                <a:xfrm>
                  <a:off x="1809720" y="3284640"/>
                  <a:ext cx="52920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Rule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845" name="Group 46"/>
              <p:cNvGrpSpPr/>
              <p:nvPr/>
            </p:nvGrpSpPr>
            <p:grpSpPr>
              <a:xfrm>
                <a:off x="2526120" y="3276720"/>
                <a:ext cx="843120" cy="304560"/>
                <a:chOff x="2526120" y="3276720"/>
                <a:chExt cx="843120" cy="304560"/>
              </a:xfrm>
            </p:grpSpPr>
            <p:sp>
              <p:nvSpPr>
                <p:cNvPr id="846" name="CustomShape 47"/>
                <p:cNvSpPr/>
                <p:nvPr/>
              </p:nvSpPr>
              <p:spPr>
                <a:xfrm>
                  <a:off x="2526120" y="3276720"/>
                  <a:ext cx="84312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2000"/>
                  </a:srgbClr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47" name="CustomShape 48"/>
                <p:cNvSpPr/>
                <p:nvPr/>
              </p:nvSpPr>
              <p:spPr>
                <a:xfrm>
                  <a:off x="2598120" y="3284640"/>
                  <a:ext cx="6998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Action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848" name="Group 49"/>
              <p:cNvGrpSpPr/>
              <p:nvPr/>
            </p:nvGrpSpPr>
            <p:grpSpPr>
              <a:xfrm>
                <a:off x="3342960" y="3276720"/>
                <a:ext cx="957240" cy="304560"/>
                <a:chOff x="3342960" y="3276720"/>
                <a:chExt cx="957240" cy="304560"/>
              </a:xfrm>
            </p:grpSpPr>
            <p:sp>
              <p:nvSpPr>
                <p:cNvPr id="849" name="CustomShape 50"/>
                <p:cNvSpPr/>
                <p:nvPr/>
              </p:nvSpPr>
              <p:spPr>
                <a:xfrm>
                  <a:off x="3398400" y="3276720"/>
                  <a:ext cx="84636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50" name="CustomShape 51"/>
                <p:cNvSpPr/>
                <p:nvPr/>
              </p:nvSpPr>
              <p:spPr>
                <a:xfrm>
                  <a:off x="3342960" y="3284640"/>
                  <a:ext cx="9572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Statistics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</p:grpSp>
      </p:grpSp>
      <p:grpSp>
        <p:nvGrpSpPr>
          <p:cNvPr id="851" name="Group 52"/>
          <p:cNvGrpSpPr/>
          <p:nvPr/>
        </p:nvGrpSpPr>
        <p:grpSpPr>
          <a:xfrm>
            <a:off x="5235480" y="1066680"/>
            <a:ext cx="2971800" cy="2514600"/>
            <a:chOff x="5235480" y="1066680"/>
            <a:chExt cx="2971800" cy="2514600"/>
          </a:xfrm>
        </p:grpSpPr>
        <p:sp>
          <p:nvSpPr>
            <p:cNvPr id="852" name="Line 53"/>
            <p:cNvSpPr/>
            <p:nvPr/>
          </p:nvSpPr>
          <p:spPr>
            <a:xfrm flipV="1">
              <a:off x="6987960" y="1066680"/>
              <a:ext cx="1219320" cy="1981080"/>
            </a:xfrm>
            <a:prstGeom prst="line">
              <a:avLst/>
            </a:prstGeom>
            <a:ln w="38160">
              <a:solidFill>
                <a:srgbClr val="ff9966"/>
              </a:solidFill>
              <a:prstDash val="sysDot"/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853" name="Group 54"/>
            <p:cNvGrpSpPr/>
            <p:nvPr/>
          </p:nvGrpSpPr>
          <p:grpSpPr>
            <a:xfrm>
              <a:off x="5235480" y="3276720"/>
              <a:ext cx="2646360" cy="304560"/>
              <a:chOff x="5235480" y="3276720"/>
              <a:chExt cx="2646360" cy="304560"/>
            </a:xfrm>
          </p:grpSpPr>
          <p:grpSp>
            <p:nvGrpSpPr>
              <p:cNvPr id="854" name="Group 55"/>
              <p:cNvGrpSpPr/>
              <p:nvPr/>
            </p:nvGrpSpPr>
            <p:grpSpPr>
              <a:xfrm>
                <a:off x="5235480" y="3276720"/>
                <a:ext cx="842760" cy="304560"/>
                <a:chOff x="5235480" y="3276720"/>
                <a:chExt cx="842760" cy="304560"/>
              </a:xfrm>
            </p:grpSpPr>
            <p:sp>
              <p:nvSpPr>
                <p:cNvPr id="855" name="CustomShape 56"/>
                <p:cNvSpPr/>
                <p:nvPr/>
              </p:nvSpPr>
              <p:spPr>
                <a:xfrm>
                  <a:off x="5235480" y="3276720"/>
                  <a:ext cx="84276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56" name="CustomShape 57"/>
                <p:cNvSpPr/>
                <p:nvPr/>
              </p:nvSpPr>
              <p:spPr>
                <a:xfrm>
                  <a:off x="5392440" y="3284640"/>
                  <a:ext cx="52920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Rule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857" name="Group 58"/>
              <p:cNvGrpSpPr/>
              <p:nvPr/>
            </p:nvGrpSpPr>
            <p:grpSpPr>
              <a:xfrm>
                <a:off x="6108840" y="3276720"/>
                <a:ext cx="842760" cy="304560"/>
                <a:chOff x="6108840" y="3276720"/>
                <a:chExt cx="842760" cy="304560"/>
              </a:xfrm>
            </p:grpSpPr>
            <p:sp>
              <p:nvSpPr>
                <p:cNvPr id="858" name="CustomShape 59"/>
                <p:cNvSpPr/>
                <p:nvPr/>
              </p:nvSpPr>
              <p:spPr>
                <a:xfrm>
                  <a:off x="6108840" y="3276720"/>
                  <a:ext cx="84276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2000"/>
                  </a:srgbClr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59" name="CustomShape 60"/>
                <p:cNvSpPr/>
                <p:nvPr/>
              </p:nvSpPr>
              <p:spPr>
                <a:xfrm>
                  <a:off x="6179400" y="3284640"/>
                  <a:ext cx="6998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Action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  <p:grpSp>
            <p:nvGrpSpPr>
              <p:cNvPr id="860" name="Group 61"/>
              <p:cNvGrpSpPr/>
              <p:nvPr/>
            </p:nvGrpSpPr>
            <p:grpSpPr>
              <a:xfrm>
                <a:off x="6924600" y="3276720"/>
                <a:ext cx="957240" cy="304560"/>
                <a:chOff x="6924600" y="3276720"/>
                <a:chExt cx="957240" cy="304560"/>
              </a:xfrm>
            </p:grpSpPr>
            <p:sp>
              <p:nvSpPr>
                <p:cNvPr id="861" name="CustomShape 62"/>
                <p:cNvSpPr/>
                <p:nvPr/>
              </p:nvSpPr>
              <p:spPr>
                <a:xfrm>
                  <a:off x="6980400" y="3276720"/>
                  <a:ext cx="845640" cy="3045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60">
                  <a:solidFill>
                    <a:srgbClr val="808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62" name="CustomShape 63"/>
                <p:cNvSpPr/>
                <p:nvPr/>
              </p:nvSpPr>
              <p:spPr>
                <a:xfrm>
                  <a:off x="6924600" y="3284640"/>
                  <a:ext cx="957240" cy="2887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38160" rIns="90000" tIns="38160" bIns="38160" anchor="ctr">
                  <a:spAutoFit/>
                </a:bodyPr>
                <a:p>
                  <a:pPr marL="12600" algn="ctr">
                    <a:lnSpc>
                      <a:spcPct val="100000"/>
                    </a:lnSpc>
                  </a:pPr>
                  <a:r>
                    <a:rPr b="0" lang="en-US" sz="1400" spc="-1" strike="noStrike">
                      <a:solidFill>
                        <a:srgbClr val="333399"/>
                      </a:solidFill>
                      <a:latin typeface="Gill Sans MT"/>
                      <a:ea typeface="ＭＳ Ｐゴシック"/>
                    </a:rPr>
                    <a:t>Statistics</a:t>
                  </a:r>
                  <a:endParaRPr b="0" lang="en-US" sz="1400" spc="-1" strike="noStrike">
                    <a:latin typeface="Arial"/>
                  </a:endParaRPr>
                </a:p>
              </p:txBody>
            </p:sp>
          </p:grpSp>
        </p:grpSp>
      </p:grpSp>
      <p:pic>
        <p:nvPicPr>
          <p:cNvPr id="863" name="Picture 33_3" descr=""/>
          <p:cNvPicPr/>
          <p:nvPr/>
        </p:nvPicPr>
        <p:blipFill>
          <a:blip r:embed="rId7"/>
          <a:srcRect l="14648" t="7966" r="14648" b="23920"/>
          <a:stretch/>
        </p:blipFill>
        <p:spPr>
          <a:xfrm>
            <a:off x="5921280" y="3962520"/>
            <a:ext cx="910800" cy="1130040"/>
          </a:xfrm>
          <a:prstGeom prst="rect">
            <a:avLst/>
          </a:prstGeom>
          <a:ln w="12600">
            <a:noFill/>
          </a:ln>
        </p:spPr>
      </p:pic>
      <p:sp>
        <p:nvSpPr>
          <p:cNvPr id="864" name="CustomShape 64"/>
          <p:cNvSpPr/>
          <p:nvPr/>
        </p:nvSpPr>
        <p:spPr>
          <a:xfrm>
            <a:off x="7826400" y="3962520"/>
            <a:ext cx="837720" cy="456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3" dur="indefinite" restart="never" nodeType="tmRoot">
          <p:childTnLst>
            <p:seq>
              <p:cTn id="274" dur="indefinite" nodeType="mainSeq">
                <p:childTnLst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83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nodeType="after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87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nodeType="after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291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4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695 L -0.33247 -0.45532 L -0.58039 -0.05671 L -0.70417 0.06227 E">
                                      <p:cBhvr>
                                        <p:cTn id="302" dur="2000" fill="hold"/>
                                        <p:tgtEl>
                                          <p:spTgt spid="86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TextShape 1"/>
          <p:cNvSpPr txBox="1"/>
          <p:nvPr/>
        </p:nvSpPr>
        <p:spPr>
          <a:xfrm>
            <a:off x="457200" y="171360"/>
            <a:ext cx="8229240" cy="68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464653"/>
                </a:solidFill>
                <a:latin typeface="Bookman Old Style"/>
              </a:rPr>
              <a:t>SFC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66" name="TextShape 2"/>
          <p:cNvSpPr txBox="1"/>
          <p:nvPr/>
        </p:nvSpPr>
        <p:spPr>
          <a:xfrm>
            <a:off x="4632120" y="912240"/>
            <a:ext cx="404136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867" name="Content Placeholder 5_16" descr="ntt-nfv2.png"/>
          <p:cNvPicPr/>
          <p:nvPr/>
        </p:nvPicPr>
        <p:blipFill>
          <a:blip r:embed="rId1"/>
          <a:srcRect l="41531" t="24903" r="1971" b="6604"/>
          <a:stretch/>
        </p:blipFill>
        <p:spPr>
          <a:xfrm>
            <a:off x="3714840" y="361800"/>
            <a:ext cx="5428800" cy="4390920"/>
          </a:xfrm>
          <a:prstGeom prst="rect">
            <a:avLst/>
          </a:prstGeom>
          <a:ln>
            <a:noFill/>
          </a:ln>
        </p:spPr>
      </p:pic>
      <p:sp>
        <p:nvSpPr>
          <p:cNvPr id="868" name="TextShape 3"/>
          <p:cNvSpPr txBox="1"/>
          <p:nvPr/>
        </p:nvSpPr>
        <p:spPr>
          <a:xfrm>
            <a:off x="152280" y="838080"/>
            <a:ext cx="4266720" cy="394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25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Gill Sans MT"/>
              </a:rPr>
              <a:t>Service Function Chaining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Nem új koncepció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SDN előretörésével fókuszba került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Tipikus szolgáltatás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hálózati funkciók végrehajtása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adott sorrendben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adott forgalomra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csomagok irányítása a funkciót megvalósító blokkok között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Absztrakció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service chain vagy service graph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magas szintű szolgáltatások generikus leírására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milyen típusú forgalom/felhasználó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milyen elemi szolgáltatások (vagy hálózati funkciók)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milyen sorrendben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Felhasználó menedzsment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81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Jogosultság megszerzése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su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, </a:t>
            </a: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sudo, id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 parancsok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/</a:t>
            </a:r>
            <a:r>
              <a:rPr b="0" i="1" lang="hu-HU" sz="2300" spc="-1" strike="noStrike">
                <a:solidFill>
                  <a:srgbClr val="464653"/>
                </a:solidFill>
                <a:latin typeface="Gill Sans MT"/>
              </a:rPr>
              <a:t>etc/sudoers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, /</a:t>
            </a:r>
            <a:r>
              <a:rPr b="0" i="1" lang="hu-HU" sz="2300" spc="-1" strike="noStrike">
                <a:solidFill>
                  <a:srgbClr val="464653"/>
                </a:solidFill>
                <a:latin typeface="Gill Sans MT"/>
              </a:rPr>
              <a:t>etc/sudoers.d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sudo</a:t>
            </a:r>
            <a:r>
              <a:rPr b="0" i="1" lang="hu-HU" sz="2300" spc="-1" strike="noStrike">
                <a:solidFill>
                  <a:srgbClr val="464653"/>
                </a:solidFill>
                <a:latin typeface="Gill Sans MT"/>
              </a:rPr>
              <a:t> 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csoport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Felhasználó hozzáadása, csoportok hozzáadása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adduser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, </a:t>
            </a:r>
            <a:r>
              <a:rPr b="1" lang="hu-HU" sz="2300" spc="-1" strike="noStrike">
                <a:solidFill>
                  <a:srgbClr val="464653"/>
                </a:solidFill>
                <a:latin typeface="Gill Sans MT"/>
              </a:rPr>
              <a:t>addgroup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 parancsok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A felhasználók csoportokba oszthatók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1 felhasználó több csoportban is lehet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98" name="Picture 2" descr="sudo make me a sandwich sudoers file"/>
          <p:cNvPicPr/>
          <p:nvPr/>
        </p:nvPicPr>
        <p:blipFill>
          <a:blip r:embed="rId1"/>
          <a:stretch/>
        </p:blipFill>
        <p:spPr>
          <a:xfrm>
            <a:off x="6400800" y="914400"/>
            <a:ext cx="2285640" cy="189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Jelszavak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457200" y="842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hu-HU" sz="2600" spc="-1" strike="noStrike">
                <a:solidFill>
                  <a:srgbClr val="000000"/>
                </a:solidFill>
                <a:latin typeface="Gill Sans MT"/>
              </a:rPr>
              <a:t>passwd </a:t>
            </a: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parancs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/</a:t>
            </a:r>
            <a:r>
              <a:rPr b="0" i="1" lang="hu-HU" sz="2600" spc="-1" strike="noStrike">
                <a:solidFill>
                  <a:srgbClr val="000000"/>
                </a:solidFill>
                <a:latin typeface="Gill Sans MT"/>
              </a:rPr>
              <a:t>etc/passwd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i="1" lang="hu-HU" sz="2300" spc="-1" strike="noStrike">
                <a:solidFill>
                  <a:srgbClr val="464653"/>
                </a:solidFill>
                <a:latin typeface="Gill Sans MT"/>
              </a:rPr>
              <a:t>root:x:0:0:root:/root:/bin/bash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/</a:t>
            </a:r>
            <a:r>
              <a:rPr b="0" i="1" lang="hu-HU" sz="2600" spc="-1" strike="noStrike">
                <a:solidFill>
                  <a:srgbClr val="000000"/>
                </a:solidFill>
                <a:latin typeface="Gill Sans MT"/>
              </a:rPr>
              <a:t>etc/shadow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Jelszó tárolás titkosított formában + salt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+ már nem publikus a jelszó mező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Alapból DES, de ma már többféle titkosítás (pl. SHA-512)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4904280" y="887400"/>
            <a:ext cx="1676160" cy="514080"/>
          </a:xfrm>
          <a:prstGeom prst="wedgeRoundRectCallout">
            <a:avLst>
              <a:gd name="adj1" fmla="val -188541"/>
              <a:gd name="adj2" fmla="val 140382"/>
              <a:gd name="adj3" fmla="val 16667"/>
            </a:avLst>
          </a:prstGeom>
          <a:solidFill>
            <a:srgbClr val="727ca3"/>
          </a:solidFill>
          <a:ln w="19080">
            <a:solidFill>
              <a:srgbClr val="545b7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Adatok, adatok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3496680" y="1051920"/>
            <a:ext cx="914040" cy="514080"/>
          </a:xfrm>
          <a:prstGeom prst="wedgeRoundRectCallout">
            <a:avLst>
              <a:gd name="adj1" fmla="val -226167"/>
              <a:gd name="adj2" fmla="val 118982"/>
              <a:gd name="adj3" fmla="val 16667"/>
            </a:avLst>
          </a:prstGeom>
          <a:solidFill>
            <a:srgbClr val="727ca3"/>
          </a:solidFill>
          <a:ln w="19080">
            <a:solidFill>
              <a:srgbClr val="545b7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Jelszó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6198120" y="1306080"/>
            <a:ext cx="1676160" cy="514080"/>
          </a:xfrm>
          <a:prstGeom prst="wedgeRoundRectCallout">
            <a:avLst>
              <a:gd name="adj1" fmla="val -187026"/>
              <a:gd name="adj2" fmla="val 72892"/>
              <a:gd name="adj3" fmla="val 16667"/>
            </a:avLst>
          </a:prstGeom>
          <a:solidFill>
            <a:srgbClr val="727ca3"/>
          </a:solidFill>
          <a:ln w="19080">
            <a:solidFill>
              <a:srgbClr val="545b7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Kezdő folder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4" name="CustomShape 6"/>
          <p:cNvSpPr/>
          <p:nvPr/>
        </p:nvSpPr>
        <p:spPr>
          <a:xfrm>
            <a:off x="6949440" y="1952280"/>
            <a:ext cx="1591200" cy="514080"/>
          </a:xfrm>
          <a:prstGeom prst="wedgeRoundRectCallout">
            <a:avLst>
              <a:gd name="adj1" fmla="val -143523"/>
              <a:gd name="adj2" fmla="val -30812"/>
              <a:gd name="adj3" fmla="val 16667"/>
            </a:avLst>
          </a:prstGeom>
          <a:solidFill>
            <a:srgbClr val="727ca3"/>
          </a:solidFill>
          <a:ln w="19080">
            <a:solidFill>
              <a:srgbClr val="545b7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Parancs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5" name="CustomShape 7"/>
          <p:cNvSpPr/>
          <p:nvPr/>
        </p:nvSpPr>
        <p:spPr>
          <a:xfrm>
            <a:off x="4286520" y="2284200"/>
            <a:ext cx="2057040" cy="514080"/>
          </a:xfrm>
          <a:prstGeom prst="wedgeRoundRectCallout">
            <a:avLst>
              <a:gd name="adj1" fmla="val -148595"/>
              <a:gd name="adj2" fmla="val -68672"/>
              <a:gd name="adj3" fmla="val 16667"/>
            </a:avLst>
          </a:prstGeom>
          <a:solidFill>
            <a:srgbClr val="727ca3"/>
          </a:solidFill>
          <a:ln w="19080">
            <a:solidFill>
              <a:srgbClr val="545b7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ffffff"/>
                </a:solidFill>
                <a:latin typeface="Gill Sans MT"/>
              </a:rPr>
              <a:t>UserID, GroupID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1219320" y="2228760"/>
            <a:ext cx="6857640" cy="79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hu-HU" sz="3200" spc="-1" strike="noStrike">
                <a:solidFill>
                  <a:srgbClr val="dde9ec"/>
                </a:solidFill>
                <a:latin typeface="Bookman Old Style"/>
              </a:rPr>
              <a:t>Partíció, fájlrendszer</a:t>
            </a:r>
            <a:endParaRPr b="0" lang="en-US" sz="32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1295280" y="3200400"/>
            <a:ext cx="6781320" cy="856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ffffff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Partíciók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81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A lemezterület feldarabolás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Partíciók mérete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Partíciók típusa (+ boot)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hu-HU" sz="2000" spc="-1" strike="noStrike">
                <a:solidFill>
                  <a:srgbClr val="000000"/>
                </a:solidFill>
                <a:latin typeface="Gill Sans MT"/>
              </a:rPr>
              <a:t>swap partíció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hu-HU" sz="2600" spc="-1" strike="noStrike">
                <a:solidFill>
                  <a:srgbClr val="000000"/>
                </a:solidFill>
                <a:latin typeface="Gill Sans MT"/>
              </a:rPr>
              <a:t>fdisk</a:t>
            </a: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, </a:t>
            </a:r>
            <a:r>
              <a:rPr b="1" lang="hu-HU" sz="2600" spc="-1" strike="noStrike">
                <a:solidFill>
                  <a:srgbClr val="000000"/>
                </a:solidFill>
                <a:latin typeface="Gill Sans MT"/>
              </a:rPr>
              <a:t>cfdisk</a:t>
            </a: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 parancsok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/</a:t>
            </a:r>
            <a:r>
              <a:rPr b="0" i="1" lang="hu-HU" sz="2300" spc="-1" strike="noStrike">
                <a:solidFill>
                  <a:srgbClr val="464653"/>
                </a:solidFill>
                <a:latin typeface="Gill Sans MT"/>
              </a:rPr>
              <a:t>dev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 rendszer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/</a:t>
            </a:r>
            <a:r>
              <a:rPr b="0" i="1" lang="hu-HU" sz="2300" spc="-1" strike="noStrike">
                <a:solidFill>
                  <a:srgbClr val="464653"/>
                </a:solidFill>
                <a:latin typeface="Gill Sans MT"/>
              </a:rPr>
              <a:t>dev/sd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*, /</a:t>
            </a:r>
            <a:r>
              <a:rPr b="0" i="1" lang="hu-HU" sz="2300" spc="-1" strike="noStrike">
                <a:solidFill>
                  <a:srgbClr val="464653"/>
                </a:solidFill>
                <a:latin typeface="Gill Sans MT"/>
              </a:rPr>
              <a:t>dev/hd</a:t>
            </a: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*, …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A partíció csak felosztás, nem fájlrendszer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Különböző partíció leírás típusok (pl. DOS/MBR)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10" name="Picture 2" descr="Image result for partition linux"/>
          <p:cNvPicPr/>
          <p:nvPr/>
        </p:nvPicPr>
        <p:blipFill>
          <a:blip r:embed="rId1"/>
          <a:stretch/>
        </p:blipFill>
        <p:spPr>
          <a:xfrm>
            <a:off x="5562720" y="1041120"/>
            <a:ext cx="2750760" cy="263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457200" y="114480"/>
            <a:ext cx="82292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464653"/>
                </a:solidFill>
                <a:latin typeface="Bookman Old Style"/>
              </a:rPr>
              <a:t>Ajánlott partíciók Linuxon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457200" y="914400"/>
            <a:ext cx="8229240" cy="370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67000"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Minimum 2 partíció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Rendszer adatok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swap partíció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Opcionálisan további partíciók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home kötet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boot partíció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hu-HU" sz="2600" spc="-1" strike="noStrike">
                <a:solidFill>
                  <a:srgbClr val="000000"/>
                </a:solidFill>
                <a:latin typeface="Gill Sans MT"/>
              </a:rPr>
              <a:t>Logical Volume Manager (LVM) - haladóknak</a:t>
            </a:r>
            <a:endParaRPr b="0" lang="en-US" sz="26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Több lemez együttes kezelése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Partíció méret nagyobb lehet a lemez méreténél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hu-HU" sz="2300" spc="-1" strike="noStrike">
                <a:solidFill>
                  <a:srgbClr val="464653"/>
                </a:solidFill>
                <a:latin typeface="Gill Sans MT"/>
              </a:rPr>
              <a:t>Dinamikus méret kezelés</a:t>
            </a:r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  <a:p>
            <a:endParaRPr b="0" lang="en-US" sz="23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23810</TotalTime>
  <Application>LibreOffice/6.4.4.2$Linux_X86_64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2016-09-03T14:59:54Z</dcterms:created>
  <dc:creator>Balazs</dc:creator>
  <dc:description/>
  <dc:language>en-US</dc:language>
  <cp:lastModifiedBy/>
  <dcterms:modified xsi:type="dcterms:W3CDTF">2020-09-27T23:04:44Z</dcterms:modified>
  <cp:revision>192</cp:revision>
  <dc:subject/>
  <dc:title>HaEpUz: Linux 2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Diavetítés a képernyőre (16:9 oldalarány)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23</vt:i4>
  </property>
</Properties>
</file>