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handoutMasterIdLst>
    <p:handoutMasterId r:id="rId72"/>
  </p:handoutMasterIdLst>
  <p:sldIdLst>
    <p:sldId id="256" r:id="rId2"/>
    <p:sldId id="296" r:id="rId3"/>
    <p:sldId id="379" r:id="rId4"/>
    <p:sldId id="378" r:id="rId5"/>
    <p:sldId id="370" r:id="rId6"/>
    <p:sldId id="380" r:id="rId7"/>
    <p:sldId id="382" r:id="rId8"/>
    <p:sldId id="383" r:id="rId9"/>
    <p:sldId id="384" r:id="rId10"/>
    <p:sldId id="394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5" r:id="rId19"/>
    <p:sldId id="399" r:id="rId20"/>
    <p:sldId id="398" r:id="rId21"/>
    <p:sldId id="400" r:id="rId22"/>
    <p:sldId id="397" r:id="rId23"/>
    <p:sldId id="403" r:id="rId24"/>
    <p:sldId id="407" r:id="rId25"/>
    <p:sldId id="408" r:id="rId26"/>
    <p:sldId id="409" r:id="rId27"/>
    <p:sldId id="410" r:id="rId28"/>
    <p:sldId id="412" r:id="rId29"/>
    <p:sldId id="414" r:id="rId30"/>
    <p:sldId id="413" r:id="rId31"/>
    <p:sldId id="415" r:id="rId32"/>
    <p:sldId id="416" r:id="rId33"/>
    <p:sldId id="411" r:id="rId34"/>
    <p:sldId id="417" r:id="rId35"/>
    <p:sldId id="459" r:id="rId36"/>
    <p:sldId id="418" r:id="rId37"/>
    <p:sldId id="381" r:id="rId38"/>
    <p:sldId id="419" r:id="rId39"/>
    <p:sldId id="421" r:id="rId40"/>
    <p:sldId id="423" r:id="rId41"/>
    <p:sldId id="424" r:id="rId42"/>
    <p:sldId id="444" r:id="rId43"/>
    <p:sldId id="425" r:id="rId44"/>
    <p:sldId id="427" r:id="rId45"/>
    <p:sldId id="428" r:id="rId46"/>
    <p:sldId id="430" r:id="rId47"/>
    <p:sldId id="445" r:id="rId48"/>
    <p:sldId id="446" r:id="rId49"/>
    <p:sldId id="429" r:id="rId50"/>
    <p:sldId id="443" r:id="rId51"/>
    <p:sldId id="447" r:id="rId52"/>
    <p:sldId id="448" r:id="rId53"/>
    <p:sldId id="449" r:id="rId54"/>
    <p:sldId id="450" r:id="rId55"/>
    <p:sldId id="451" r:id="rId56"/>
    <p:sldId id="452" r:id="rId57"/>
    <p:sldId id="453" r:id="rId58"/>
    <p:sldId id="454" r:id="rId59"/>
    <p:sldId id="456" r:id="rId60"/>
    <p:sldId id="431" r:id="rId61"/>
    <p:sldId id="426" r:id="rId62"/>
    <p:sldId id="434" r:id="rId63"/>
    <p:sldId id="435" r:id="rId64"/>
    <p:sldId id="436" r:id="rId65"/>
    <p:sldId id="437" r:id="rId66"/>
    <p:sldId id="438" r:id="rId67"/>
    <p:sldId id="439" r:id="rId68"/>
    <p:sldId id="458" r:id="rId69"/>
    <p:sldId id="460" r:id="rId7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5" autoAdjust="0"/>
    <p:restoredTop sz="94708" autoAdjust="0"/>
  </p:normalViewPr>
  <p:slideViewPr>
    <p:cSldViewPr>
      <p:cViewPr>
        <p:scale>
          <a:sx n="125" d="100"/>
          <a:sy n="125" d="100"/>
        </p:scale>
        <p:origin x="-1122" y="-4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51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3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DE43F-1E4B-47E5-863B-61B913AA775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AAB42-FF82-4DB7-8BD1-9B6B487F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2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0-1960-43A7-BEC2-3087EE227DA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535C8-8EBB-4BEC-B928-A67D4CC29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1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1719262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647950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766310"/>
            <a:ext cx="1371600" cy="27432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905000" y="4766310"/>
            <a:ext cx="4724400" cy="27432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612648" cy="274320"/>
          </a:xfrm>
        </p:spPr>
        <p:txBody>
          <a:bodyPr/>
          <a:lstStyle>
            <a:lvl1pPr>
              <a:defRPr sz="900"/>
            </a:lvl1pPr>
          </a:lstStyle>
          <a:p>
            <a:fld id="{12CFDD0B-22B7-4DCD-B19B-DC7F116810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1540668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2590800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1540668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2590800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4766310"/>
            <a:ext cx="1371600" cy="27432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4766310"/>
            <a:ext cx="4724400" cy="27432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758952" cy="274320"/>
          </a:xfrm>
        </p:spPr>
        <p:txBody>
          <a:bodyPr/>
          <a:lstStyle>
            <a:lvl1pPr>
              <a:defRPr sz="900"/>
            </a:lvl1pPr>
          </a:lstStyle>
          <a:p>
            <a:fld id="{12CFDD0B-22B7-4DCD-B19B-DC7F116810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162800" y="4767263"/>
            <a:ext cx="1527048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52600" y="4767263"/>
            <a:ext cx="5334000" cy="27432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987552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12CFDD0B-22B7-4DCD-B19B-DC7F116810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Hálózatok</a:t>
            </a:r>
            <a:r>
              <a:rPr lang="en-US" dirty="0" smtClean="0"/>
              <a:t> </a:t>
            </a:r>
            <a:r>
              <a:rPr lang="en-US" dirty="0" err="1" smtClean="0"/>
              <a:t>építése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üzemeltetése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SDN a </a:t>
            </a:r>
            <a:r>
              <a:rPr lang="en-US" dirty="0" err="1" smtClean="0"/>
              <a:t>gyakorlatban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rexford.png"/>
          <p:cNvPicPr>
            <a:picLocks noChangeAspect="1"/>
          </p:cNvPicPr>
          <p:nvPr/>
        </p:nvPicPr>
        <p:blipFill>
          <a:blip r:embed="rId2" cstate="print"/>
          <a:srcRect t="9712" b="2695"/>
          <a:stretch>
            <a:fillRect/>
          </a:stretch>
        </p:blipFill>
        <p:spPr>
          <a:xfrm>
            <a:off x="1143000" y="908722"/>
            <a:ext cx="5044007" cy="363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4552950"/>
            <a:ext cx="7298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N. </a:t>
            </a:r>
            <a:r>
              <a:rPr lang="en-US" sz="800" dirty="0" err="1" smtClean="0"/>
              <a:t>Feamster</a:t>
            </a:r>
            <a:r>
              <a:rPr lang="en-US" sz="800" dirty="0" smtClean="0"/>
              <a:t>, </a:t>
            </a:r>
            <a:r>
              <a:rPr lang="hu-HU" sz="800" dirty="0" smtClean="0"/>
              <a:t>J.</a:t>
            </a:r>
            <a:r>
              <a:rPr lang="en-US" sz="800" dirty="0" smtClean="0"/>
              <a:t> Rexford, </a:t>
            </a:r>
            <a:r>
              <a:rPr lang="hu-HU" sz="800" dirty="0" smtClean="0"/>
              <a:t>E.</a:t>
            </a:r>
            <a:r>
              <a:rPr lang="en-US" sz="800" dirty="0" smtClean="0"/>
              <a:t> </a:t>
            </a:r>
            <a:r>
              <a:rPr lang="en-US" sz="800" dirty="0" err="1" smtClean="0"/>
              <a:t>Zegura</a:t>
            </a:r>
            <a:r>
              <a:rPr lang="hu-HU" sz="800" dirty="0" smtClean="0"/>
              <a:t>, </a:t>
            </a:r>
            <a:r>
              <a:rPr lang="en-US" sz="800" b="1" dirty="0" smtClean="0"/>
              <a:t>The Road to SDN</a:t>
            </a:r>
            <a:r>
              <a:rPr lang="en-US" sz="800" dirty="0" smtClean="0"/>
              <a:t>,</a:t>
            </a:r>
            <a:r>
              <a:rPr lang="hu-HU" sz="800" dirty="0" smtClean="0"/>
              <a:t> </a:t>
            </a:r>
            <a:r>
              <a:rPr lang="hu-HU" sz="800" i="1" dirty="0" smtClean="0"/>
              <a:t>ACM </a:t>
            </a:r>
            <a:r>
              <a:rPr lang="en-US" sz="800" i="1" dirty="0" smtClean="0"/>
              <a:t>Queue</a:t>
            </a:r>
            <a:r>
              <a:rPr lang="hu-HU" sz="800" i="1" dirty="0" smtClean="0"/>
              <a:t>,</a:t>
            </a:r>
            <a:r>
              <a:rPr lang="en-US" sz="800" dirty="0" smtClean="0"/>
              <a:t>,</a:t>
            </a:r>
            <a:r>
              <a:rPr lang="hu-HU" sz="800" dirty="0" smtClean="0"/>
              <a:t> Volume 11, Issue 12, </a:t>
            </a:r>
            <a:r>
              <a:rPr lang="en-US" sz="800" dirty="0" smtClean="0"/>
              <a:t>Dec</a:t>
            </a:r>
            <a:r>
              <a:rPr lang="hu-HU" sz="800" dirty="0" smtClean="0"/>
              <a:t>.</a:t>
            </a:r>
            <a:r>
              <a:rPr lang="en-US" sz="800" dirty="0" smtClean="0"/>
              <a:t> 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592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aktív</a:t>
            </a:r>
            <a:r>
              <a:rPr lang="en-US" dirty="0"/>
              <a:t> </a:t>
            </a:r>
            <a:r>
              <a:rPr lang="en-US" dirty="0" err="1"/>
              <a:t>hálózatok</a:t>
            </a:r>
            <a:endParaRPr lang="en-US" dirty="0"/>
          </a:p>
          <a:p>
            <a:pPr lvl="1"/>
            <a:r>
              <a:rPr lang="en-US" dirty="0"/>
              <a:t>clean-slate </a:t>
            </a:r>
            <a:r>
              <a:rPr lang="en-US" dirty="0" err="1"/>
              <a:t>architektúra</a:t>
            </a:r>
            <a:endParaRPr lang="en-US" dirty="0"/>
          </a:p>
          <a:p>
            <a:pPr lvl="1"/>
            <a:r>
              <a:rPr lang="en-US" dirty="0" err="1"/>
              <a:t>vízió</a:t>
            </a:r>
            <a:r>
              <a:rPr lang="en-US" dirty="0"/>
              <a:t>, </a:t>
            </a:r>
            <a:r>
              <a:rPr lang="en-US" dirty="0" err="1"/>
              <a:t>elrugaszkodott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akkori</a:t>
            </a:r>
            <a:r>
              <a:rPr lang="en-US" dirty="0"/>
              <a:t> </a:t>
            </a:r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valóságtól</a:t>
            </a:r>
            <a:endParaRPr lang="en-US" dirty="0"/>
          </a:p>
          <a:p>
            <a:pPr lvl="1"/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funkció</a:t>
            </a:r>
            <a:r>
              <a:rPr lang="en-US" dirty="0"/>
              <a:t> </a:t>
            </a:r>
            <a:r>
              <a:rPr lang="en-US" dirty="0" err="1"/>
              <a:t>kódja</a:t>
            </a:r>
            <a:r>
              <a:rPr lang="en-US" dirty="0"/>
              <a:t> </a:t>
            </a:r>
            <a:r>
              <a:rPr lang="en-US" dirty="0" err="1"/>
              <a:t>leküldhető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eszközökbe</a:t>
            </a:r>
            <a:r>
              <a:rPr lang="en-US" dirty="0"/>
              <a:t> (~</a:t>
            </a:r>
            <a:r>
              <a:rPr lang="hu-HU" dirty="0"/>
              <a:t> </a:t>
            </a:r>
            <a:r>
              <a:rPr lang="en-US" dirty="0"/>
              <a:t>Java </a:t>
            </a:r>
            <a:r>
              <a:rPr lang="en-US" dirty="0" err="1"/>
              <a:t>kód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kapszula</a:t>
            </a:r>
            <a:r>
              <a:rPr lang="en-US" dirty="0"/>
              <a:t> </a:t>
            </a:r>
            <a:r>
              <a:rPr lang="en-US" dirty="0" err="1"/>
              <a:t>modell</a:t>
            </a:r>
            <a:r>
              <a:rPr lang="en-US" dirty="0"/>
              <a:t> (in-band, </a:t>
            </a:r>
            <a:r>
              <a:rPr lang="en-US" dirty="0" err="1"/>
              <a:t>adatcsomagokban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programozható</a:t>
            </a:r>
            <a:r>
              <a:rPr lang="en-US" dirty="0"/>
              <a:t> router/switch model (out-of-band)</a:t>
            </a:r>
          </a:p>
          <a:p>
            <a:pPr lvl="1"/>
            <a:r>
              <a:rPr lang="en-US" dirty="0" err="1"/>
              <a:t>egyéges</a:t>
            </a:r>
            <a:r>
              <a:rPr lang="en-US" dirty="0"/>
              <a:t> </a:t>
            </a:r>
            <a:r>
              <a:rPr lang="en-US" dirty="0" err="1"/>
              <a:t>végrehajtási</a:t>
            </a:r>
            <a:r>
              <a:rPr lang="en-US" dirty="0"/>
              <a:t> </a:t>
            </a:r>
            <a:r>
              <a:rPr lang="en-US" dirty="0" err="1"/>
              <a:t>környezet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csomópontjaiban</a:t>
            </a:r>
            <a:r>
              <a:rPr lang="en-US" dirty="0"/>
              <a:t> (EE, execution environment)</a:t>
            </a:r>
          </a:p>
          <a:p>
            <a:pPr lvl="1"/>
            <a:r>
              <a:rPr lang="en-US" dirty="0" err="1"/>
              <a:t>middleboxok</a:t>
            </a:r>
            <a:r>
              <a:rPr lang="en-US" dirty="0"/>
              <a:t> </a:t>
            </a:r>
            <a:r>
              <a:rPr lang="en-US" dirty="0" err="1"/>
              <a:t>egységes</a:t>
            </a:r>
            <a:r>
              <a:rPr lang="en-US" dirty="0"/>
              <a:t> </a:t>
            </a:r>
            <a:r>
              <a:rPr lang="en-US" dirty="0" err="1"/>
              <a:t>kezelése</a:t>
            </a:r>
            <a:endParaRPr lang="en-US" dirty="0"/>
          </a:p>
          <a:p>
            <a:pPr lvl="1"/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programozása</a:t>
            </a:r>
            <a:endParaRPr lang="en-US" dirty="0"/>
          </a:p>
          <a:p>
            <a:pPr lvl="1"/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ötlet</a:t>
            </a:r>
            <a:r>
              <a:rPr lang="en-US" dirty="0"/>
              <a:t> </a:t>
            </a:r>
            <a:r>
              <a:rPr lang="en-US" dirty="0" err="1"/>
              <a:t>mára</a:t>
            </a:r>
            <a:r>
              <a:rPr lang="en-US" dirty="0"/>
              <a:t> </a:t>
            </a:r>
            <a:r>
              <a:rPr lang="en-US" dirty="0" err="1"/>
              <a:t>újra</a:t>
            </a:r>
            <a:r>
              <a:rPr lang="en-US" dirty="0"/>
              <a:t> </a:t>
            </a:r>
            <a:r>
              <a:rPr lang="en-US" dirty="0" err="1"/>
              <a:t>előjött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kontroll-adat</a:t>
            </a:r>
            <a:r>
              <a:rPr lang="en-US" dirty="0"/>
              <a:t> </a:t>
            </a:r>
            <a:r>
              <a:rPr lang="en-US" dirty="0" err="1"/>
              <a:t>szeparálás</a:t>
            </a:r>
            <a:endParaRPr lang="en-US" dirty="0"/>
          </a:p>
          <a:p>
            <a:pPr lvl="1"/>
            <a:r>
              <a:rPr lang="en-US" dirty="0" err="1"/>
              <a:t>ForCES</a:t>
            </a:r>
            <a:r>
              <a:rPr lang="en-US" dirty="0"/>
              <a:t> (Forwarding and Control Element Separation)</a:t>
            </a:r>
          </a:p>
          <a:p>
            <a:pPr lvl="2"/>
            <a:r>
              <a:rPr lang="en-US" dirty="0"/>
              <a:t>IETF </a:t>
            </a:r>
            <a:r>
              <a:rPr lang="en-US" dirty="0" err="1"/>
              <a:t>szabvány</a:t>
            </a:r>
            <a:endParaRPr lang="en-US" dirty="0"/>
          </a:p>
          <a:p>
            <a:pPr lvl="2"/>
            <a:r>
              <a:rPr lang="en-US" dirty="0" err="1"/>
              <a:t>nyílt</a:t>
            </a:r>
            <a:r>
              <a:rPr lang="en-US" dirty="0"/>
              <a:t> </a:t>
            </a:r>
            <a:r>
              <a:rPr lang="en-US" dirty="0" err="1"/>
              <a:t>interfész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felé</a:t>
            </a:r>
            <a:endParaRPr lang="en-US" dirty="0"/>
          </a:p>
          <a:p>
            <a:pPr lvl="2"/>
            <a:r>
              <a:rPr lang="en-US" dirty="0" err="1"/>
              <a:t>innováció</a:t>
            </a:r>
            <a:r>
              <a:rPr lang="en-US" dirty="0"/>
              <a:t> a </a:t>
            </a:r>
            <a:r>
              <a:rPr lang="en-US" dirty="0" err="1"/>
              <a:t>kontrollsík</a:t>
            </a:r>
            <a:r>
              <a:rPr lang="en-US" dirty="0"/>
              <a:t> </a:t>
            </a:r>
            <a:r>
              <a:rPr lang="en-US" dirty="0" err="1"/>
              <a:t>szoftvereiben</a:t>
            </a:r>
            <a:endParaRPr lang="en-US" dirty="0"/>
          </a:p>
          <a:p>
            <a:pPr lvl="1"/>
            <a:r>
              <a:rPr lang="en-US" dirty="0" err="1"/>
              <a:t>SoftRouter</a:t>
            </a:r>
            <a:endParaRPr lang="en-US" dirty="0"/>
          </a:p>
          <a:p>
            <a:pPr lvl="2"/>
            <a:r>
              <a:rPr lang="en-US" dirty="0" err="1"/>
              <a:t>ForCES</a:t>
            </a:r>
            <a:r>
              <a:rPr lang="en-US" dirty="0"/>
              <a:t> API-t </a:t>
            </a:r>
            <a:r>
              <a:rPr lang="en-US" dirty="0" err="1"/>
              <a:t>használja</a:t>
            </a:r>
            <a:endParaRPr lang="en-US" dirty="0"/>
          </a:p>
          <a:p>
            <a:pPr lvl="2"/>
            <a:r>
              <a:rPr lang="en-US" dirty="0" err="1"/>
              <a:t>kontroll</a:t>
            </a:r>
            <a:r>
              <a:rPr lang="en-US" dirty="0"/>
              <a:t> program forwarding </a:t>
            </a:r>
            <a:r>
              <a:rPr lang="en-US" dirty="0" err="1"/>
              <a:t>tábla</a:t>
            </a:r>
            <a:r>
              <a:rPr lang="en-US" dirty="0"/>
              <a:t> </a:t>
            </a:r>
            <a:r>
              <a:rPr lang="en-US" dirty="0" err="1"/>
              <a:t>bejegyzéseket</a:t>
            </a:r>
            <a:r>
              <a:rPr lang="en-US" dirty="0"/>
              <a:t> </a:t>
            </a:r>
            <a:r>
              <a:rPr lang="en-US" dirty="0" err="1"/>
              <a:t>tud</a:t>
            </a:r>
            <a:r>
              <a:rPr lang="en-US" dirty="0"/>
              <a:t> </a:t>
            </a:r>
            <a:r>
              <a:rPr lang="en-US" dirty="0" err="1"/>
              <a:t>elhelyezni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eszközeiben</a:t>
            </a:r>
            <a:endParaRPr lang="en-US" dirty="0"/>
          </a:p>
          <a:p>
            <a:pPr lvl="2"/>
            <a:r>
              <a:rPr lang="en-US" dirty="0" err="1"/>
              <a:t>ForCES</a:t>
            </a:r>
            <a:r>
              <a:rPr lang="en-US" dirty="0"/>
              <a:t>-t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fogadták</a:t>
            </a:r>
            <a:r>
              <a:rPr lang="en-US" dirty="0"/>
              <a:t> el a </a:t>
            </a:r>
            <a:r>
              <a:rPr lang="en-US" dirty="0" err="1"/>
              <a:t>nagy</a:t>
            </a:r>
            <a:r>
              <a:rPr lang="en-US" dirty="0"/>
              <a:t> router </a:t>
            </a:r>
            <a:r>
              <a:rPr lang="en-US" dirty="0" err="1"/>
              <a:t>gyártók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RCP (Routing Control Platform)</a:t>
            </a:r>
          </a:p>
          <a:p>
            <a:pPr lvl="2"/>
            <a:r>
              <a:rPr lang="en-US" dirty="0"/>
              <a:t>BGP (Border Gateway Protocol) </a:t>
            </a:r>
            <a:r>
              <a:rPr lang="en-US" dirty="0" err="1"/>
              <a:t>használata</a:t>
            </a:r>
            <a:endParaRPr lang="en-US" dirty="0"/>
          </a:p>
          <a:p>
            <a:pPr lvl="2"/>
            <a:r>
              <a:rPr lang="en-US" dirty="0"/>
              <a:t>flow </a:t>
            </a:r>
            <a:r>
              <a:rPr lang="en-US" dirty="0" err="1"/>
              <a:t>bejegyzések</a:t>
            </a:r>
            <a:r>
              <a:rPr lang="en-US" dirty="0"/>
              <a:t> </a:t>
            </a:r>
            <a:r>
              <a:rPr lang="en-US" dirty="0" err="1"/>
              <a:t>elhelyezésére</a:t>
            </a:r>
            <a:endParaRPr lang="en-US" dirty="0"/>
          </a:p>
          <a:p>
            <a:pPr lvl="2"/>
            <a:r>
              <a:rPr lang="en-US" dirty="0" err="1"/>
              <a:t>meglévő</a:t>
            </a:r>
            <a:r>
              <a:rPr lang="en-US" dirty="0"/>
              <a:t> </a:t>
            </a:r>
            <a:r>
              <a:rPr lang="en-US" dirty="0" err="1"/>
              <a:t>routerekkel</a:t>
            </a:r>
            <a:r>
              <a:rPr lang="en-US" dirty="0"/>
              <a:t> </a:t>
            </a:r>
            <a:r>
              <a:rPr lang="en-US" dirty="0" err="1" smtClean="0"/>
              <a:t>működik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1475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/>
              <a:t>kontroll-adat</a:t>
            </a:r>
            <a:r>
              <a:rPr lang="en-US" sz="2800" dirty="0"/>
              <a:t> </a:t>
            </a:r>
            <a:r>
              <a:rPr lang="en-US" sz="2800" dirty="0" err="1"/>
              <a:t>szeparálás</a:t>
            </a:r>
            <a:endParaRPr lang="en-US" sz="2800" dirty="0"/>
          </a:p>
          <a:p>
            <a:pPr lvl="1"/>
            <a:r>
              <a:rPr lang="en-US" sz="2400" dirty="0" err="1"/>
              <a:t>kontrollsík</a:t>
            </a:r>
            <a:r>
              <a:rPr lang="en-US" sz="2400" dirty="0"/>
              <a:t> </a:t>
            </a:r>
            <a:r>
              <a:rPr lang="en-US" sz="2400" dirty="0" err="1"/>
              <a:t>programozása</a:t>
            </a:r>
            <a:endParaRPr lang="en-US" sz="2400" dirty="0"/>
          </a:p>
          <a:p>
            <a:pPr lvl="1"/>
            <a:r>
              <a:rPr lang="en-US" sz="2400" dirty="0" err="1"/>
              <a:t>eszközszintű</a:t>
            </a:r>
            <a:r>
              <a:rPr lang="en-US" sz="2400" dirty="0"/>
              <a:t> </a:t>
            </a:r>
            <a:r>
              <a:rPr lang="en-US" sz="2400" dirty="0" err="1"/>
              <a:t>konfiguráció</a:t>
            </a:r>
            <a:r>
              <a:rPr lang="en-US" sz="2400" dirty="0"/>
              <a:t> </a:t>
            </a:r>
            <a:r>
              <a:rPr lang="en-US" sz="2400" dirty="0" err="1"/>
              <a:t>helyett</a:t>
            </a:r>
            <a:r>
              <a:rPr lang="en-US" sz="2400" dirty="0"/>
              <a:t> → </a:t>
            </a:r>
            <a:r>
              <a:rPr lang="en-US" sz="2400" dirty="0" err="1"/>
              <a:t>hálózat</a:t>
            </a:r>
            <a:r>
              <a:rPr lang="en-US" sz="2400" dirty="0"/>
              <a:t> </a:t>
            </a:r>
            <a:r>
              <a:rPr lang="en-US" sz="2400" dirty="0" err="1"/>
              <a:t>vezérlése</a:t>
            </a:r>
            <a:endParaRPr lang="hu-HU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Ethane (</a:t>
            </a:r>
            <a:r>
              <a:rPr lang="en-US" sz="2400" dirty="0" err="1"/>
              <a:t>elődje</a:t>
            </a:r>
            <a:r>
              <a:rPr lang="en-US" sz="2400" dirty="0"/>
              <a:t>: SANE)</a:t>
            </a:r>
          </a:p>
          <a:p>
            <a:pPr lvl="2"/>
            <a:r>
              <a:rPr lang="en-US" dirty="0"/>
              <a:t>Stanford University, Clean Slate Project</a:t>
            </a:r>
          </a:p>
          <a:p>
            <a:pPr lvl="2"/>
            <a:r>
              <a:rPr lang="en-US" dirty="0" err="1"/>
              <a:t>centralizált</a:t>
            </a:r>
            <a:r>
              <a:rPr lang="en-US" dirty="0"/>
              <a:t> </a:t>
            </a:r>
            <a:r>
              <a:rPr lang="en-US" dirty="0" err="1"/>
              <a:t>logika</a:t>
            </a:r>
            <a:endParaRPr lang="en-US" dirty="0"/>
          </a:p>
          <a:p>
            <a:pPr lvl="2"/>
            <a:r>
              <a:rPr lang="en-US" dirty="0" err="1"/>
              <a:t>magas</a:t>
            </a:r>
            <a:r>
              <a:rPr lang="en-US" dirty="0"/>
              <a:t> </a:t>
            </a:r>
            <a:r>
              <a:rPr lang="en-US" dirty="0" err="1"/>
              <a:t>szintű</a:t>
            </a:r>
            <a:r>
              <a:rPr lang="en-US" dirty="0"/>
              <a:t> </a:t>
            </a:r>
            <a:r>
              <a:rPr lang="en-US" dirty="0" err="1"/>
              <a:t>hálózati</a:t>
            </a:r>
            <a:r>
              <a:rPr lang="en-US" dirty="0"/>
              <a:t> policy-k </a:t>
            </a:r>
            <a:r>
              <a:rPr lang="en-US" dirty="0" err="1"/>
              <a:t>leképzése</a:t>
            </a:r>
            <a:endParaRPr lang="en-US" dirty="0"/>
          </a:p>
          <a:p>
            <a:pPr lvl="2"/>
            <a:r>
              <a:rPr lang="en-US" dirty="0" err="1"/>
              <a:t>eszközszintű</a:t>
            </a:r>
            <a:r>
              <a:rPr lang="en-US" dirty="0"/>
              <a:t> flow </a:t>
            </a:r>
            <a:r>
              <a:rPr lang="en-US" dirty="0" err="1"/>
              <a:t>bejegyzésekre</a:t>
            </a:r>
            <a:endParaRPr lang="en-US" dirty="0"/>
          </a:p>
          <a:p>
            <a:pPr lvl="2"/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err="1"/>
              <a:t>közvetlen</a:t>
            </a:r>
            <a:r>
              <a:rPr lang="en-US" dirty="0"/>
              <a:t> </a:t>
            </a:r>
            <a:r>
              <a:rPr lang="en-US" dirty="0" err="1"/>
              <a:t>elődje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/>
          </a:bodyPr>
          <a:lstStyle/>
          <a:p>
            <a:r>
              <a:rPr lang="en-US" dirty="0"/>
              <a:t>MPLS</a:t>
            </a:r>
          </a:p>
          <a:p>
            <a:pPr lvl="1"/>
            <a:r>
              <a:rPr lang="en-US" dirty="0" err="1"/>
              <a:t>Cél</a:t>
            </a:r>
            <a:endParaRPr lang="en-US" dirty="0"/>
          </a:p>
          <a:p>
            <a:pPr lvl="2"/>
            <a:r>
              <a:rPr lang="en-US" dirty="0" err="1"/>
              <a:t>hálózati</a:t>
            </a:r>
            <a:r>
              <a:rPr lang="en-US" dirty="0"/>
              <a:t> HW-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egyszerűsítése</a:t>
            </a:r>
            <a:endParaRPr lang="en-US" dirty="0"/>
          </a:p>
          <a:p>
            <a:pPr lvl="2"/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kontroll</a:t>
            </a:r>
            <a:r>
              <a:rPr lang="en-US" dirty="0"/>
              <a:t> </a:t>
            </a:r>
            <a:r>
              <a:rPr lang="en-US" dirty="0" err="1"/>
              <a:t>flexibilitásának</a:t>
            </a:r>
            <a:r>
              <a:rPr lang="en-US" dirty="0"/>
              <a:t> </a:t>
            </a:r>
            <a:r>
              <a:rPr lang="en-US" dirty="0" err="1"/>
              <a:t>javítása</a:t>
            </a:r>
            <a:endParaRPr lang="en-US" dirty="0"/>
          </a:p>
          <a:p>
            <a:pPr lvl="2"/>
            <a:r>
              <a:rPr lang="en-US" dirty="0"/>
              <a:t>(SDN </a:t>
            </a:r>
            <a:r>
              <a:rPr lang="en-US" dirty="0" err="1"/>
              <a:t>ezt</a:t>
            </a:r>
            <a:r>
              <a:rPr lang="en-US" dirty="0"/>
              <a:t> </a:t>
            </a:r>
            <a:r>
              <a:rPr lang="en-US" dirty="0" err="1"/>
              <a:t>viszi</a:t>
            </a:r>
            <a:r>
              <a:rPr lang="en-US" dirty="0"/>
              <a:t> </a:t>
            </a:r>
            <a:r>
              <a:rPr lang="en-US" dirty="0" err="1"/>
              <a:t>tovább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edge – core </a:t>
            </a:r>
            <a:r>
              <a:rPr lang="en-US" dirty="0" err="1"/>
              <a:t>szeparáció</a:t>
            </a:r>
            <a:endParaRPr lang="en-US" dirty="0"/>
          </a:p>
          <a:p>
            <a:pPr lvl="2"/>
            <a:r>
              <a:rPr lang="en-US" dirty="0"/>
              <a:t>edge: </a:t>
            </a:r>
            <a:r>
              <a:rPr lang="en-US" dirty="0" err="1"/>
              <a:t>komplex</a:t>
            </a:r>
            <a:r>
              <a:rPr lang="en-US" dirty="0"/>
              <a:t> </a:t>
            </a:r>
            <a:r>
              <a:rPr lang="en-US" dirty="0" err="1"/>
              <a:t>logika</a:t>
            </a:r>
            <a:endParaRPr lang="en-US" dirty="0"/>
          </a:p>
          <a:p>
            <a:pPr lvl="2"/>
            <a:r>
              <a:rPr lang="en-US" dirty="0"/>
              <a:t>core: </a:t>
            </a:r>
            <a:r>
              <a:rPr lang="en-US" dirty="0" err="1"/>
              <a:t>hatékony</a:t>
            </a:r>
            <a:r>
              <a:rPr lang="en-US" dirty="0"/>
              <a:t> </a:t>
            </a:r>
            <a:r>
              <a:rPr lang="en-US" dirty="0" err="1"/>
              <a:t>csomagtovábbítás</a:t>
            </a:r>
            <a:endParaRPr lang="en-US" dirty="0"/>
          </a:p>
          <a:p>
            <a:pPr lvl="2"/>
            <a:r>
              <a:rPr lang="en-US" dirty="0"/>
              <a:t>(</a:t>
            </a:r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err="1"/>
              <a:t>esetében</a:t>
            </a:r>
            <a:r>
              <a:rPr lang="en-US" dirty="0"/>
              <a:t> </a:t>
            </a:r>
            <a:r>
              <a:rPr lang="en-US" dirty="0" err="1"/>
              <a:t>újra</a:t>
            </a:r>
            <a:r>
              <a:rPr lang="en-US" dirty="0"/>
              <a:t> </a:t>
            </a:r>
            <a:r>
              <a:rPr lang="en-US" dirty="0" err="1"/>
              <a:t>előjött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OpenFlow</a:t>
            </a:r>
            <a:endParaRPr lang="en-US" dirty="0"/>
          </a:p>
          <a:p>
            <a:pPr lvl="1"/>
            <a:r>
              <a:rPr lang="en-US" dirty="0" err="1"/>
              <a:t>kontroll-adat</a:t>
            </a:r>
            <a:r>
              <a:rPr lang="en-US" dirty="0"/>
              <a:t> </a:t>
            </a:r>
            <a:r>
              <a:rPr lang="en-US" dirty="0" err="1"/>
              <a:t>szeparálás</a:t>
            </a:r>
            <a:r>
              <a:rPr lang="en-US" dirty="0"/>
              <a:t> +</a:t>
            </a:r>
          </a:p>
          <a:p>
            <a:pPr lvl="1"/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eszköz</a:t>
            </a:r>
            <a:r>
              <a:rPr lang="en-US" dirty="0"/>
              <a:t> </a:t>
            </a:r>
            <a:r>
              <a:rPr lang="en-US" dirty="0" err="1" smtClean="0"/>
              <a:t>általánosítása</a:t>
            </a:r>
            <a:r>
              <a:rPr lang="en-US" dirty="0" smtClean="0"/>
              <a:t> (</a:t>
            </a:r>
            <a:r>
              <a:rPr lang="en-US" dirty="0" err="1" smtClean="0"/>
              <a:t>absztrakció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/>
              <a:t>műveletek</a:t>
            </a:r>
            <a:r>
              <a:rPr lang="en-US" dirty="0"/>
              <a:t> </a:t>
            </a:r>
            <a:r>
              <a:rPr lang="en-US" dirty="0" err="1"/>
              <a:t>általánosítása</a:t>
            </a:r>
            <a:r>
              <a:rPr lang="en-US" dirty="0"/>
              <a:t> (</a:t>
            </a:r>
            <a:r>
              <a:rPr lang="en-US" dirty="0" err="1"/>
              <a:t>bizonyos</a:t>
            </a:r>
            <a:r>
              <a:rPr lang="en-US" dirty="0"/>
              <a:t> </a:t>
            </a:r>
            <a:r>
              <a:rPr lang="en-US" dirty="0" err="1"/>
              <a:t>mértékben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koncepció</a:t>
            </a:r>
            <a:r>
              <a:rPr lang="en-US" dirty="0"/>
              <a:t>: </a:t>
            </a:r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operációs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SDN (</a:t>
            </a:r>
            <a:r>
              <a:rPr lang="en-US" dirty="0" err="1"/>
              <a:t>koncepciók</a:t>
            </a:r>
            <a:r>
              <a:rPr lang="en-US" dirty="0"/>
              <a:t>)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népszerű</a:t>
            </a:r>
            <a:r>
              <a:rPr lang="en-US" dirty="0"/>
              <a:t> </a:t>
            </a:r>
            <a:r>
              <a:rPr lang="en-US" dirty="0" err="1"/>
              <a:t>realizációja</a:t>
            </a:r>
            <a:endParaRPr lang="en-US" dirty="0"/>
          </a:p>
          <a:p>
            <a:pPr lvl="1"/>
            <a:r>
              <a:rPr lang="en-US" dirty="0"/>
              <a:t>DE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realizációk</a:t>
            </a:r>
            <a:r>
              <a:rPr lang="en-US" dirty="0"/>
              <a:t> is </a:t>
            </a:r>
            <a:r>
              <a:rPr lang="en-US" dirty="0" err="1"/>
              <a:t>vannak</a:t>
            </a:r>
            <a:endParaRPr lang="en-US" dirty="0"/>
          </a:p>
          <a:p>
            <a:pPr lvl="2"/>
            <a:r>
              <a:rPr lang="en-US" dirty="0"/>
              <a:t>pl. </a:t>
            </a:r>
            <a:r>
              <a:rPr lang="en-US" dirty="0" err="1"/>
              <a:t>láttuk</a:t>
            </a:r>
            <a:r>
              <a:rPr lang="en-US" dirty="0"/>
              <a:t>, BGP-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dirty="0" err="1"/>
              <a:t>megoldás</a:t>
            </a:r>
            <a:endParaRPr lang="en-US" dirty="0"/>
          </a:p>
          <a:p>
            <a:pPr lvl="2"/>
            <a:r>
              <a:rPr lang="en-US" dirty="0" err="1"/>
              <a:t>gyártó</a:t>
            </a:r>
            <a:r>
              <a:rPr lang="en-US" dirty="0"/>
              <a:t> </a:t>
            </a:r>
            <a:r>
              <a:rPr lang="en-US" dirty="0" err="1"/>
              <a:t>specifikus</a:t>
            </a:r>
            <a:r>
              <a:rPr lang="en-US" dirty="0"/>
              <a:t> </a:t>
            </a:r>
            <a:r>
              <a:rPr lang="en-US" dirty="0" err="1"/>
              <a:t>megoldások</a:t>
            </a:r>
            <a:r>
              <a:rPr lang="en-US" dirty="0"/>
              <a:t> pl.: Cisco ONE platform, Juniper </a:t>
            </a:r>
            <a:r>
              <a:rPr lang="en-US" dirty="0" err="1"/>
              <a:t>JunOS</a:t>
            </a:r>
            <a:r>
              <a:rPr lang="en-US" dirty="0"/>
              <a:t> </a:t>
            </a:r>
            <a:r>
              <a:rPr lang="en-US" dirty="0" smtClean="0"/>
              <a:t>SDK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jutottunk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SDN-</a:t>
            </a:r>
            <a:r>
              <a:rPr lang="en-US" dirty="0" err="1"/>
              <a:t>ig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OpenFlow</a:t>
            </a:r>
            <a:endParaRPr lang="en-US" dirty="0"/>
          </a:p>
          <a:p>
            <a:pPr lvl="1"/>
            <a:r>
              <a:rPr lang="en-US" dirty="0" err="1"/>
              <a:t>Siker</a:t>
            </a:r>
            <a:r>
              <a:rPr lang="en-US" dirty="0"/>
              <a:t> </a:t>
            </a:r>
            <a:r>
              <a:rPr lang="en-US" dirty="0" err="1"/>
              <a:t>oka</a:t>
            </a:r>
            <a:r>
              <a:rPr lang="en-US" dirty="0"/>
              <a:t>: </a:t>
            </a:r>
            <a:r>
              <a:rPr lang="en-US" dirty="0" err="1"/>
              <a:t>sokan</a:t>
            </a:r>
            <a:r>
              <a:rPr lang="en-US" dirty="0"/>
              <a:t> </a:t>
            </a:r>
            <a:r>
              <a:rPr lang="en-US" dirty="0" err="1"/>
              <a:t>álltak</a:t>
            </a:r>
            <a:r>
              <a:rPr lang="en-US" dirty="0"/>
              <a:t> </a:t>
            </a:r>
            <a:r>
              <a:rPr lang="en-US" dirty="0" err="1"/>
              <a:t>mögé</a:t>
            </a:r>
            <a:endParaRPr lang="en-US" dirty="0"/>
          </a:p>
          <a:p>
            <a:pPr lvl="1"/>
            <a:r>
              <a:rPr lang="en-US" dirty="0" err="1"/>
              <a:t>Akadémiai</a:t>
            </a:r>
            <a:r>
              <a:rPr lang="en-US" dirty="0"/>
              <a:t> </a:t>
            </a:r>
            <a:r>
              <a:rPr lang="en-US" dirty="0" err="1"/>
              <a:t>szereplők</a:t>
            </a:r>
            <a:endParaRPr lang="en-US" dirty="0"/>
          </a:p>
          <a:p>
            <a:pPr lvl="2"/>
            <a:r>
              <a:rPr lang="en-US" dirty="0" err="1"/>
              <a:t>legnagyobb</a:t>
            </a:r>
            <a:r>
              <a:rPr lang="en-US" dirty="0"/>
              <a:t> </a:t>
            </a:r>
            <a:r>
              <a:rPr lang="en-US" dirty="0" err="1"/>
              <a:t>egyetemek</a:t>
            </a:r>
            <a:r>
              <a:rPr lang="en-US" dirty="0"/>
              <a:t> (USA, EU)</a:t>
            </a:r>
          </a:p>
          <a:p>
            <a:pPr lvl="1"/>
            <a:r>
              <a:rPr lang="en-US" dirty="0" err="1"/>
              <a:t>Ipari</a:t>
            </a:r>
            <a:r>
              <a:rPr lang="en-US" dirty="0"/>
              <a:t> </a:t>
            </a:r>
            <a:r>
              <a:rPr lang="en-US" dirty="0" err="1"/>
              <a:t>szereplők</a:t>
            </a:r>
            <a:endParaRPr lang="en-US" dirty="0"/>
          </a:p>
          <a:p>
            <a:pPr lvl="2"/>
            <a:r>
              <a:rPr lang="en-US" dirty="0" err="1"/>
              <a:t>gyártók</a:t>
            </a:r>
            <a:endParaRPr lang="en-US" dirty="0"/>
          </a:p>
          <a:p>
            <a:pPr lvl="3"/>
            <a:r>
              <a:rPr lang="en-US" dirty="0"/>
              <a:t>NEC, HP, Cisco, Pronto, Brocade, </a:t>
            </a:r>
            <a:r>
              <a:rPr lang="hu-HU" dirty="0"/>
              <a:t>Broadcom</a:t>
            </a:r>
            <a:r>
              <a:rPr lang="en-US" dirty="0"/>
              <a:t>, Ericsson, IBM, …</a:t>
            </a:r>
          </a:p>
          <a:p>
            <a:pPr lvl="2"/>
            <a:r>
              <a:rPr lang="en-US" dirty="0" err="1"/>
              <a:t>felhő</a:t>
            </a:r>
            <a:r>
              <a:rPr lang="en-US" dirty="0"/>
              <a:t> </a:t>
            </a:r>
            <a:r>
              <a:rPr lang="en-US" dirty="0" err="1"/>
              <a:t>szolgáltatók</a:t>
            </a:r>
            <a:endParaRPr lang="en-US" dirty="0"/>
          </a:p>
          <a:p>
            <a:pPr lvl="3"/>
            <a:r>
              <a:rPr lang="en-US" dirty="0"/>
              <a:t>Amazon, Google, Microsoft</a:t>
            </a:r>
            <a:r>
              <a:rPr lang="hu-HU" dirty="0"/>
              <a:t>,</a:t>
            </a:r>
            <a:r>
              <a:rPr lang="en-US" dirty="0"/>
              <a:t> …</a:t>
            </a:r>
            <a:endParaRPr lang="hu-HU" dirty="0"/>
          </a:p>
          <a:p>
            <a:pPr lvl="2"/>
            <a:r>
              <a:rPr lang="en-US" dirty="0" err="1"/>
              <a:t>szolgáltatók</a:t>
            </a:r>
            <a:r>
              <a:rPr lang="en-US" dirty="0"/>
              <a:t> </a:t>
            </a:r>
            <a:r>
              <a:rPr lang="hu-HU" dirty="0"/>
              <a:t>/</a:t>
            </a:r>
            <a:r>
              <a:rPr lang="en-US" dirty="0"/>
              <a:t> </a:t>
            </a:r>
            <a:r>
              <a:rPr lang="en-US" dirty="0" err="1"/>
              <a:t>adatközpont</a:t>
            </a:r>
            <a:r>
              <a:rPr lang="en-US" dirty="0"/>
              <a:t> </a:t>
            </a:r>
            <a:r>
              <a:rPr lang="en-US" dirty="0" err="1"/>
              <a:t>üzemeltetők</a:t>
            </a:r>
            <a:endParaRPr lang="hu-HU" dirty="0"/>
          </a:p>
          <a:p>
            <a:pPr lvl="3"/>
            <a:r>
              <a:rPr lang="hu-HU" dirty="0"/>
              <a:t>Facebook</a:t>
            </a:r>
            <a:r>
              <a:rPr lang="en-US" dirty="0"/>
              <a:t>, …</a:t>
            </a:r>
          </a:p>
          <a:p>
            <a:pPr lvl="2"/>
            <a:r>
              <a:rPr lang="en-US" dirty="0"/>
              <a:t>carriers</a:t>
            </a:r>
          </a:p>
          <a:p>
            <a:pPr lvl="3"/>
            <a:r>
              <a:rPr lang="en-US" dirty="0"/>
              <a:t>DT, Telecom Italia, </a:t>
            </a:r>
            <a:r>
              <a:rPr lang="en-US" dirty="0" err="1"/>
              <a:t>Telefonica</a:t>
            </a:r>
            <a:r>
              <a:rPr lang="en-US" dirty="0"/>
              <a:t>, </a:t>
            </a:r>
            <a:r>
              <a:rPr lang="hu-HU" dirty="0"/>
              <a:t>NTT, 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ma </a:t>
            </a:r>
            <a:r>
              <a:rPr lang="en-US" dirty="0" err="1"/>
              <a:t>már</a:t>
            </a:r>
            <a:r>
              <a:rPr lang="en-US" dirty="0"/>
              <a:t>: </a:t>
            </a:r>
            <a:r>
              <a:rPr lang="en-US" dirty="0" err="1"/>
              <a:t>szabványosító</a:t>
            </a:r>
            <a:r>
              <a:rPr lang="en-US" dirty="0"/>
              <a:t> </a:t>
            </a:r>
            <a:r>
              <a:rPr lang="en-US" dirty="0" err="1"/>
              <a:t>szervezetek</a:t>
            </a:r>
            <a:endParaRPr lang="en-US" dirty="0"/>
          </a:p>
          <a:p>
            <a:pPr lvl="2"/>
            <a:r>
              <a:rPr lang="en-US" dirty="0"/>
              <a:t>Open Networking Foundation</a:t>
            </a:r>
          </a:p>
          <a:p>
            <a:pPr lvl="2"/>
            <a:r>
              <a:rPr lang="en-US" dirty="0" err="1"/>
              <a:t>OpenDaylight</a:t>
            </a:r>
            <a:r>
              <a:rPr lang="en-US" dirty="0"/>
              <a:t> </a:t>
            </a:r>
            <a:r>
              <a:rPr lang="en-US" dirty="0" smtClean="0"/>
              <a:t>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Alapok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Internet </a:t>
            </a:r>
            <a:r>
              <a:rPr lang="en-US" sz="2400" dirty="0"/>
              <a:t>ma: </a:t>
            </a:r>
            <a:r>
              <a:rPr lang="en-US" sz="2400" dirty="0" err="1"/>
              <a:t>zárt</a:t>
            </a:r>
            <a:r>
              <a:rPr lang="en-US" sz="2400" dirty="0"/>
              <a:t> </a:t>
            </a:r>
            <a:r>
              <a:rPr lang="en-US" sz="2400" dirty="0" err="1" smtClean="0"/>
              <a:t>infrastruktúra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1314846" y="3049587"/>
            <a:ext cx="1144190" cy="98226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1417734" y="3657559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 54"/>
          <p:cNvGrpSpPr>
            <a:grpSpLocks noChangeAspect="1"/>
          </p:cNvGrpSpPr>
          <p:nvPr/>
        </p:nvGrpSpPr>
        <p:grpSpPr bwMode="auto">
          <a:xfrm>
            <a:off x="1414858" y="3138487"/>
            <a:ext cx="1004888" cy="258365"/>
            <a:chOff x="558086" y="3810293"/>
            <a:chExt cx="1339620" cy="343744"/>
          </a:xfrm>
        </p:grpSpPr>
        <p:sp>
          <p:nvSpPr>
            <p:cNvPr id="10" name="Rounded Rectangle 9"/>
            <p:cNvSpPr/>
            <p:nvPr/>
          </p:nvSpPr>
          <p:spPr>
            <a:xfrm>
              <a:off x="558086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2991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62801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227896" y="3982957"/>
              <a:ext cx="334905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4" name="Rectangle 13"/>
          <p:cNvSpPr>
            <a:spLocks noChangeAspect="1"/>
          </p:cNvSpPr>
          <p:nvPr/>
        </p:nvSpPr>
        <p:spPr>
          <a:xfrm>
            <a:off x="3800475" y="1786516"/>
            <a:ext cx="1144190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3900487" y="2398748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oup 58"/>
          <p:cNvGrpSpPr>
            <a:grpSpLocks noChangeAspect="1"/>
          </p:cNvGrpSpPr>
          <p:nvPr/>
        </p:nvGrpSpPr>
        <p:grpSpPr bwMode="auto">
          <a:xfrm>
            <a:off x="3900487" y="1875416"/>
            <a:ext cx="1004888" cy="257175"/>
            <a:chOff x="2988148" y="2012694"/>
            <a:chExt cx="1339620" cy="343744"/>
          </a:xfrm>
        </p:grpSpPr>
        <p:sp>
          <p:nvSpPr>
            <p:cNvPr id="17" name="Rounded Rectangle 16"/>
            <p:cNvSpPr/>
            <p:nvPr/>
          </p:nvSpPr>
          <p:spPr>
            <a:xfrm>
              <a:off x="2988148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23053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992863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657958" y="2184566"/>
              <a:ext cx="334905" cy="1592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1" name="Rectangle 20"/>
          <p:cNvSpPr>
            <a:spLocks noChangeAspect="1"/>
          </p:cNvSpPr>
          <p:nvPr/>
        </p:nvSpPr>
        <p:spPr>
          <a:xfrm>
            <a:off x="7477007" y="2476632"/>
            <a:ext cx="1144191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ounded Rectangle 21"/>
          <p:cNvSpPr>
            <a:spLocks noChangeAspect="1"/>
          </p:cNvSpPr>
          <p:nvPr/>
        </p:nvSpPr>
        <p:spPr>
          <a:xfrm>
            <a:off x="7566990" y="3068315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57"/>
          <p:cNvGrpSpPr>
            <a:grpSpLocks noChangeAspect="1"/>
          </p:cNvGrpSpPr>
          <p:nvPr/>
        </p:nvGrpSpPr>
        <p:grpSpPr bwMode="auto">
          <a:xfrm>
            <a:off x="7568236" y="2544606"/>
            <a:ext cx="1003697" cy="258365"/>
            <a:chOff x="6717510" y="2608253"/>
            <a:chExt cx="1339620" cy="343744"/>
          </a:xfrm>
        </p:grpSpPr>
        <p:sp>
          <p:nvSpPr>
            <p:cNvPr id="24" name="Rounded Rectangle 23"/>
            <p:cNvSpPr/>
            <p:nvPr/>
          </p:nvSpPr>
          <p:spPr>
            <a:xfrm>
              <a:off x="6717510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052415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722225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388114" y="2780917"/>
              <a:ext cx="333713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8" name="Rectangle 27"/>
          <p:cNvSpPr>
            <a:spLocks noChangeAspect="1"/>
          </p:cNvSpPr>
          <p:nvPr/>
        </p:nvSpPr>
        <p:spPr>
          <a:xfrm>
            <a:off x="3046809" y="4061954"/>
            <a:ext cx="1144191" cy="98226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ounded Rectangle 28"/>
          <p:cNvSpPr>
            <a:spLocks noChangeAspect="1"/>
          </p:cNvSpPr>
          <p:nvPr/>
        </p:nvSpPr>
        <p:spPr>
          <a:xfrm>
            <a:off x="3139762" y="46885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0" name="Group 55"/>
          <p:cNvGrpSpPr>
            <a:grpSpLocks noChangeAspect="1"/>
          </p:cNvGrpSpPr>
          <p:nvPr/>
        </p:nvGrpSpPr>
        <p:grpSpPr bwMode="auto">
          <a:xfrm>
            <a:off x="3146821" y="4152442"/>
            <a:ext cx="1004888" cy="257175"/>
            <a:chOff x="2995893" y="5485693"/>
            <a:chExt cx="1339620" cy="343744"/>
          </a:xfrm>
        </p:grpSpPr>
        <p:sp>
          <p:nvSpPr>
            <p:cNvPr id="31" name="Rounded Rectangle 30"/>
            <p:cNvSpPr/>
            <p:nvPr/>
          </p:nvSpPr>
          <p:spPr>
            <a:xfrm>
              <a:off x="2995893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330798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00608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665703" y="5657565"/>
              <a:ext cx="334905" cy="1592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35" name="Rectangle 34"/>
          <p:cNvSpPr>
            <a:spLocks noChangeAspect="1"/>
          </p:cNvSpPr>
          <p:nvPr/>
        </p:nvSpPr>
        <p:spPr>
          <a:xfrm>
            <a:off x="5791200" y="3438148"/>
            <a:ext cx="1144190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ounded Rectangle 35"/>
          <p:cNvSpPr>
            <a:spLocks noChangeAspect="1"/>
          </p:cNvSpPr>
          <p:nvPr/>
        </p:nvSpPr>
        <p:spPr>
          <a:xfrm>
            <a:off x="5891809" y="40507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ounded Rectangle 36"/>
          <p:cNvSpPr>
            <a:spLocks noChangeAspect="1"/>
          </p:cNvSpPr>
          <p:nvPr/>
        </p:nvSpPr>
        <p:spPr>
          <a:xfrm>
            <a:off x="1415031" y="3392215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38" name="Rounded Rectangle 37"/>
          <p:cNvSpPr>
            <a:spLocks noChangeAspect="1"/>
          </p:cNvSpPr>
          <p:nvPr/>
        </p:nvSpPr>
        <p:spPr>
          <a:xfrm>
            <a:off x="3909964" y="2132591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39" name="Rounded Rectangle 38"/>
          <p:cNvSpPr>
            <a:spLocks noChangeAspect="1"/>
          </p:cNvSpPr>
          <p:nvPr/>
        </p:nvSpPr>
        <p:spPr>
          <a:xfrm>
            <a:off x="7567218" y="2802971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3139763" y="4420414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41" name="Rounded Rectangle 40"/>
          <p:cNvSpPr>
            <a:spLocks noChangeAspect="1"/>
          </p:cNvSpPr>
          <p:nvPr/>
        </p:nvSpPr>
        <p:spPr>
          <a:xfrm>
            <a:off x="5897218" y="3785413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grpSp>
        <p:nvGrpSpPr>
          <p:cNvPr id="42" name="Group 56"/>
          <p:cNvGrpSpPr>
            <a:grpSpLocks noChangeAspect="1"/>
          </p:cNvGrpSpPr>
          <p:nvPr/>
        </p:nvGrpSpPr>
        <p:grpSpPr bwMode="auto">
          <a:xfrm>
            <a:off x="5891212" y="3527047"/>
            <a:ext cx="1004888" cy="258366"/>
            <a:chOff x="4521796" y="3828803"/>
            <a:chExt cx="1339620" cy="343744"/>
          </a:xfrm>
        </p:grpSpPr>
        <p:sp>
          <p:nvSpPr>
            <p:cNvPr id="43" name="Rounded Rectangle 42"/>
            <p:cNvSpPr/>
            <p:nvPr/>
          </p:nvSpPr>
          <p:spPr>
            <a:xfrm>
              <a:off x="4521796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856701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526511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5191606" y="4001467"/>
              <a:ext cx="334905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47" name="Straight Connector 46"/>
          <p:cNvCxnSpPr>
            <a:cxnSpLocks noChangeAspect="1"/>
            <a:stCxn id="7" idx="3"/>
            <a:endCxn id="14" idx="2"/>
          </p:cNvCxnSpPr>
          <p:nvPr/>
        </p:nvCxnSpPr>
        <p:spPr>
          <a:xfrm flipV="1">
            <a:off x="2459036" y="2767591"/>
            <a:ext cx="1913534" cy="773129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Straight Connector 47"/>
          <p:cNvCxnSpPr>
            <a:cxnSpLocks noChangeAspect="1"/>
            <a:endCxn id="35" idx="0"/>
          </p:cNvCxnSpPr>
          <p:nvPr/>
        </p:nvCxnSpPr>
        <p:spPr>
          <a:xfrm>
            <a:off x="4967838" y="2618465"/>
            <a:ext cx="1395457" cy="819683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" name="Straight Connector 48"/>
          <p:cNvCxnSpPr>
            <a:cxnSpLocks noChangeAspect="1"/>
            <a:stCxn id="29" idx="3"/>
            <a:endCxn id="35" idx="1"/>
          </p:cNvCxnSpPr>
          <p:nvPr/>
        </p:nvCxnSpPr>
        <p:spPr>
          <a:xfrm flipV="1">
            <a:off x="4144477" y="3928686"/>
            <a:ext cx="1646723" cy="917420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" name="Straight Connector 49"/>
          <p:cNvCxnSpPr>
            <a:cxnSpLocks noChangeAspect="1"/>
            <a:stCxn id="7" idx="2"/>
            <a:endCxn id="29" idx="1"/>
          </p:cNvCxnSpPr>
          <p:nvPr/>
        </p:nvCxnSpPr>
        <p:spPr>
          <a:xfrm>
            <a:off x="1886941" y="4031852"/>
            <a:ext cx="1252821" cy="814254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Straight Connector 50"/>
          <p:cNvCxnSpPr>
            <a:cxnSpLocks noChangeAspect="1"/>
            <a:stCxn id="36" idx="3"/>
            <a:endCxn id="21" idx="2"/>
          </p:cNvCxnSpPr>
          <p:nvPr/>
        </p:nvCxnSpPr>
        <p:spPr>
          <a:xfrm flipV="1">
            <a:off x="6896524" y="3457707"/>
            <a:ext cx="1152579" cy="750599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2" name="Rectangle 51"/>
          <p:cNvSpPr/>
          <p:nvPr/>
        </p:nvSpPr>
        <p:spPr bwMode="auto">
          <a:xfrm>
            <a:off x="3834285" y="1820705"/>
            <a:ext cx="114538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345207" y="3068544"/>
            <a:ext cx="1144190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070024" y="4061954"/>
            <a:ext cx="1144190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13821" y="3438148"/>
            <a:ext cx="114538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498675" y="2484834"/>
            <a:ext cx="114419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 </a:t>
            </a:r>
            <a:r>
              <a:rPr lang="en-US" dirty="0" err="1" smtClean="0"/>
              <a:t>téma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Hálózatok</a:t>
            </a:r>
            <a:r>
              <a:rPr lang="en-US" dirty="0" smtClean="0"/>
              <a:t> “</a:t>
            </a:r>
            <a:r>
              <a:rPr lang="en-US" dirty="0" err="1" smtClean="0"/>
              <a:t>szoftverizálása</a:t>
            </a:r>
            <a:r>
              <a:rPr lang="en-US" dirty="0" smtClean="0"/>
              <a:t>” - network </a:t>
            </a:r>
            <a:r>
              <a:rPr lang="en-US" dirty="0" err="1" smtClean="0"/>
              <a:t>softwarization</a:t>
            </a:r>
            <a:endParaRPr lang="en-US" dirty="0" smtClean="0"/>
          </a:p>
          <a:p>
            <a:pPr lvl="1"/>
            <a:r>
              <a:rPr lang="en-US" dirty="0" smtClean="0"/>
              <a:t>control plane </a:t>
            </a:r>
            <a:r>
              <a:rPr lang="en-US" dirty="0" err="1" smtClean="0"/>
              <a:t>szoftverizálása</a:t>
            </a:r>
            <a:endParaRPr lang="en-US" dirty="0" smtClean="0"/>
          </a:p>
          <a:p>
            <a:pPr lvl="2"/>
            <a:r>
              <a:rPr lang="en-US" dirty="0" smtClean="0"/>
              <a:t>SDN: Software Defined Networking</a:t>
            </a:r>
          </a:p>
          <a:p>
            <a:pPr lvl="1"/>
            <a:r>
              <a:rPr lang="en-US" dirty="0" smtClean="0"/>
              <a:t>data plane </a:t>
            </a:r>
            <a:r>
              <a:rPr lang="en-US" dirty="0" err="1" smtClean="0"/>
              <a:t>szoftverizálása</a:t>
            </a:r>
            <a:endParaRPr lang="en-US" dirty="0" smtClean="0"/>
          </a:p>
          <a:p>
            <a:pPr lvl="2"/>
            <a:r>
              <a:rPr lang="en-US" dirty="0" smtClean="0"/>
              <a:t>NFV: Network Function Virtualization</a:t>
            </a:r>
          </a:p>
          <a:p>
            <a:pPr lvl="1"/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/</a:t>
            </a:r>
            <a:r>
              <a:rPr lang="en-US" dirty="0" err="1" smtClean="0"/>
              <a:t>alkalmazások</a:t>
            </a:r>
            <a:r>
              <a:rPr lang="en-US" dirty="0" smtClean="0"/>
              <a:t> </a:t>
            </a:r>
            <a:r>
              <a:rPr lang="en-US" dirty="0" err="1" smtClean="0"/>
              <a:t>szoftverizálása</a:t>
            </a:r>
            <a:endParaRPr lang="en-US" dirty="0" smtClean="0"/>
          </a:p>
          <a:p>
            <a:pPr lvl="2"/>
            <a:r>
              <a:rPr lang="en-US" dirty="0" smtClean="0"/>
              <a:t>SFC: Service Function Chaining</a:t>
            </a:r>
          </a:p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konkrét</a:t>
            </a:r>
            <a:r>
              <a:rPr lang="en-US" dirty="0" smtClean="0"/>
              <a:t> </a:t>
            </a:r>
            <a:r>
              <a:rPr lang="en-US" dirty="0" err="1" smtClean="0"/>
              <a:t>példa</a:t>
            </a:r>
            <a:r>
              <a:rPr lang="en-US" dirty="0" smtClean="0"/>
              <a:t>: </a:t>
            </a:r>
            <a:r>
              <a:rPr lang="en-US" dirty="0" err="1" smtClean="0"/>
              <a:t>OpenFlow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42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SDN: “</a:t>
            </a:r>
            <a:r>
              <a:rPr lang="en-US" sz="2400" dirty="0" err="1"/>
              <a:t>nyissuk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1314846" y="3049587"/>
            <a:ext cx="1144190" cy="98226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ounded Rectangle 63"/>
          <p:cNvSpPr>
            <a:spLocks noChangeAspect="1"/>
          </p:cNvSpPr>
          <p:nvPr/>
        </p:nvSpPr>
        <p:spPr>
          <a:xfrm>
            <a:off x="1417734" y="3657559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5" name="Group 54"/>
          <p:cNvGrpSpPr>
            <a:grpSpLocks noChangeAspect="1"/>
          </p:cNvGrpSpPr>
          <p:nvPr/>
        </p:nvGrpSpPr>
        <p:grpSpPr bwMode="auto">
          <a:xfrm>
            <a:off x="1414858" y="3138487"/>
            <a:ext cx="1004888" cy="258365"/>
            <a:chOff x="558086" y="3810293"/>
            <a:chExt cx="1339620" cy="343744"/>
          </a:xfrm>
        </p:grpSpPr>
        <p:sp>
          <p:nvSpPr>
            <p:cNvPr id="66" name="Rounded Rectangle 65"/>
            <p:cNvSpPr/>
            <p:nvPr/>
          </p:nvSpPr>
          <p:spPr>
            <a:xfrm>
              <a:off x="558086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892991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562801" y="38102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227896" y="3982957"/>
              <a:ext cx="334905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70" name="Rectangle 69"/>
          <p:cNvSpPr>
            <a:spLocks noChangeAspect="1"/>
          </p:cNvSpPr>
          <p:nvPr/>
        </p:nvSpPr>
        <p:spPr>
          <a:xfrm>
            <a:off x="3800475" y="1786516"/>
            <a:ext cx="1144190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ounded Rectangle 70"/>
          <p:cNvSpPr>
            <a:spLocks noChangeAspect="1"/>
          </p:cNvSpPr>
          <p:nvPr/>
        </p:nvSpPr>
        <p:spPr>
          <a:xfrm>
            <a:off x="3900487" y="2398748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2" name="Group 58"/>
          <p:cNvGrpSpPr>
            <a:grpSpLocks noChangeAspect="1"/>
          </p:cNvGrpSpPr>
          <p:nvPr/>
        </p:nvGrpSpPr>
        <p:grpSpPr bwMode="auto">
          <a:xfrm>
            <a:off x="3900487" y="1875416"/>
            <a:ext cx="1004888" cy="257175"/>
            <a:chOff x="2988148" y="2012694"/>
            <a:chExt cx="1339620" cy="343744"/>
          </a:xfrm>
        </p:grpSpPr>
        <p:sp>
          <p:nvSpPr>
            <p:cNvPr id="73" name="Rounded Rectangle 72"/>
            <p:cNvSpPr/>
            <p:nvPr/>
          </p:nvSpPr>
          <p:spPr>
            <a:xfrm>
              <a:off x="2988148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3323053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3992863" y="2012694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3657958" y="2184566"/>
              <a:ext cx="334905" cy="1592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77" name="Rectangle 76"/>
          <p:cNvSpPr>
            <a:spLocks noChangeAspect="1"/>
          </p:cNvSpPr>
          <p:nvPr/>
        </p:nvSpPr>
        <p:spPr>
          <a:xfrm>
            <a:off x="7477007" y="2476632"/>
            <a:ext cx="1144191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ounded Rectangle 77"/>
          <p:cNvSpPr>
            <a:spLocks noChangeAspect="1"/>
          </p:cNvSpPr>
          <p:nvPr/>
        </p:nvSpPr>
        <p:spPr>
          <a:xfrm>
            <a:off x="7566990" y="3068315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9" name="Group 57"/>
          <p:cNvGrpSpPr>
            <a:grpSpLocks noChangeAspect="1"/>
          </p:cNvGrpSpPr>
          <p:nvPr/>
        </p:nvGrpSpPr>
        <p:grpSpPr bwMode="auto">
          <a:xfrm>
            <a:off x="7568236" y="2544606"/>
            <a:ext cx="1003697" cy="258365"/>
            <a:chOff x="6717510" y="2608253"/>
            <a:chExt cx="1339620" cy="343744"/>
          </a:xfrm>
        </p:grpSpPr>
        <p:sp>
          <p:nvSpPr>
            <p:cNvPr id="80" name="Rounded Rectangle 79"/>
            <p:cNvSpPr/>
            <p:nvPr/>
          </p:nvSpPr>
          <p:spPr>
            <a:xfrm>
              <a:off x="6717510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7052415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7722225" y="260825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7388114" y="2780917"/>
              <a:ext cx="333713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84" name="Rectangle 83"/>
          <p:cNvSpPr>
            <a:spLocks noChangeAspect="1"/>
          </p:cNvSpPr>
          <p:nvPr/>
        </p:nvSpPr>
        <p:spPr>
          <a:xfrm>
            <a:off x="3046809" y="4061954"/>
            <a:ext cx="1144191" cy="98226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Rounded Rectangle 84"/>
          <p:cNvSpPr>
            <a:spLocks noChangeAspect="1"/>
          </p:cNvSpPr>
          <p:nvPr/>
        </p:nvSpPr>
        <p:spPr>
          <a:xfrm>
            <a:off x="3139762" y="46885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6" name="Group 55"/>
          <p:cNvGrpSpPr>
            <a:grpSpLocks noChangeAspect="1"/>
          </p:cNvGrpSpPr>
          <p:nvPr/>
        </p:nvGrpSpPr>
        <p:grpSpPr bwMode="auto">
          <a:xfrm>
            <a:off x="3146821" y="4152442"/>
            <a:ext cx="1004888" cy="257175"/>
            <a:chOff x="2995893" y="5485693"/>
            <a:chExt cx="1339620" cy="343744"/>
          </a:xfrm>
        </p:grpSpPr>
        <p:sp>
          <p:nvSpPr>
            <p:cNvPr id="87" name="Rounded Rectangle 86"/>
            <p:cNvSpPr/>
            <p:nvPr/>
          </p:nvSpPr>
          <p:spPr>
            <a:xfrm>
              <a:off x="2995893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330798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4000608" y="548569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3665703" y="5657565"/>
              <a:ext cx="334905" cy="1592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91" name="Rectangle 90"/>
          <p:cNvSpPr>
            <a:spLocks noChangeAspect="1"/>
          </p:cNvSpPr>
          <p:nvPr/>
        </p:nvSpPr>
        <p:spPr>
          <a:xfrm>
            <a:off x="5791200" y="3438148"/>
            <a:ext cx="1144190" cy="981075"/>
          </a:xfrm>
          <a:prstGeom prst="rect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Rounded Rectangle 91"/>
          <p:cNvSpPr>
            <a:spLocks noChangeAspect="1"/>
          </p:cNvSpPr>
          <p:nvPr/>
        </p:nvSpPr>
        <p:spPr>
          <a:xfrm>
            <a:off x="5891809" y="40507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Rounded Rectangle 92"/>
          <p:cNvSpPr>
            <a:spLocks noChangeAspect="1"/>
          </p:cNvSpPr>
          <p:nvPr/>
        </p:nvSpPr>
        <p:spPr>
          <a:xfrm>
            <a:off x="1415031" y="3392215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94" name="Rounded Rectangle 93"/>
          <p:cNvSpPr>
            <a:spLocks noChangeAspect="1"/>
          </p:cNvSpPr>
          <p:nvPr/>
        </p:nvSpPr>
        <p:spPr>
          <a:xfrm>
            <a:off x="3909964" y="2132591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95" name="Rounded Rectangle 94"/>
          <p:cNvSpPr>
            <a:spLocks noChangeAspect="1"/>
          </p:cNvSpPr>
          <p:nvPr/>
        </p:nvSpPr>
        <p:spPr>
          <a:xfrm>
            <a:off x="7567218" y="2802971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96" name="Rounded Rectangle 95"/>
          <p:cNvSpPr>
            <a:spLocks noChangeAspect="1"/>
          </p:cNvSpPr>
          <p:nvPr/>
        </p:nvSpPr>
        <p:spPr>
          <a:xfrm>
            <a:off x="3139763" y="4420414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sp>
        <p:nvSpPr>
          <p:cNvPr id="97" name="Rounded Rectangle 96"/>
          <p:cNvSpPr>
            <a:spLocks noChangeAspect="1"/>
          </p:cNvSpPr>
          <p:nvPr/>
        </p:nvSpPr>
        <p:spPr>
          <a:xfrm>
            <a:off x="5897218" y="3785413"/>
            <a:ext cx="1004715" cy="265344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</a:p>
        </p:txBody>
      </p:sp>
      <p:grpSp>
        <p:nvGrpSpPr>
          <p:cNvPr id="98" name="Group 56"/>
          <p:cNvGrpSpPr>
            <a:grpSpLocks noChangeAspect="1"/>
          </p:cNvGrpSpPr>
          <p:nvPr/>
        </p:nvGrpSpPr>
        <p:grpSpPr bwMode="auto">
          <a:xfrm>
            <a:off x="5891212" y="3527047"/>
            <a:ext cx="1004888" cy="258366"/>
            <a:chOff x="4521796" y="3828803"/>
            <a:chExt cx="1339620" cy="343744"/>
          </a:xfrm>
        </p:grpSpPr>
        <p:sp>
          <p:nvSpPr>
            <p:cNvPr id="99" name="Rounded Rectangle 98"/>
            <p:cNvSpPr/>
            <p:nvPr/>
          </p:nvSpPr>
          <p:spPr>
            <a:xfrm>
              <a:off x="4521796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856701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5526511" y="3828803"/>
              <a:ext cx="334905" cy="343744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5191606" y="4001467"/>
              <a:ext cx="334905" cy="0"/>
            </a:xfrm>
            <a:prstGeom prst="line">
              <a:avLst/>
            </a:prstGeom>
            <a:noFill/>
            <a:ln w="25400" cap="flat" cmpd="sng" algn="ctr">
              <a:solidFill>
                <a:srgbClr val="BBE0E3"/>
              </a:solidFill>
              <a:prstDash val="dot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103" name="Straight Connector 102"/>
          <p:cNvCxnSpPr>
            <a:cxnSpLocks noChangeAspect="1"/>
            <a:stCxn id="63" idx="3"/>
            <a:endCxn id="70" idx="2"/>
          </p:cNvCxnSpPr>
          <p:nvPr/>
        </p:nvCxnSpPr>
        <p:spPr>
          <a:xfrm flipV="1">
            <a:off x="2459036" y="2767591"/>
            <a:ext cx="1913534" cy="773129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4" name="Straight Connector 103"/>
          <p:cNvCxnSpPr>
            <a:cxnSpLocks noChangeAspect="1"/>
            <a:endCxn id="91" idx="0"/>
          </p:cNvCxnSpPr>
          <p:nvPr/>
        </p:nvCxnSpPr>
        <p:spPr>
          <a:xfrm>
            <a:off x="4967838" y="2618465"/>
            <a:ext cx="1395457" cy="819683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5" name="Straight Connector 104"/>
          <p:cNvCxnSpPr>
            <a:cxnSpLocks noChangeAspect="1"/>
            <a:stCxn id="85" idx="3"/>
            <a:endCxn id="91" idx="1"/>
          </p:cNvCxnSpPr>
          <p:nvPr/>
        </p:nvCxnSpPr>
        <p:spPr>
          <a:xfrm flipV="1">
            <a:off x="4144477" y="3928686"/>
            <a:ext cx="1646723" cy="917420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6" name="Straight Connector 105"/>
          <p:cNvCxnSpPr>
            <a:cxnSpLocks noChangeAspect="1"/>
            <a:stCxn id="63" idx="2"/>
            <a:endCxn id="85" idx="1"/>
          </p:cNvCxnSpPr>
          <p:nvPr/>
        </p:nvCxnSpPr>
        <p:spPr>
          <a:xfrm>
            <a:off x="1886941" y="4031852"/>
            <a:ext cx="1252821" cy="814254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7" name="Straight Connector 106"/>
          <p:cNvCxnSpPr>
            <a:cxnSpLocks noChangeAspect="1"/>
            <a:stCxn id="92" idx="3"/>
            <a:endCxn id="77" idx="2"/>
          </p:cNvCxnSpPr>
          <p:nvPr/>
        </p:nvCxnSpPr>
        <p:spPr>
          <a:xfrm flipV="1">
            <a:off x="6896524" y="3457707"/>
            <a:ext cx="1152579" cy="750599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8" name="Rounded Rectangle 107"/>
          <p:cNvSpPr>
            <a:spLocks noChangeAspect="1"/>
          </p:cNvSpPr>
          <p:nvPr/>
        </p:nvSpPr>
        <p:spPr>
          <a:xfrm>
            <a:off x="1670975" y="1106048"/>
            <a:ext cx="6650034" cy="312233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 Operating  System</a:t>
            </a:r>
          </a:p>
        </p:txBody>
      </p:sp>
      <p:grpSp>
        <p:nvGrpSpPr>
          <p:cNvPr id="109" name="Group 62"/>
          <p:cNvGrpSpPr>
            <a:grpSpLocks noChangeAspect="1"/>
          </p:cNvGrpSpPr>
          <p:nvPr/>
        </p:nvGrpSpPr>
        <p:grpSpPr bwMode="auto">
          <a:xfrm>
            <a:off x="3532584" y="514350"/>
            <a:ext cx="2206229" cy="371475"/>
            <a:chOff x="2682096" y="715997"/>
            <a:chExt cx="2942976" cy="495228"/>
          </a:xfrm>
        </p:grpSpPr>
        <p:sp>
          <p:nvSpPr>
            <p:cNvPr id="110" name="Rounded Rectangle 109"/>
            <p:cNvSpPr/>
            <p:nvPr/>
          </p:nvSpPr>
          <p:spPr>
            <a:xfrm>
              <a:off x="2682096" y="719194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732218" y="719194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4742651" y="715997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</p:grpSp>
      <p:sp>
        <p:nvSpPr>
          <p:cNvPr id="114" name="Rectangle 113"/>
          <p:cNvSpPr/>
          <p:nvPr/>
        </p:nvSpPr>
        <p:spPr bwMode="auto">
          <a:xfrm>
            <a:off x="3834285" y="1820705"/>
            <a:ext cx="114538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345207" y="3068544"/>
            <a:ext cx="1144190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3070024" y="4061954"/>
            <a:ext cx="1144190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5813821" y="3438148"/>
            <a:ext cx="114538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7498675" y="2484834"/>
            <a:ext cx="1144191" cy="982266"/>
          </a:xfrm>
          <a:prstGeom prst="rect">
            <a:avLst/>
          </a:prstGeom>
          <a:noFill/>
          <a:ln w="635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7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3.80842E-6 L 1.70228E-7 -0.323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-2.11013E-6 L 0.00087 -0.13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1.12911E-6 L 0.00296 -0.2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2.59139E-7 L -3.4914E-7 -0.5296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4.38223E-6 L 0.00018 -0.401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2.16566E-6 L 1.5581E-6 -0.08654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1.4484E-6 L 0.00017 -0.3477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1.24479E-6 L -3.4914E-7 -0.5543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1.06432E-7 L -4.16884E-6 -0.42665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-3.22073E-6 L -3.45492E-6 -0.2487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Straight Connector 139"/>
          <p:cNvCxnSpPr/>
          <p:nvPr/>
        </p:nvCxnSpPr>
        <p:spPr>
          <a:xfrm>
            <a:off x="6477000" y="1428750"/>
            <a:ext cx="0" cy="2622009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6200000" flipH="1">
            <a:off x="440532" y="2512219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SDN: “</a:t>
            </a:r>
            <a:r>
              <a:rPr lang="en-US" sz="2400" dirty="0" err="1"/>
              <a:t>nyissuk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422448" y="914400"/>
            <a:ext cx="6264351" cy="3703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4" name="Rounded Rectangle 63"/>
          <p:cNvSpPr>
            <a:spLocks noChangeAspect="1"/>
          </p:cNvSpPr>
          <p:nvPr/>
        </p:nvSpPr>
        <p:spPr>
          <a:xfrm>
            <a:off x="1417734" y="3657559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ounded Rectangle 70"/>
          <p:cNvSpPr>
            <a:spLocks noChangeAspect="1"/>
          </p:cNvSpPr>
          <p:nvPr/>
        </p:nvSpPr>
        <p:spPr>
          <a:xfrm>
            <a:off x="3900487" y="2398748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ounded Rectangle 77"/>
          <p:cNvSpPr>
            <a:spLocks noChangeAspect="1"/>
          </p:cNvSpPr>
          <p:nvPr/>
        </p:nvSpPr>
        <p:spPr>
          <a:xfrm>
            <a:off x="7566990" y="3068315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Rounded Rectangle 84"/>
          <p:cNvSpPr>
            <a:spLocks noChangeAspect="1"/>
          </p:cNvSpPr>
          <p:nvPr/>
        </p:nvSpPr>
        <p:spPr>
          <a:xfrm>
            <a:off x="3139762" y="46885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Rounded Rectangle 91"/>
          <p:cNvSpPr>
            <a:spLocks noChangeAspect="1"/>
          </p:cNvSpPr>
          <p:nvPr/>
        </p:nvSpPr>
        <p:spPr>
          <a:xfrm>
            <a:off x="5891809" y="4050757"/>
            <a:ext cx="1004715" cy="315098"/>
          </a:xfrm>
          <a:prstGeom prst="round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Specialized Packet Forwarding Hardware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3" name="Straight Connector 102"/>
          <p:cNvCxnSpPr>
            <a:cxnSpLocks noChangeAspect="1"/>
            <a:stCxn id="64" idx="0"/>
            <a:endCxn id="71" idx="2"/>
          </p:cNvCxnSpPr>
          <p:nvPr/>
        </p:nvCxnSpPr>
        <p:spPr>
          <a:xfrm flipV="1">
            <a:off x="1920092" y="2713846"/>
            <a:ext cx="2482753" cy="943713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4" name="Straight Connector 103"/>
          <p:cNvCxnSpPr>
            <a:cxnSpLocks noChangeAspect="1"/>
            <a:stCxn id="71" idx="3"/>
            <a:endCxn id="92" idx="0"/>
          </p:cNvCxnSpPr>
          <p:nvPr/>
        </p:nvCxnSpPr>
        <p:spPr>
          <a:xfrm>
            <a:off x="4905202" y="2556297"/>
            <a:ext cx="1488965" cy="1494460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5" name="Straight Connector 104"/>
          <p:cNvCxnSpPr>
            <a:cxnSpLocks noChangeAspect="1"/>
            <a:stCxn id="85" idx="3"/>
            <a:endCxn id="92" idx="1"/>
          </p:cNvCxnSpPr>
          <p:nvPr/>
        </p:nvCxnSpPr>
        <p:spPr>
          <a:xfrm flipV="1">
            <a:off x="4144477" y="4208306"/>
            <a:ext cx="1747332" cy="637800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6" name="Straight Connector 105"/>
          <p:cNvCxnSpPr>
            <a:cxnSpLocks noChangeAspect="1"/>
            <a:stCxn id="64" idx="2"/>
            <a:endCxn id="85" idx="1"/>
          </p:cNvCxnSpPr>
          <p:nvPr/>
        </p:nvCxnSpPr>
        <p:spPr>
          <a:xfrm>
            <a:off x="1920092" y="3972657"/>
            <a:ext cx="1219670" cy="873449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7" name="Straight Connector 106"/>
          <p:cNvCxnSpPr>
            <a:cxnSpLocks noChangeAspect="1"/>
            <a:stCxn id="92" idx="3"/>
            <a:endCxn id="78" idx="2"/>
          </p:cNvCxnSpPr>
          <p:nvPr/>
        </p:nvCxnSpPr>
        <p:spPr>
          <a:xfrm flipV="1">
            <a:off x="6896524" y="3383413"/>
            <a:ext cx="1172824" cy="824893"/>
          </a:xfrm>
          <a:prstGeom prst="line">
            <a:avLst/>
          </a:prstGeom>
          <a:noFill/>
          <a:ln w="25400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8" name="Rounded Rectangle 107"/>
          <p:cNvSpPr>
            <a:spLocks noChangeAspect="1"/>
          </p:cNvSpPr>
          <p:nvPr/>
        </p:nvSpPr>
        <p:spPr>
          <a:xfrm>
            <a:off x="1670974" y="1106048"/>
            <a:ext cx="6711025" cy="312233"/>
          </a:xfrm>
          <a:prstGeom prst="roundRect">
            <a:avLst/>
          </a:prstGeom>
          <a:gradFill rotWithShape="1">
            <a:gsLst>
              <a:gs pos="0">
                <a:srgbClr val="FF0000"/>
              </a:gs>
              <a:gs pos="100000">
                <a:srgbClr val="F7545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 Operating  System</a:t>
            </a:r>
          </a:p>
        </p:txBody>
      </p:sp>
      <p:grpSp>
        <p:nvGrpSpPr>
          <p:cNvPr id="109" name="Group 62"/>
          <p:cNvGrpSpPr>
            <a:grpSpLocks noChangeAspect="1"/>
          </p:cNvGrpSpPr>
          <p:nvPr/>
        </p:nvGrpSpPr>
        <p:grpSpPr bwMode="auto">
          <a:xfrm>
            <a:off x="3532584" y="514350"/>
            <a:ext cx="2206229" cy="371475"/>
            <a:chOff x="2682096" y="715997"/>
            <a:chExt cx="2942976" cy="495228"/>
          </a:xfrm>
        </p:grpSpPr>
        <p:sp>
          <p:nvSpPr>
            <p:cNvPr id="110" name="Rounded Rectangle 109"/>
            <p:cNvSpPr/>
            <p:nvPr/>
          </p:nvSpPr>
          <p:spPr>
            <a:xfrm>
              <a:off x="2682096" y="719194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732218" y="719194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4742651" y="715997"/>
              <a:ext cx="882421" cy="492031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2D2D8A">
                    <a:tint val="50000"/>
                    <a:shade val="100000"/>
                    <a:satMod val="350000"/>
                    <a:alpha val="4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</a:t>
              </a:r>
            </a:p>
          </p:txBody>
        </p:sp>
      </p:grpSp>
      <p:grpSp>
        <p:nvGrpSpPr>
          <p:cNvPr id="113" name="Group 121"/>
          <p:cNvGrpSpPr>
            <a:grpSpLocks/>
          </p:cNvGrpSpPr>
          <p:nvPr/>
        </p:nvGrpSpPr>
        <p:grpSpPr bwMode="auto">
          <a:xfrm>
            <a:off x="1295400" y="-6350"/>
            <a:ext cx="4876799" cy="976314"/>
            <a:chOff x="360953" y="231801"/>
            <a:chExt cx="4876761" cy="976229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2227838" y="1208029"/>
              <a:ext cx="3009876" cy="0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09"/>
            <p:cNvSpPr txBox="1">
              <a:spLocks noChangeArrowheads="1"/>
            </p:cNvSpPr>
            <p:nvPr/>
          </p:nvSpPr>
          <p:spPr bwMode="auto">
            <a:xfrm>
              <a:off x="360953" y="231801"/>
              <a:ext cx="4113274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dirty="0">
                  <a:latin typeface="Calibri" pitchFamily="34" charset="0"/>
                </a:rPr>
                <a:t>3. </a:t>
              </a:r>
              <a:r>
                <a:rPr lang="hu-HU" dirty="0" smtClean="0">
                  <a:latin typeface="Calibri" pitchFamily="34" charset="0"/>
                </a:rPr>
                <a:t>Jól definiált </a:t>
              </a:r>
              <a:r>
                <a:rPr lang="en-US" dirty="0" smtClean="0">
                  <a:latin typeface="Calibri" pitchFamily="34" charset="0"/>
                </a:rPr>
                <a:t> API</a:t>
              </a:r>
              <a:r>
                <a:rPr lang="hu-HU" dirty="0" smtClean="0">
                  <a:latin typeface="Calibri" pitchFamily="34" charset="0"/>
                </a:rPr>
                <a:t> (northb</a:t>
              </a:r>
              <a:r>
                <a:rPr lang="en-US" dirty="0" err="1" smtClean="0">
                  <a:latin typeface="Calibri" pitchFamily="34" charset="0"/>
                </a:rPr>
                <a:t>ou</a:t>
              </a:r>
              <a:r>
                <a:rPr lang="hu-HU" dirty="0" smtClean="0">
                  <a:latin typeface="Calibri" pitchFamily="34" charset="0"/>
                </a:rPr>
                <a:t>nd interface)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21" name="Straight Connector 120"/>
            <p:cNvCxnSpPr>
              <a:endCxn id="120" idx="2"/>
            </p:cNvCxnSpPr>
            <p:nvPr/>
          </p:nvCxnSpPr>
          <p:spPr>
            <a:xfrm rot="5400000" flipH="1" flipV="1">
              <a:off x="2019258" y="809698"/>
              <a:ext cx="606929" cy="189735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0"/>
          <p:cNvGrpSpPr>
            <a:grpSpLocks/>
          </p:cNvGrpSpPr>
          <p:nvPr/>
        </p:nvGrpSpPr>
        <p:grpSpPr bwMode="auto">
          <a:xfrm>
            <a:off x="6084226" y="57150"/>
            <a:ext cx="2983574" cy="1184059"/>
            <a:chOff x="5899628" y="277967"/>
            <a:chExt cx="2982646" cy="1184083"/>
          </a:xfrm>
        </p:grpSpPr>
        <p:sp>
          <p:nvSpPr>
            <p:cNvPr id="127" name="TextBox 103"/>
            <p:cNvSpPr txBox="1">
              <a:spLocks noChangeArrowheads="1"/>
            </p:cNvSpPr>
            <p:nvPr/>
          </p:nvSpPr>
          <p:spPr bwMode="auto">
            <a:xfrm>
              <a:off x="5899628" y="277967"/>
              <a:ext cx="2982646" cy="36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dirty="0">
                  <a:latin typeface="Calibri" pitchFamily="34" charset="0"/>
                </a:rPr>
                <a:t>2. </a:t>
              </a:r>
              <a:r>
                <a:rPr lang="hu-HU" dirty="0" smtClean="0">
                  <a:latin typeface="Calibri" pitchFamily="34" charset="0"/>
                </a:rPr>
                <a:t>Hálózati operációs rendszer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 rot="5400000">
              <a:off x="6098668" y="856480"/>
              <a:ext cx="769953" cy="4411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19"/>
          <p:cNvGrpSpPr>
            <a:grpSpLocks/>
          </p:cNvGrpSpPr>
          <p:nvPr/>
        </p:nvGrpSpPr>
        <p:grpSpPr bwMode="auto">
          <a:xfrm>
            <a:off x="4354181" y="1428750"/>
            <a:ext cx="2732420" cy="987425"/>
            <a:chOff x="3650213" y="1672972"/>
            <a:chExt cx="2732549" cy="673471"/>
          </a:xfrm>
        </p:grpSpPr>
        <p:sp>
          <p:nvSpPr>
            <p:cNvPr id="131" name="Right Brace 130"/>
            <p:cNvSpPr/>
            <p:nvPr/>
          </p:nvSpPr>
          <p:spPr>
            <a:xfrm>
              <a:off x="3650213" y="1672972"/>
              <a:ext cx="219085" cy="673471"/>
            </a:xfrm>
            <a:prstGeom prst="rightBrace">
              <a:avLst>
                <a:gd name="adj1" fmla="val 31524"/>
                <a:gd name="adj2" fmla="val 50000"/>
              </a:avLst>
            </a:prstGeom>
            <a:ln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6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2" name="TextBox 101"/>
            <p:cNvSpPr txBox="1">
              <a:spLocks noChangeArrowheads="1"/>
            </p:cNvSpPr>
            <p:nvPr/>
          </p:nvSpPr>
          <p:spPr bwMode="auto">
            <a:xfrm>
              <a:off x="3860795" y="1810253"/>
              <a:ext cx="2521967" cy="3988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defTabSz="457200">
                <a:buAutoNum type="arabicPeriod"/>
              </a:pPr>
              <a:r>
                <a:rPr lang="hu-HU" sz="1600" dirty="0" smtClean="0">
                  <a:latin typeface="Calibri" pitchFamily="34" charset="0"/>
                </a:rPr>
                <a:t>Nyílt interfész a HW felé</a:t>
              </a:r>
              <a:r>
                <a:rPr lang="hu-HU" sz="1600" dirty="0">
                  <a:latin typeface="Calibri" pitchFamily="34" charset="0"/>
                </a:rPr>
                <a:t> </a:t>
              </a:r>
              <a:r>
                <a:rPr lang="hu-HU" sz="1600" dirty="0" smtClean="0">
                  <a:latin typeface="Calibri" pitchFamily="34" charset="0"/>
                </a:rPr>
                <a:t>(southbound interface)</a:t>
              </a:r>
            </a:p>
          </p:txBody>
        </p:sp>
      </p:grpSp>
      <p:grpSp>
        <p:nvGrpSpPr>
          <p:cNvPr id="133" name="Group 39"/>
          <p:cNvGrpSpPr>
            <a:grpSpLocks noChangeAspect="1"/>
          </p:cNvGrpSpPr>
          <p:nvPr/>
        </p:nvGrpSpPr>
        <p:grpSpPr bwMode="auto">
          <a:xfrm>
            <a:off x="7010400" y="1565909"/>
            <a:ext cx="2029143" cy="813753"/>
            <a:chOff x="4809596" y="3324225"/>
            <a:chExt cx="1432560" cy="592669"/>
          </a:xfrm>
        </p:grpSpPr>
        <p:sp>
          <p:nvSpPr>
            <p:cNvPr id="134" name="Rectangle 133"/>
            <p:cNvSpPr/>
            <p:nvPr/>
          </p:nvSpPr>
          <p:spPr>
            <a:xfrm>
              <a:off x="5443276" y="3384001"/>
              <a:ext cx="118353" cy="53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5" name="Picture 31" descr="OpenFlow-Logo-Medium.tif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9596" y="3324225"/>
              <a:ext cx="143256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38" name="Straight Connector 137"/>
          <p:cNvCxnSpPr/>
          <p:nvPr/>
        </p:nvCxnSpPr>
        <p:spPr>
          <a:xfrm rot="5400000">
            <a:off x="3650765" y="1931302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367295" y="1400659"/>
            <a:ext cx="2" cy="3445449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8229601" y="1400659"/>
            <a:ext cx="0" cy="166765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1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is az az </a:t>
            </a:r>
            <a:r>
              <a:rPr lang="en-US" dirty="0" err="1"/>
              <a:t>OpenFlow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0000CC"/>
                </a:solidFill>
              </a:rPr>
              <a:t>OpenFlow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hu-HU" dirty="0">
                <a:solidFill>
                  <a:srgbClr val="0000CC"/>
                </a:solidFill>
              </a:rPr>
              <a:t>egy </a:t>
            </a:r>
            <a:r>
              <a:rPr lang="en-US" dirty="0">
                <a:solidFill>
                  <a:srgbClr val="0000CC"/>
                </a:solidFill>
              </a:rPr>
              <a:t>API</a:t>
            </a:r>
            <a:r>
              <a:rPr lang="hu-HU" dirty="0">
                <a:solidFill>
                  <a:srgbClr val="0000CC"/>
                </a:solidFill>
              </a:rPr>
              <a:t>, interfész</a:t>
            </a:r>
            <a:endParaRPr lang="en-US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endParaRPr lang="hu-HU" dirty="0"/>
          </a:p>
          <a:p>
            <a:pPr>
              <a:lnSpc>
                <a:spcPct val="90000"/>
              </a:lnSpc>
            </a:pPr>
            <a:r>
              <a:rPr lang="hu-HU" dirty="0"/>
              <a:t>Ezen keresztül kontrol</a:t>
            </a:r>
            <a:r>
              <a:rPr lang="en-US" dirty="0"/>
              <a:t>l</a:t>
            </a:r>
            <a:r>
              <a:rPr lang="hu-HU" dirty="0"/>
              <a:t>álható a csomag-továbbítás (</a:t>
            </a:r>
            <a:r>
              <a:rPr lang="en-US" dirty="0"/>
              <a:t>forward</a:t>
            </a:r>
            <a:r>
              <a:rPr lang="hu-HU" dirty="0"/>
              <a:t>ing)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hu-HU" dirty="0"/>
              <a:t>olcsó HW-en is implementálható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hu-HU" dirty="0"/>
              <a:t>Üzemeltetett hálózat programozható lesz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hu-HU" dirty="0"/>
              <a:t>nem csak konfigurálható!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hu-HU" dirty="0"/>
              <a:t>Egyszerűbb innováció</a:t>
            </a:r>
          </a:p>
          <a:p>
            <a:pPr>
              <a:lnSpc>
                <a:spcPct val="90000"/>
              </a:lnSpc>
            </a:pPr>
            <a:r>
              <a:rPr lang="hu-HU" dirty="0"/>
              <a:t>(egyszerűbb üzemeltetés, új szolgáltatások bevezetése)</a:t>
            </a:r>
            <a:endParaRPr lang="en-US" dirty="0"/>
          </a:p>
          <a:p>
            <a:pPr>
              <a:lnSpc>
                <a:spcPct val="90000"/>
              </a:lnSpc>
            </a:pPr>
            <a:endParaRPr lang="hu-HU" dirty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rgbClr val="FF3300"/>
                </a:solidFill>
              </a:rPr>
              <a:t>Fő célok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</a:t>
            </a:r>
            <a:r>
              <a:rPr lang="hu-HU" dirty="0"/>
              <a:t>e kelljenek speciális testbedek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hu-HU" dirty="0"/>
              <a:t>Kísérleti megoldások </a:t>
            </a:r>
            <a:r>
              <a:rPr lang="hu-HU" b="1" dirty="0"/>
              <a:t>valós hálózaton</a:t>
            </a:r>
            <a:r>
              <a:rPr lang="hu-HU" dirty="0"/>
              <a:t>, </a:t>
            </a:r>
            <a:r>
              <a:rPr lang="hu-HU" b="1" dirty="0"/>
              <a:t>valós forgalom</a:t>
            </a:r>
            <a:r>
              <a:rPr lang="hu-HU" dirty="0"/>
              <a:t> mellett, </a:t>
            </a:r>
            <a:r>
              <a:rPr lang="hu-HU" b="1" dirty="0"/>
              <a:t>vonali </a:t>
            </a:r>
            <a:r>
              <a:rPr lang="hu-HU" b="1" dirty="0" smtClean="0"/>
              <a:t>sebesség</a:t>
            </a:r>
            <a:r>
              <a:rPr lang="hu-HU" dirty="0" smtClean="0"/>
              <a:t>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18" name="AutoShape 1"/>
          <p:cNvSpPr>
            <a:spLocks/>
          </p:cNvSpPr>
          <p:nvPr/>
        </p:nvSpPr>
        <p:spPr bwMode="auto">
          <a:xfrm>
            <a:off x="1066800" y="2588260"/>
            <a:ext cx="6745287" cy="2421890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287" y="4036060"/>
            <a:ext cx="2620010" cy="35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" name="Rectangle 3"/>
          <p:cNvSpPr>
            <a:spLocks/>
          </p:cNvSpPr>
          <p:nvPr/>
        </p:nvSpPr>
        <p:spPr bwMode="auto">
          <a:xfrm>
            <a:off x="1354137" y="2737485"/>
            <a:ext cx="3709988" cy="55372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38100" dist="25399" dir="3600114" algn="ctr" rotWithShape="0">
              <a:srgbClr val="000000">
                <a:alpha val="64999"/>
              </a:srgb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FFFFFF"/>
                </a:solidFill>
                <a:latin typeface="+mn-lt"/>
                <a:ea typeface="Gill Sans" charset="0"/>
                <a:cs typeface="Gill Sans" charset="0"/>
              </a:rPr>
              <a:t>Ethernet Switch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287" y="4475797"/>
            <a:ext cx="2622550" cy="35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1724" y="4036060"/>
            <a:ext cx="2620010" cy="35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724" y="4475797"/>
            <a:ext cx="2622550" cy="350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5287" y="2874010"/>
            <a:ext cx="32258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6925" y="2874010"/>
            <a:ext cx="32258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24</a:t>
            </a:fld>
            <a:endParaRPr lang="en-US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1066800" y="2588260"/>
            <a:ext cx="6745287" cy="2421890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9" name="AutoShape 3"/>
          <p:cNvSpPr>
            <a:spLocks/>
          </p:cNvSpPr>
          <p:nvPr/>
        </p:nvSpPr>
        <p:spPr bwMode="auto">
          <a:xfrm>
            <a:off x="1219199" y="4032250"/>
            <a:ext cx="6477001" cy="7493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Data Path (Hardware)</a:t>
            </a: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1219199" y="2800351"/>
            <a:ext cx="6477001" cy="803274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Control Path (Software)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rot="10800000" flipH="1">
            <a:off x="1157288" y="3790950"/>
            <a:ext cx="65389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47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25</a:t>
            </a:fld>
            <a:endParaRPr lang="en-US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1066800" y="2588260"/>
            <a:ext cx="6745287" cy="2421890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9" name="AutoShape 3"/>
          <p:cNvSpPr>
            <a:spLocks/>
          </p:cNvSpPr>
          <p:nvPr/>
        </p:nvSpPr>
        <p:spPr bwMode="auto">
          <a:xfrm>
            <a:off x="1219199" y="4032250"/>
            <a:ext cx="6477001" cy="7493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Data Path (Hardware)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rot="10800000" flipH="1">
            <a:off x="1157288" y="3790950"/>
            <a:ext cx="65389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1219199" y="2800351"/>
            <a:ext cx="3352801" cy="803274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Control </a:t>
            </a:r>
            <a:r>
              <a:rPr lang="en-US" sz="4500" dirty="0" smtClean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Path</a:t>
            </a:r>
            <a:endParaRPr lang="en-US" sz="4500" dirty="0">
              <a:solidFill>
                <a:srgbClr val="00194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>
            <a:off x="1847850" y="285751"/>
            <a:ext cx="5581650" cy="99060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17" name="AutoShape 7"/>
          <p:cNvSpPr>
            <a:spLocks/>
          </p:cNvSpPr>
          <p:nvPr/>
        </p:nvSpPr>
        <p:spPr bwMode="auto">
          <a:xfrm>
            <a:off x="1928813" y="361950"/>
            <a:ext cx="5429250" cy="838200"/>
          </a:xfrm>
          <a:prstGeom prst="roundRect">
            <a:avLst>
              <a:gd name="adj" fmla="val 14653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OpenFlow</a:t>
            </a: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 Controller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H="1">
            <a:off x="6286500" y="1276351"/>
            <a:ext cx="0" cy="1295399"/>
          </a:xfrm>
          <a:prstGeom prst="line">
            <a:avLst/>
          </a:prstGeom>
          <a:noFill/>
          <a:ln w="139700">
            <a:solidFill>
              <a:srgbClr val="FF7F00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angle 9"/>
          <p:cNvSpPr>
            <a:spLocks/>
          </p:cNvSpPr>
          <p:nvPr/>
        </p:nvSpPr>
        <p:spPr bwMode="auto">
          <a:xfrm>
            <a:off x="904875" y="1658937"/>
            <a:ext cx="5162550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3400">
                <a:latin typeface="Calibri" pitchFamily="34" charset="0"/>
              </a:rPr>
              <a:t>OpenFlow Protocol (SSL/TCP)</a:t>
            </a: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>
            <a:off x="4800600" y="2800350"/>
            <a:ext cx="2895600" cy="803275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OpenFlow</a:t>
            </a:r>
            <a:endParaRPr lang="en-US" sz="4500" dirty="0">
              <a:solidFill>
                <a:srgbClr val="00194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1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 autoUpdateAnimBg="0"/>
      <p:bldP spid="18" grpId="0" animBg="1"/>
      <p:bldP spid="1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OpenFlow</a:t>
            </a:r>
            <a:r>
              <a:rPr lang="en-US" sz="2400" dirty="0" smtClean="0"/>
              <a:t> flow </a:t>
            </a:r>
            <a:r>
              <a:rPr lang="en-US" sz="2400" dirty="0" err="1" smtClean="0"/>
              <a:t>tábla</a:t>
            </a:r>
            <a:r>
              <a:rPr lang="en-US" sz="2400" dirty="0" smtClean="0"/>
              <a:t> </a:t>
            </a:r>
            <a:r>
              <a:rPr lang="en-US" sz="2400" dirty="0" err="1" smtClean="0"/>
              <a:t>absztrakció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5" name="Group 154"/>
          <p:cNvGrpSpPr>
            <a:grpSpLocks noChangeAspect="1"/>
          </p:cNvGrpSpPr>
          <p:nvPr/>
        </p:nvGrpSpPr>
        <p:grpSpPr>
          <a:xfrm>
            <a:off x="2257934" y="215831"/>
            <a:ext cx="6657466" cy="4613407"/>
            <a:chOff x="312738" y="533727"/>
            <a:chExt cx="8759825" cy="6070273"/>
          </a:xfrm>
        </p:grpSpPr>
        <p:pic>
          <p:nvPicPr>
            <p:cNvPr id="106" name="Picture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3" y="5626100"/>
              <a:ext cx="1143000" cy="857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07" name="Picture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3600" y="5626100"/>
              <a:ext cx="1143000" cy="858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08" name="Pictur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02075" y="5635625"/>
              <a:ext cx="1143000" cy="858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09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99113" y="5626100"/>
              <a:ext cx="1143000" cy="857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10" name="Line 5"/>
            <p:cNvSpPr>
              <a:spLocks noChangeShapeType="1"/>
            </p:cNvSpPr>
            <p:nvPr/>
          </p:nvSpPr>
          <p:spPr bwMode="auto">
            <a:xfrm flipH="1">
              <a:off x="1303338" y="4786313"/>
              <a:ext cx="536575" cy="965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Line 6"/>
            <p:cNvSpPr>
              <a:spLocks noChangeShapeType="1"/>
            </p:cNvSpPr>
            <p:nvPr/>
          </p:nvSpPr>
          <p:spPr bwMode="auto">
            <a:xfrm flipH="1">
              <a:off x="2714625" y="4776788"/>
              <a:ext cx="284163" cy="92868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Line 7"/>
            <p:cNvSpPr>
              <a:spLocks noChangeShapeType="1"/>
            </p:cNvSpPr>
            <p:nvPr/>
          </p:nvSpPr>
          <p:spPr bwMode="auto">
            <a:xfrm>
              <a:off x="4286250" y="4786313"/>
              <a:ext cx="125413" cy="92868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Line 8"/>
            <p:cNvSpPr>
              <a:spLocks noChangeShapeType="1"/>
            </p:cNvSpPr>
            <p:nvPr/>
          </p:nvSpPr>
          <p:spPr bwMode="auto">
            <a:xfrm>
              <a:off x="5643563" y="4803775"/>
              <a:ext cx="223837" cy="9731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ectangle 9"/>
            <p:cNvSpPr>
              <a:spLocks/>
            </p:cNvSpPr>
            <p:nvPr/>
          </p:nvSpPr>
          <p:spPr bwMode="auto">
            <a:xfrm>
              <a:off x="7518400" y="533727"/>
              <a:ext cx="1376895" cy="3644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>
                <a:lnSpc>
                  <a:spcPct val="90000"/>
                </a:lnSpc>
              </a:pPr>
              <a:r>
                <a:rPr lang="en-US" sz="2000">
                  <a:solidFill>
                    <a:srgbClr val="163F88"/>
                  </a:solidFill>
                  <a:latin typeface="Calibri" pitchFamily="34" charset="0"/>
                </a:rPr>
                <a:t>Controller</a:t>
              </a:r>
            </a:p>
          </p:txBody>
        </p:sp>
        <p:pic>
          <p:nvPicPr>
            <p:cNvPr id="115" name="Picture 1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6350" y="1000125"/>
              <a:ext cx="1446213" cy="1446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16" name="Rectangle 11"/>
            <p:cNvSpPr>
              <a:spLocks/>
            </p:cNvSpPr>
            <p:nvPr/>
          </p:nvSpPr>
          <p:spPr bwMode="auto">
            <a:xfrm>
              <a:off x="8255000" y="1483052"/>
              <a:ext cx="318492" cy="3644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>
                  <a:solidFill>
                    <a:srgbClr val="FFFFFF"/>
                  </a:solidFill>
                  <a:latin typeface="Calibri" pitchFamily="34" charset="0"/>
                </a:rPr>
                <a:t>PC</a:t>
              </a:r>
            </a:p>
          </p:txBody>
        </p:sp>
        <p:sp>
          <p:nvSpPr>
            <p:cNvPr id="117" name="Line 12"/>
            <p:cNvSpPr>
              <a:spLocks noChangeShapeType="1"/>
            </p:cNvSpPr>
            <p:nvPr/>
          </p:nvSpPr>
          <p:spPr bwMode="auto">
            <a:xfrm>
              <a:off x="3027363" y="3313113"/>
              <a:ext cx="1749425" cy="158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Rectangle 13"/>
            <p:cNvSpPr>
              <a:spLocks/>
            </p:cNvSpPr>
            <p:nvPr/>
          </p:nvSpPr>
          <p:spPr bwMode="auto">
            <a:xfrm>
              <a:off x="312738" y="3332847"/>
              <a:ext cx="941891" cy="5669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solidFill>
                    <a:srgbClr val="163F88"/>
                  </a:solidFill>
                  <a:latin typeface="Calibri" pitchFamily="34" charset="0"/>
                </a:rPr>
                <a:t>Hardware</a:t>
              </a:r>
            </a:p>
            <a:p>
              <a:pPr defTabSz="457200"/>
              <a:r>
                <a:rPr lang="en-US" sz="1400">
                  <a:solidFill>
                    <a:srgbClr val="163F88"/>
                  </a:solidFill>
                  <a:latin typeface="Calibri" pitchFamily="34" charset="0"/>
                </a:rPr>
                <a:t>Layer</a:t>
              </a:r>
            </a:p>
          </p:txBody>
        </p:sp>
        <p:sp>
          <p:nvSpPr>
            <p:cNvPr id="119" name="Rectangle 14"/>
            <p:cNvSpPr>
              <a:spLocks/>
            </p:cNvSpPr>
            <p:nvPr/>
          </p:nvSpPr>
          <p:spPr bwMode="auto">
            <a:xfrm>
              <a:off x="360363" y="1734235"/>
              <a:ext cx="860897" cy="5669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 dirty="0">
                  <a:solidFill>
                    <a:srgbClr val="163F88"/>
                  </a:solidFill>
                  <a:latin typeface="Calibri" pitchFamily="34" charset="0"/>
                </a:rPr>
                <a:t>Software</a:t>
              </a:r>
            </a:p>
            <a:p>
              <a:pPr defTabSz="457200"/>
              <a:r>
                <a:rPr lang="en-US" sz="1400" dirty="0">
                  <a:solidFill>
                    <a:srgbClr val="163F88"/>
                  </a:solidFill>
                  <a:latin typeface="Calibri" pitchFamily="34" charset="0"/>
                </a:rPr>
                <a:t>Layer</a:t>
              </a:r>
            </a:p>
          </p:txBody>
        </p:sp>
        <p:sp>
          <p:nvSpPr>
            <p:cNvPr id="120" name="AutoShape 15"/>
            <p:cNvSpPr>
              <a:spLocks/>
            </p:cNvSpPr>
            <p:nvPr/>
          </p:nvSpPr>
          <p:spPr bwMode="auto">
            <a:xfrm>
              <a:off x="1258888" y="1312863"/>
              <a:ext cx="5037137" cy="3455987"/>
            </a:xfrm>
            <a:prstGeom prst="roundRect">
              <a:avLst>
                <a:gd name="adj" fmla="val 3875"/>
              </a:avLst>
            </a:prstGeom>
            <a:solidFill>
              <a:srgbClr val="C8D2DF"/>
            </a:solidFill>
            <a:ln w="25400">
              <a:solidFill>
                <a:srgbClr val="163F88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121" name="Rectangle 16"/>
            <p:cNvSpPr>
              <a:spLocks/>
            </p:cNvSpPr>
            <p:nvPr/>
          </p:nvSpPr>
          <p:spPr bwMode="auto">
            <a:xfrm>
              <a:off x="2819400" y="2619375"/>
              <a:ext cx="1830388" cy="2587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Flow Table</a:t>
              </a:r>
            </a:p>
          </p:txBody>
        </p:sp>
        <p:sp>
          <p:nvSpPr>
            <p:cNvPr id="122" name="Line 17"/>
            <p:cNvSpPr>
              <a:spLocks noChangeShapeType="1"/>
            </p:cNvSpPr>
            <p:nvPr/>
          </p:nvSpPr>
          <p:spPr bwMode="auto">
            <a:xfrm rot="10800000" flipH="1">
              <a:off x="6323013" y="1446213"/>
              <a:ext cx="1574800" cy="54451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3" name="Group 18"/>
            <p:cNvGrpSpPr>
              <a:grpSpLocks/>
            </p:cNvGrpSpPr>
            <p:nvPr/>
          </p:nvGrpSpPr>
          <p:grpSpPr bwMode="auto">
            <a:xfrm>
              <a:off x="1352550" y="2851150"/>
              <a:ext cx="4827588" cy="571500"/>
              <a:chOff x="0" y="0"/>
              <a:chExt cx="4323" cy="512"/>
            </a:xfrm>
          </p:grpSpPr>
          <p:sp>
            <p:nvSpPr>
              <p:cNvPr id="124" name="Rectangle 19"/>
              <p:cNvSpPr>
                <a:spLocks/>
              </p:cNvSpPr>
              <p:nvPr/>
            </p:nvSpPr>
            <p:spPr bwMode="auto">
              <a:xfrm>
                <a:off x="4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5" name="Rectangle 20"/>
              <p:cNvSpPr>
                <a:spLocks/>
              </p:cNvSpPr>
              <p:nvPr/>
            </p:nvSpPr>
            <p:spPr bwMode="auto">
              <a:xfrm>
                <a:off x="0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126" name="Rectangle 21"/>
              <p:cNvSpPr>
                <a:spLocks/>
              </p:cNvSpPr>
              <p:nvPr/>
            </p:nvSpPr>
            <p:spPr bwMode="auto">
              <a:xfrm>
                <a:off x="597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7" name="Rectangle 22"/>
              <p:cNvSpPr>
                <a:spLocks/>
              </p:cNvSpPr>
              <p:nvPr/>
            </p:nvSpPr>
            <p:spPr bwMode="auto">
              <a:xfrm>
                <a:off x="623" y="0"/>
                <a:ext cx="568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128" name="Rectangle 23"/>
              <p:cNvSpPr>
                <a:spLocks/>
              </p:cNvSpPr>
              <p:nvPr/>
            </p:nvSpPr>
            <p:spPr bwMode="auto">
              <a:xfrm>
                <a:off x="1191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9" name="Rectangle 24"/>
              <p:cNvSpPr>
                <a:spLocks/>
              </p:cNvSpPr>
              <p:nvPr/>
            </p:nvSpPr>
            <p:spPr bwMode="auto">
              <a:xfrm>
                <a:off x="1196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130" name="Rectangle 25"/>
              <p:cNvSpPr>
                <a:spLocks/>
              </p:cNvSpPr>
              <p:nvPr/>
            </p:nvSpPr>
            <p:spPr bwMode="auto">
              <a:xfrm>
                <a:off x="1790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1" name="Rectangle 26"/>
              <p:cNvSpPr>
                <a:spLocks/>
              </p:cNvSpPr>
              <p:nvPr/>
            </p:nvSpPr>
            <p:spPr bwMode="auto">
              <a:xfrm>
                <a:off x="1787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132" name="Rectangle 27"/>
              <p:cNvSpPr>
                <a:spLocks/>
              </p:cNvSpPr>
              <p:nvPr/>
            </p:nvSpPr>
            <p:spPr bwMode="auto">
              <a:xfrm>
                <a:off x="237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3" name="Rectangle 28"/>
              <p:cNvSpPr>
                <a:spLocks/>
              </p:cNvSpPr>
              <p:nvPr/>
            </p:nvSpPr>
            <p:spPr bwMode="auto">
              <a:xfrm>
                <a:off x="2380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sport</a:t>
                </a:r>
              </a:p>
            </p:txBody>
          </p:sp>
          <p:sp>
            <p:nvSpPr>
              <p:cNvPr id="134" name="Rectangle 29"/>
              <p:cNvSpPr>
                <a:spLocks/>
              </p:cNvSpPr>
              <p:nvPr/>
            </p:nvSpPr>
            <p:spPr bwMode="auto">
              <a:xfrm>
                <a:off x="297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5" name="Rectangle 30"/>
              <p:cNvSpPr>
                <a:spLocks/>
              </p:cNvSpPr>
              <p:nvPr/>
            </p:nvSpPr>
            <p:spPr bwMode="auto">
              <a:xfrm>
                <a:off x="2971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dport</a:t>
                </a:r>
              </a:p>
            </p:txBody>
          </p:sp>
          <p:sp>
            <p:nvSpPr>
              <p:cNvPr id="136" name="Rectangle 31"/>
              <p:cNvSpPr>
                <a:spLocks/>
              </p:cNvSpPr>
              <p:nvPr/>
            </p:nvSpPr>
            <p:spPr bwMode="auto">
              <a:xfrm>
                <a:off x="3576" y="12"/>
                <a:ext cx="747" cy="488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7" name="Rectangle 32"/>
              <p:cNvSpPr>
                <a:spLocks/>
              </p:cNvSpPr>
              <p:nvPr/>
            </p:nvSpPr>
            <p:spPr bwMode="auto">
              <a:xfrm>
                <a:off x="3568" y="111"/>
                <a:ext cx="75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Action</a:t>
                </a:r>
              </a:p>
            </p:txBody>
          </p:sp>
        </p:grpSp>
        <p:sp>
          <p:nvSpPr>
            <p:cNvPr id="138" name="AutoShape 33"/>
            <p:cNvSpPr>
              <a:spLocks/>
            </p:cNvSpPr>
            <p:nvPr/>
          </p:nvSpPr>
          <p:spPr bwMode="auto">
            <a:xfrm>
              <a:off x="1500188" y="1581150"/>
              <a:ext cx="4537075" cy="785813"/>
            </a:xfrm>
            <a:prstGeom prst="roundRect">
              <a:avLst>
                <a:gd name="adj" fmla="val 17042"/>
              </a:avLst>
            </a:prstGeom>
            <a:solidFill>
              <a:srgbClr val="E6E6E6"/>
            </a:solidFill>
            <a:ln w="25400">
              <a:solidFill>
                <a:srgbClr val="163F88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2000">
                  <a:latin typeface="Calibri" pitchFamily="34" charset="0"/>
                </a:rPr>
                <a:t>OpenFlow Firmware</a:t>
              </a:r>
            </a:p>
          </p:txBody>
        </p:sp>
        <p:sp>
          <p:nvSpPr>
            <p:cNvPr id="139" name="Line 34"/>
            <p:cNvSpPr>
              <a:spLocks noChangeShapeType="1"/>
            </p:cNvSpPr>
            <p:nvPr/>
          </p:nvSpPr>
          <p:spPr bwMode="auto">
            <a:xfrm>
              <a:off x="1339850" y="2616200"/>
              <a:ext cx="483076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0" name="Group 36"/>
            <p:cNvGrpSpPr>
              <a:grpSpLocks/>
            </p:cNvGrpSpPr>
            <p:nvPr/>
          </p:nvGrpSpPr>
          <p:grpSpPr bwMode="auto">
            <a:xfrm>
              <a:off x="1357313" y="3490913"/>
              <a:ext cx="4822825" cy="312737"/>
              <a:chOff x="0" y="0"/>
              <a:chExt cx="4320" cy="280"/>
            </a:xfrm>
          </p:grpSpPr>
          <p:sp>
            <p:nvSpPr>
              <p:cNvPr id="141" name="Rectangle 37"/>
              <p:cNvSpPr>
                <a:spLocks/>
              </p:cNvSpPr>
              <p:nvPr/>
            </p:nvSpPr>
            <p:spPr bwMode="auto">
              <a:xfrm>
                <a:off x="0" y="0"/>
                <a:ext cx="4320" cy="280"/>
              </a:xfrm>
              <a:prstGeom prst="rect">
                <a:avLst/>
              </a:prstGeom>
              <a:solidFill>
                <a:srgbClr val="E6E6E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2" name="Rectangle 38"/>
              <p:cNvSpPr>
                <a:spLocks/>
              </p:cNvSpPr>
              <p:nvPr/>
            </p:nvSpPr>
            <p:spPr bwMode="auto">
              <a:xfrm>
                <a:off x="2990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*</a:t>
                </a:r>
              </a:p>
            </p:txBody>
          </p:sp>
          <p:sp>
            <p:nvSpPr>
              <p:cNvPr id="143" name="Rectangle 39"/>
              <p:cNvSpPr>
                <a:spLocks/>
              </p:cNvSpPr>
              <p:nvPr/>
            </p:nvSpPr>
            <p:spPr bwMode="auto">
              <a:xfrm>
                <a:off x="2390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*</a:t>
                </a:r>
              </a:p>
            </p:txBody>
          </p:sp>
          <p:sp>
            <p:nvSpPr>
              <p:cNvPr id="144" name="Rectangle 40"/>
              <p:cNvSpPr>
                <a:spLocks/>
              </p:cNvSpPr>
              <p:nvPr/>
            </p:nvSpPr>
            <p:spPr bwMode="auto">
              <a:xfrm>
                <a:off x="1790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5.6.7.8</a:t>
                </a:r>
              </a:p>
            </p:txBody>
          </p:sp>
          <p:sp>
            <p:nvSpPr>
              <p:cNvPr id="145" name="Rectangle 41"/>
              <p:cNvSpPr>
                <a:spLocks/>
              </p:cNvSpPr>
              <p:nvPr/>
            </p:nvSpPr>
            <p:spPr bwMode="auto">
              <a:xfrm>
                <a:off x="1198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*</a:t>
                </a:r>
              </a:p>
            </p:txBody>
          </p:sp>
          <p:sp>
            <p:nvSpPr>
              <p:cNvPr id="146" name="Rectangle 42"/>
              <p:cNvSpPr>
                <a:spLocks/>
              </p:cNvSpPr>
              <p:nvPr/>
            </p:nvSpPr>
            <p:spPr bwMode="auto">
              <a:xfrm>
                <a:off x="606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*</a:t>
                </a:r>
              </a:p>
            </p:txBody>
          </p:sp>
          <p:sp>
            <p:nvSpPr>
              <p:cNvPr id="147" name="Rectangle 43"/>
              <p:cNvSpPr>
                <a:spLocks/>
              </p:cNvSpPr>
              <p:nvPr/>
            </p:nvSpPr>
            <p:spPr bwMode="auto">
              <a:xfrm>
                <a:off x="22" y="21"/>
                <a:ext cx="576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*</a:t>
                </a:r>
              </a:p>
            </p:txBody>
          </p:sp>
          <p:sp>
            <p:nvSpPr>
              <p:cNvPr id="148" name="Rectangle 44"/>
              <p:cNvSpPr>
                <a:spLocks/>
              </p:cNvSpPr>
              <p:nvPr/>
            </p:nvSpPr>
            <p:spPr bwMode="auto">
              <a:xfrm>
                <a:off x="3566" y="21"/>
                <a:ext cx="744" cy="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port 1</a:t>
                </a:r>
              </a:p>
            </p:txBody>
          </p:sp>
        </p:grpSp>
        <p:sp>
          <p:nvSpPr>
            <p:cNvPr id="149" name="Rectangle 45"/>
            <p:cNvSpPr>
              <a:spLocks/>
            </p:cNvSpPr>
            <p:nvPr/>
          </p:nvSpPr>
          <p:spPr bwMode="auto">
            <a:xfrm>
              <a:off x="5622925" y="4783138"/>
              <a:ext cx="830263" cy="258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port 4</a:t>
              </a:r>
            </a:p>
          </p:txBody>
        </p:sp>
        <p:sp>
          <p:nvSpPr>
            <p:cNvPr id="150" name="Rectangle 46"/>
            <p:cNvSpPr>
              <a:spLocks/>
            </p:cNvSpPr>
            <p:nvPr/>
          </p:nvSpPr>
          <p:spPr bwMode="auto">
            <a:xfrm>
              <a:off x="4257675" y="4783138"/>
              <a:ext cx="830263" cy="258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port 3</a:t>
              </a:r>
            </a:p>
          </p:txBody>
        </p:sp>
        <p:sp>
          <p:nvSpPr>
            <p:cNvPr id="151" name="Rectangle 47"/>
            <p:cNvSpPr>
              <a:spLocks/>
            </p:cNvSpPr>
            <p:nvPr/>
          </p:nvSpPr>
          <p:spPr bwMode="auto">
            <a:xfrm>
              <a:off x="2908300" y="4746625"/>
              <a:ext cx="830263" cy="260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port 2</a:t>
              </a:r>
            </a:p>
          </p:txBody>
        </p:sp>
        <p:sp>
          <p:nvSpPr>
            <p:cNvPr id="152" name="Rectangle 48"/>
            <p:cNvSpPr>
              <a:spLocks/>
            </p:cNvSpPr>
            <p:nvPr/>
          </p:nvSpPr>
          <p:spPr bwMode="auto">
            <a:xfrm>
              <a:off x="1641475" y="4783138"/>
              <a:ext cx="830263" cy="258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port 1</a:t>
              </a:r>
            </a:p>
          </p:txBody>
        </p:sp>
        <p:sp>
          <p:nvSpPr>
            <p:cNvPr id="153" name="Rectangle 51"/>
            <p:cNvSpPr>
              <a:spLocks/>
            </p:cNvSpPr>
            <p:nvPr/>
          </p:nvSpPr>
          <p:spPr bwMode="auto">
            <a:xfrm>
              <a:off x="5881688" y="6345238"/>
              <a:ext cx="831850" cy="258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1.2.3.4</a:t>
              </a:r>
            </a:p>
          </p:txBody>
        </p:sp>
        <p:sp>
          <p:nvSpPr>
            <p:cNvPr id="154" name="Rectangle 52"/>
            <p:cNvSpPr>
              <a:spLocks/>
            </p:cNvSpPr>
            <p:nvPr/>
          </p:nvSpPr>
          <p:spPr bwMode="auto">
            <a:xfrm>
              <a:off x="738188" y="6345238"/>
              <a:ext cx="831850" cy="258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100">
                  <a:latin typeface="Calibri" pitchFamily="34" charset="0"/>
                </a:rPr>
                <a:t>5.6.7.8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87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Flow </a:t>
            </a:r>
            <a:r>
              <a:rPr lang="en-US" sz="2800" dirty="0" err="1" smtClean="0"/>
              <a:t>tábla</a:t>
            </a:r>
            <a:r>
              <a:rPr lang="en-US" sz="2800" dirty="0" smtClean="0"/>
              <a:t> </a:t>
            </a:r>
            <a:r>
              <a:rPr lang="en-US" sz="2800" dirty="0" err="1" smtClean="0"/>
              <a:t>bejegyzések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9" name="Group 138"/>
          <p:cNvGrpSpPr>
            <a:grpSpLocks noChangeAspect="1"/>
          </p:cNvGrpSpPr>
          <p:nvPr/>
        </p:nvGrpSpPr>
        <p:grpSpPr>
          <a:xfrm>
            <a:off x="510570" y="1047750"/>
            <a:ext cx="6423630" cy="3631639"/>
            <a:chOff x="152400" y="1687513"/>
            <a:chExt cx="8178800" cy="4623935"/>
          </a:xfrm>
        </p:grpSpPr>
        <p:sp>
          <p:nvSpPr>
            <p:cNvPr id="106" name="Rectangle 2"/>
            <p:cNvSpPr>
              <a:spLocks/>
            </p:cNvSpPr>
            <p:nvPr/>
          </p:nvSpPr>
          <p:spPr bwMode="auto">
            <a:xfrm>
              <a:off x="768350" y="5356225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07" name="Rectangle 3"/>
            <p:cNvSpPr>
              <a:spLocks/>
            </p:cNvSpPr>
            <p:nvPr/>
          </p:nvSpPr>
          <p:spPr bwMode="auto">
            <a:xfrm>
              <a:off x="819151" y="5327255"/>
              <a:ext cx="621549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Switch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Port</a:t>
              </a:r>
            </a:p>
          </p:txBody>
        </p:sp>
        <p:sp>
          <p:nvSpPr>
            <p:cNvPr id="108" name="Rectangle 4"/>
            <p:cNvSpPr>
              <a:spLocks/>
            </p:cNvSpPr>
            <p:nvPr/>
          </p:nvSpPr>
          <p:spPr bwMode="auto">
            <a:xfrm>
              <a:off x="2279650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09" name="Rectangle 5"/>
            <p:cNvSpPr>
              <a:spLocks/>
            </p:cNvSpPr>
            <p:nvPr/>
          </p:nvSpPr>
          <p:spPr bwMode="auto">
            <a:xfrm>
              <a:off x="2392364" y="5363767"/>
              <a:ext cx="458252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MAC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src</a:t>
              </a:r>
            </a:p>
          </p:txBody>
        </p:sp>
        <p:sp>
          <p:nvSpPr>
            <p:cNvPr id="110" name="Rectangle 6"/>
            <p:cNvSpPr>
              <a:spLocks/>
            </p:cNvSpPr>
            <p:nvPr/>
          </p:nvSpPr>
          <p:spPr bwMode="auto">
            <a:xfrm>
              <a:off x="303847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1" name="Rectangle 7"/>
            <p:cNvSpPr>
              <a:spLocks/>
            </p:cNvSpPr>
            <p:nvPr/>
          </p:nvSpPr>
          <p:spPr bwMode="auto">
            <a:xfrm>
              <a:off x="3154364" y="5363767"/>
              <a:ext cx="458252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MAC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dst</a:t>
              </a:r>
            </a:p>
          </p:txBody>
        </p:sp>
        <p:sp>
          <p:nvSpPr>
            <p:cNvPr id="112" name="Rectangle 8"/>
            <p:cNvSpPr>
              <a:spLocks/>
            </p:cNvSpPr>
            <p:nvPr/>
          </p:nvSpPr>
          <p:spPr bwMode="auto">
            <a:xfrm>
              <a:off x="376872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3" name="Rectangle 9"/>
            <p:cNvSpPr>
              <a:spLocks/>
            </p:cNvSpPr>
            <p:nvPr/>
          </p:nvSpPr>
          <p:spPr bwMode="auto">
            <a:xfrm>
              <a:off x="3956051" y="5309791"/>
              <a:ext cx="424692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Eth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type</a:t>
              </a:r>
            </a:p>
          </p:txBody>
        </p:sp>
        <p:sp>
          <p:nvSpPr>
            <p:cNvPr id="114" name="Rectangle 10"/>
            <p:cNvSpPr>
              <a:spLocks/>
            </p:cNvSpPr>
            <p:nvPr/>
          </p:nvSpPr>
          <p:spPr bwMode="auto">
            <a:xfrm>
              <a:off x="1517650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5" name="Rectangle 11"/>
            <p:cNvSpPr>
              <a:spLocks/>
            </p:cNvSpPr>
            <p:nvPr/>
          </p:nvSpPr>
          <p:spPr bwMode="auto">
            <a:xfrm>
              <a:off x="1598613" y="5363767"/>
              <a:ext cx="516292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VLAN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ID</a:t>
              </a:r>
            </a:p>
          </p:txBody>
        </p:sp>
        <p:sp>
          <p:nvSpPr>
            <p:cNvPr id="116" name="Rectangle 12"/>
            <p:cNvSpPr>
              <a:spLocks/>
            </p:cNvSpPr>
            <p:nvPr/>
          </p:nvSpPr>
          <p:spPr bwMode="auto">
            <a:xfrm>
              <a:off x="451802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7" name="Rectangle 13"/>
            <p:cNvSpPr>
              <a:spLocks/>
            </p:cNvSpPr>
            <p:nvPr/>
          </p:nvSpPr>
          <p:spPr bwMode="auto">
            <a:xfrm>
              <a:off x="4724400" y="5346304"/>
              <a:ext cx="281713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IP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Src</a:t>
              </a:r>
            </a:p>
          </p:txBody>
        </p:sp>
        <p:sp>
          <p:nvSpPr>
            <p:cNvPr id="118" name="Rectangle 14"/>
            <p:cNvSpPr>
              <a:spLocks/>
            </p:cNvSpPr>
            <p:nvPr/>
          </p:nvSpPr>
          <p:spPr bwMode="auto">
            <a:xfrm>
              <a:off x="528637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9" name="Rectangle 15"/>
            <p:cNvSpPr>
              <a:spLocks/>
            </p:cNvSpPr>
            <p:nvPr/>
          </p:nvSpPr>
          <p:spPr bwMode="auto">
            <a:xfrm>
              <a:off x="5465764" y="5346304"/>
              <a:ext cx="311606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IP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Dst</a:t>
              </a:r>
            </a:p>
          </p:txBody>
        </p:sp>
        <p:sp>
          <p:nvSpPr>
            <p:cNvPr id="120" name="Rectangle 16"/>
            <p:cNvSpPr>
              <a:spLocks/>
            </p:cNvSpPr>
            <p:nvPr/>
          </p:nvSpPr>
          <p:spPr bwMode="auto">
            <a:xfrm>
              <a:off x="6045200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21" name="Rectangle 17"/>
            <p:cNvSpPr>
              <a:spLocks/>
            </p:cNvSpPr>
            <p:nvPr/>
          </p:nvSpPr>
          <p:spPr bwMode="auto">
            <a:xfrm>
              <a:off x="6196013" y="5346304"/>
              <a:ext cx="400043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IP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Prot</a:t>
              </a:r>
            </a:p>
          </p:txBody>
        </p:sp>
        <p:sp>
          <p:nvSpPr>
            <p:cNvPr id="122" name="Rectangle 18"/>
            <p:cNvSpPr>
              <a:spLocks/>
            </p:cNvSpPr>
            <p:nvPr/>
          </p:nvSpPr>
          <p:spPr bwMode="auto">
            <a:xfrm>
              <a:off x="680402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23" name="Rectangle 19"/>
            <p:cNvSpPr>
              <a:spLocks/>
            </p:cNvSpPr>
            <p:nvPr/>
          </p:nvSpPr>
          <p:spPr bwMode="auto">
            <a:xfrm>
              <a:off x="6911975" y="5346304"/>
              <a:ext cx="497556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TCP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24" name="Rectangle 20"/>
            <p:cNvSpPr>
              <a:spLocks/>
            </p:cNvSpPr>
            <p:nvPr/>
          </p:nvSpPr>
          <p:spPr bwMode="auto">
            <a:xfrm>
              <a:off x="7572375" y="5357813"/>
              <a:ext cx="758825" cy="536575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25" name="Rectangle 21"/>
            <p:cNvSpPr>
              <a:spLocks/>
            </p:cNvSpPr>
            <p:nvPr/>
          </p:nvSpPr>
          <p:spPr bwMode="auto">
            <a:xfrm>
              <a:off x="7661275" y="5346304"/>
              <a:ext cx="528783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>
                  <a:latin typeface="Calibri" pitchFamily="34" charset="0"/>
                </a:rPr>
                <a:t>TCP</a:t>
              </a:r>
            </a:p>
            <a:p>
              <a:pPr defTabSz="457200"/>
              <a:r>
                <a:rPr lang="en-US" sz="14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26" name="Rectangle 22"/>
            <p:cNvSpPr>
              <a:spLocks/>
            </p:cNvSpPr>
            <p:nvPr/>
          </p:nvSpPr>
          <p:spPr bwMode="auto">
            <a:xfrm>
              <a:off x="152400" y="1687513"/>
              <a:ext cx="2079625" cy="687387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27" name="Rectangle 23"/>
            <p:cNvSpPr>
              <a:spLocks/>
            </p:cNvSpPr>
            <p:nvPr/>
          </p:nvSpPr>
          <p:spPr bwMode="auto">
            <a:xfrm>
              <a:off x="228600" y="1749821"/>
              <a:ext cx="1981201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457200"/>
              <a:r>
                <a:rPr lang="en-US" sz="1400" dirty="0" smtClean="0">
                  <a:latin typeface="Calibri" pitchFamily="34" charset="0"/>
                </a:rPr>
                <a:t>Rule</a:t>
              </a:r>
              <a:endParaRPr lang="hu-HU" sz="1400" dirty="0" smtClean="0">
                <a:latin typeface="Calibri" pitchFamily="34" charset="0"/>
              </a:endParaRPr>
            </a:p>
            <a:p>
              <a:pPr defTabSz="457200"/>
              <a:r>
                <a:rPr lang="hu-HU" sz="1400" dirty="0" smtClean="0">
                  <a:latin typeface="Calibri" pitchFamily="34" charset="0"/>
                </a:rPr>
                <a:t>(illeszkedési szabály)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28" name="Rectangle 24"/>
            <p:cNvSpPr>
              <a:spLocks/>
            </p:cNvSpPr>
            <p:nvPr/>
          </p:nvSpPr>
          <p:spPr bwMode="auto">
            <a:xfrm>
              <a:off x="2232025" y="1687513"/>
              <a:ext cx="1446213" cy="687387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129" name="Rectangle 25"/>
            <p:cNvSpPr>
              <a:spLocks/>
            </p:cNvSpPr>
            <p:nvPr/>
          </p:nvSpPr>
          <p:spPr bwMode="auto">
            <a:xfrm>
              <a:off x="2405064" y="1749823"/>
              <a:ext cx="918500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 dirty="0" smtClean="0">
                  <a:latin typeface="Calibri" pitchFamily="34" charset="0"/>
                </a:rPr>
                <a:t>Action</a:t>
              </a:r>
              <a:endParaRPr lang="hu-HU" sz="1400" dirty="0" smtClean="0">
                <a:latin typeface="Calibri" pitchFamily="34" charset="0"/>
              </a:endParaRPr>
            </a:p>
            <a:p>
              <a:pPr defTabSz="457200"/>
              <a:r>
                <a:rPr lang="hu-HU" sz="1400" dirty="0" smtClean="0">
                  <a:latin typeface="Calibri" pitchFamily="34" charset="0"/>
                </a:rPr>
                <a:t>(művelet)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30" name="Rectangle 26"/>
            <p:cNvSpPr>
              <a:spLocks/>
            </p:cNvSpPr>
            <p:nvPr/>
          </p:nvSpPr>
          <p:spPr bwMode="auto">
            <a:xfrm>
              <a:off x="3678238" y="1687513"/>
              <a:ext cx="1447800" cy="687387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131" name="Rectangle 27"/>
            <p:cNvSpPr>
              <a:spLocks/>
            </p:cNvSpPr>
            <p:nvPr/>
          </p:nvSpPr>
          <p:spPr bwMode="auto">
            <a:xfrm>
              <a:off x="3886200" y="1749823"/>
              <a:ext cx="1184891" cy="559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400" dirty="0" smtClean="0">
                  <a:latin typeface="Calibri" pitchFamily="34" charset="0"/>
                </a:rPr>
                <a:t>Stats</a:t>
              </a:r>
              <a:endParaRPr lang="hu-HU" sz="1400" dirty="0" smtClean="0">
                <a:latin typeface="Calibri" pitchFamily="34" charset="0"/>
              </a:endParaRPr>
            </a:p>
            <a:p>
              <a:pPr defTabSz="457200"/>
              <a:r>
                <a:rPr lang="hu-HU" sz="1400" dirty="0" smtClean="0">
                  <a:latin typeface="Calibri" pitchFamily="34" charset="0"/>
                </a:rPr>
                <a:t>(statisztikák)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32" name="Rectangle 28"/>
            <p:cNvSpPr>
              <a:spLocks/>
            </p:cNvSpPr>
            <p:nvPr/>
          </p:nvSpPr>
          <p:spPr bwMode="auto">
            <a:xfrm>
              <a:off x="1884363" y="3152775"/>
              <a:ext cx="5634037" cy="1776413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357188" indent="-330200" defTabSz="457200">
                <a:buFontTx/>
                <a:buAutoNum type="arabicPeriod"/>
              </a:pPr>
              <a:r>
                <a:rPr lang="hu-HU" dirty="0" smtClean="0">
                  <a:latin typeface="Calibri" pitchFamily="34" charset="0"/>
                </a:rPr>
                <a:t>csomagtovábbítás a megadott porton</a:t>
              </a:r>
              <a:endParaRPr lang="en-US" dirty="0">
                <a:latin typeface="Calibri" pitchFamily="34" charset="0"/>
              </a:endParaRPr>
            </a:p>
            <a:p>
              <a:pPr marL="357188" indent="-330200" defTabSz="457200">
                <a:buFontTx/>
                <a:buAutoNum type="arabicPeriod"/>
              </a:pPr>
              <a:r>
                <a:rPr lang="hu-HU" dirty="0" smtClean="0">
                  <a:latin typeface="Calibri" pitchFamily="34" charset="0"/>
                </a:rPr>
                <a:t>kontrollerhez küldés</a:t>
              </a:r>
              <a:endParaRPr lang="en-US" dirty="0">
                <a:latin typeface="Calibri" pitchFamily="34" charset="0"/>
              </a:endParaRPr>
            </a:p>
            <a:p>
              <a:pPr marL="357188" indent="-330200" defTabSz="457200">
                <a:buFontTx/>
                <a:buAutoNum type="arabicPeriod"/>
              </a:pPr>
              <a:r>
                <a:rPr lang="hu-HU" dirty="0" smtClean="0">
                  <a:latin typeface="Calibri" pitchFamily="34" charset="0"/>
                </a:rPr>
                <a:t>csomag eldobása</a:t>
              </a:r>
              <a:endParaRPr lang="en-US" dirty="0">
                <a:latin typeface="Calibri" pitchFamily="34" charset="0"/>
              </a:endParaRPr>
            </a:p>
            <a:p>
              <a:pPr marL="357188" indent="-330200" defTabSz="457200">
                <a:buFontTx/>
                <a:buAutoNum type="arabicPeriod"/>
              </a:pPr>
              <a:r>
                <a:rPr lang="hu-HU" dirty="0" smtClean="0">
                  <a:latin typeface="Calibri" pitchFamily="34" charset="0"/>
                </a:rPr>
                <a:t>normál (hagyományos) feldolgozás</a:t>
              </a:r>
              <a:endParaRPr lang="en-US" dirty="0">
                <a:latin typeface="Calibri" pitchFamily="34" charset="0"/>
              </a:endParaRPr>
            </a:p>
            <a:p>
              <a:pPr marL="357188" indent="-330200" defTabSz="457200">
                <a:buFontTx/>
                <a:buAutoNum type="arabicPeriod"/>
              </a:pPr>
              <a:r>
                <a:rPr lang="hu-HU" dirty="0" smtClean="0">
                  <a:latin typeface="Calibri" pitchFamily="34" charset="0"/>
                </a:rPr>
                <a:t>fejrész mezők módosítása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29"/>
            <p:cNvSpPr>
              <a:spLocks/>
            </p:cNvSpPr>
            <p:nvPr/>
          </p:nvSpPr>
          <p:spPr bwMode="auto">
            <a:xfrm>
              <a:off x="928688" y="5991680"/>
              <a:ext cx="5429809" cy="3197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600" dirty="0">
                  <a:latin typeface="Calibri" pitchFamily="34" charset="0"/>
                </a:rPr>
                <a:t>+ </a:t>
              </a:r>
              <a:r>
                <a:rPr lang="hu-HU" sz="1600" dirty="0" smtClean="0">
                  <a:latin typeface="Calibri" pitchFamily="34" charset="0"/>
                </a:rPr>
                <a:t>a nem szükséges mezők maszkolhatók (wildcard)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34" name="Line 30"/>
            <p:cNvSpPr>
              <a:spLocks noChangeShapeType="1"/>
            </p:cNvSpPr>
            <p:nvPr/>
          </p:nvSpPr>
          <p:spPr bwMode="auto">
            <a:xfrm>
              <a:off x="785813" y="2455863"/>
              <a:ext cx="1587" cy="28924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Line 31"/>
            <p:cNvSpPr>
              <a:spLocks noChangeShapeType="1"/>
            </p:cNvSpPr>
            <p:nvPr/>
          </p:nvSpPr>
          <p:spPr bwMode="auto">
            <a:xfrm>
              <a:off x="2759075" y="2374900"/>
              <a:ext cx="1588" cy="758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ectangle 32"/>
            <p:cNvSpPr>
              <a:spLocks/>
            </p:cNvSpPr>
            <p:nvPr/>
          </p:nvSpPr>
          <p:spPr bwMode="auto">
            <a:xfrm>
              <a:off x="3830638" y="2625725"/>
              <a:ext cx="3044825" cy="384175"/>
            </a:xfrm>
            <a:prstGeom prst="rect">
              <a:avLst/>
            </a:prstGeom>
            <a:solidFill>
              <a:srgbClr val="FA90AB"/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137" name="Rectangle 33"/>
            <p:cNvSpPr>
              <a:spLocks/>
            </p:cNvSpPr>
            <p:nvPr/>
          </p:nvSpPr>
          <p:spPr bwMode="auto">
            <a:xfrm>
              <a:off x="3973513" y="2637149"/>
              <a:ext cx="3007401" cy="3597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hu-HU" dirty="0" smtClean="0">
                  <a:latin typeface="Calibri" pitchFamily="34" charset="0"/>
                </a:rPr>
                <a:t>csomag</a:t>
              </a:r>
              <a:r>
                <a:rPr lang="en-US" dirty="0" smtClean="0">
                  <a:latin typeface="Calibri" pitchFamily="34" charset="0"/>
                </a:rPr>
                <a:t> </a:t>
              </a:r>
              <a:r>
                <a:rPr lang="en-US" dirty="0">
                  <a:latin typeface="Calibri" pitchFamily="34" charset="0"/>
                </a:rPr>
                <a:t>+ byte </a:t>
              </a:r>
              <a:r>
                <a:rPr lang="hu-HU" dirty="0" smtClean="0">
                  <a:latin typeface="Calibri" pitchFamily="34" charset="0"/>
                </a:rPr>
                <a:t>számlálók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8" name="Line 34"/>
            <p:cNvSpPr>
              <a:spLocks noChangeShapeType="1"/>
            </p:cNvSpPr>
            <p:nvPr/>
          </p:nvSpPr>
          <p:spPr bwMode="auto">
            <a:xfrm rot="10800000" flipH="1">
              <a:off x="4214813" y="2374900"/>
              <a:ext cx="1587" cy="2317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0" name="Date Placeholder 1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141" name="Footer Placeholder 1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142" name="Slide Number Placeholder 1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Flow </a:t>
            </a:r>
            <a:r>
              <a:rPr lang="en-US" sz="2800" dirty="0" err="1" smtClean="0"/>
              <a:t>tábla</a:t>
            </a:r>
            <a:r>
              <a:rPr lang="en-US" sz="2800" dirty="0" smtClean="0"/>
              <a:t> </a:t>
            </a:r>
            <a:r>
              <a:rPr lang="en-US" sz="2800" dirty="0" err="1" smtClean="0"/>
              <a:t>bejegyzések</a:t>
            </a:r>
            <a:r>
              <a:rPr lang="en-US" sz="2800" dirty="0" smtClean="0"/>
              <a:t>: </a:t>
            </a:r>
            <a:r>
              <a:rPr lang="en-US" sz="2800" dirty="0" err="1" smtClean="0"/>
              <a:t>példák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609600" y="951669"/>
            <a:ext cx="5781548" cy="3906081"/>
            <a:chOff x="563563" y="1362821"/>
            <a:chExt cx="7607300" cy="5139579"/>
          </a:xfrm>
        </p:grpSpPr>
        <p:sp>
          <p:nvSpPr>
            <p:cNvPr id="177" name="Rectangle 2"/>
            <p:cNvSpPr>
              <a:spLocks/>
            </p:cNvSpPr>
            <p:nvPr/>
          </p:nvSpPr>
          <p:spPr bwMode="auto">
            <a:xfrm>
              <a:off x="563563" y="1362821"/>
              <a:ext cx="1979034" cy="242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200" dirty="0" smtClean="0">
                  <a:latin typeface="Calibri" pitchFamily="34" charset="0"/>
                </a:rPr>
                <a:t>Switching</a:t>
              </a:r>
              <a:r>
                <a:rPr lang="hu-HU" sz="1200" dirty="0" smtClean="0">
                  <a:latin typeface="Calibri" pitchFamily="34" charset="0"/>
                </a:rPr>
                <a:t> (L2 kapcsolás)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78" name="Rectangle 3"/>
            <p:cNvSpPr>
              <a:spLocks/>
            </p:cNvSpPr>
            <p:nvPr/>
          </p:nvSpPr>
          <p:spPr bwMode="auto">
            <a:xfrm>
              <a:off x="685800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grpSp>
          <p:nvGrpSpPr>
            <p:cNvPr id="179" name="Group 4"/>
            <p:cNvGrpSpPr>
              <a:grpSpLocks/>
            </p:cNvGrpSpPr>
            <p:nvPr/>
          </p:nvGrpSpPr>
          <p:grpSpPr bwMode="auto">
            <a:xfrm>
              <a:off x="687388" y="1878013"/>
              <a:ext cx="7483475" cy="571500"/>
              <a:chOff x="0" y="0"/>
              <a:chExt cx="6704" cy="512"/>
            </a:xfrm>
          </p:grpSpPr>
          <p:sp>
            <p:nvSpPr>
              <p:cNvPr id="180" name="Rectangle 5"/>
              <p:cNvSpPr>
                <a:spLocks/>
              </p:cNvSpPr>
              <p:nvPr/>
            </p:nvSpPr>
            <p:spPr bwMode="auto">
              <a:xfrm>
                <a:off x="0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81" name="Rectangle 6"/>
              <p:cNvSpPr>
                <a:spLocks/>
              </p:cNvSpPr>
              <p:nvPr/>
            </p:nvSpPr>
            <p:spPr bwMode="auto">
              <a:xfrm>
                <a:off x="3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Switch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Port</a:t>
                </a:r>
              </a:p>
            </p:txBody>
          </p:sp>
          <p:sp>
            <p:nvSpPr>
              <p:cNvPr id="182" name="Rectangle 7"/>
              <p:cNvSpPr>
                <a:spLocks/>
              </p:cNvSpPr>
              <p:nvPr/>
            </p:nvSpPr>
            <p:spPr bwMode="auto">
              <a:xfrm>
                <a:off x="592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83" name="Rectangle 8"/>
              <p:cNvSpPr>
                <a:spLocks/>
              </p:cNvSpPr>
              <p:nvPr/>
            </p:nvSpPr>
            <p:spPr bwMode="auto">
              <a:xfrm>
                <a:off x="588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184" name="Rectangle 9"/>
              <p:cNvSpPr>
                <a:spLocks/>
              </p:cNvSpPr>
              <p:nvPr/>
            </p:nvSpPr>
            <p:spPr bwMode="auto">
              <a:xfrm>
                <a:off x="11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85" name="Rectangle 10"/>
              <p:cNvSpPr>
                <a:spLocks/>
              </p:cNvSpPr>
              <p:nvPr/>
            </p:nvSpPr>
            <p:spPr bwMode="auto">
              <a:xfrm>
                <a:off x="1212" y="0"/>
                <a:ext cx="56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186" name="Rectangle 11"/>
              <p:cNvSpPr>
                <a:spLocks/>
              </p:cNvSpPr>
              <p:nvPr/>
            </p:nvSpPr>
            <p:spPr bwMode="auto">
              <a:xfrm>
                <a:off x="17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87" name="Rectangle 12"/>
              <p:cNvSpPr>
                <a:spLocks/>
              </p:cNvSpPr>
              <p:nvPr/>
            </p:nvSpPr>
            <p:spPr bwMode="auto">
              <a:xfrm>
                <a:off x="1783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Eth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type</a:t>
                </a:r>
              </a:p>
            </p:txBody>
          </p:sp>
          <p:sp>
            <p:nvSpPr>
              <p:cNvPr id="188" name="Rectangle 13"/>
              <p:cNvSpPr>
                <a:spLocks/>
              </p:cNvSpPr>
              <p:nvPr/>
            </p:nvSpPr>
            <p:spPr bwMode="auto">
              <a:xfrm>
                <a:off x="2378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89" name="Rectangle 14"/>
              <p:cNvSpPr>
                <a:spLocks/>
              </p:cNvSpPr>
              <p:nvPr/>
            </p:nvSpPr>
            <p:spPr bwMode="auto">
              <a:xfrm>
                <a:off x="2380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VLAN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ID</a:t>
                </a:r>
              </a:p>
            </p:txBody>
          </p:sp>
          <p:sp>
            <p:nvSpPr>
              <p:cNvPr id="190" name="Rectangle 15"/>
              <p:cNvSpPr>
                <a:spLocks/>
              </p:cNvSpPr>
              <p:nvPr/>
            </p:nvSpPr>
            <p:spPr bwMode="auto">
              <a:xfrm>
                <a:off x="29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91" name="Rectangle 16"/>
              <p:cNvSpPr>
                <a:spLocks/>
              </p:cNvSpPr>
              <p:nvPr/>
            </p:nvSpPr>
            <p:spPr bwMode="auto">
              <a:xfrm>
                <a:off x="2977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192" name="Rectangle 17"/>
              <p:cNvSpPr>
                <a:spLocks/>
              </p:cNvSpPr>
              <p:nvPr/>
            </p:nvSpPr>
            <p:spPr bwMode="auto">
              <a:xfrm>
                <a:off x="35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93" name="Rectangle 18"/>
              <p:cNvSpPr>
                <a:spLocks/>
              </p:cNvSpPr>
              <p:nvPr/>
            </p:nvSpPr>
            <p:spPr bwMode="auto">
              <a:xfrm>
                <a:off x="3567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194" name="Rectangle 19"/>
              <p:cNvSpPr>
                <a:spLocks/>
              </p:cNvSpPr>
              <p:nvPr/>
            </p:nvSpPr>
            <p:spPr bwMode="auto">
              <a:xfrm>
                <a:off x="4164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95" name="Rectangle 20"/>
              <p:cNvSpPr>
                <a:spLocks/>
              </p:cNvSpPr>
              <p:nvPr/>
            </p:nvSpPr>
            <p:spPr bwMode="auto">
              <a:xfrm>
                <a:off x="4165" y="0"/>
                <a:ext cx="583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Prot</a:t>
                </a:r>
              </a:p>
            </p:txBody>
          </p:sp>
          <p:sp>
            <p:nvSpPr>
              <p:cNvPr id="196" name="Rectangle 21"/>
              <p:cNvSpPr>
                <a:spLocks/>
              </p:cNvSpPr>
              <p:nvPr/>
            </p:nvSpPr>
            <p:spPr bwMode="auto">
              <a:xfrm>
                <a:off x="47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97" name="Rectangle 22"/>
              <p:cNvSpPr>
                <a:spLocks/>
              </p:cNvSpPr>
              <p:nvPr/>
            </p:nvSpPr>
            <p:spPr bwMode="auto">
              <a:xfrm>
                <a:off x="4760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sport</a:t>
                </a:r>
              </a:p>
            </p:txBody>
          </p:sp>
          <p:sp>
            <p:nvSpPr>
              <p:cNvPr id="198" name="Rectangle 23"/>
              <p:cNvSpPr>
                <a:spLocks/>
              </p:cNvSpPr>
              <p:nvPr/>
            </p:nvSpPr>
            <p:spPr bwMode="auto">
              <a:xfrm>
                <a:off x="53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99" name="Rectangle 24"/>
              <p:cNvSpPr>
                <a:spLocks/>
              </p:cNvSpPr>
              <p:nvPr/>
            </p:nvSpPr>
            <p:spPr bwMode="auto">
              <a:xfrm>
                <a:off x="5351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dport</a:t>
                </a:r>
              </a:p>
            </p:txBody>
          </p:sp>
          <p:sp>
            <p:nvSpPr>
              <p:cNvPr id="200" name="Rectangle 25"/>
              <p:cNvSpPr>
                <a:spLocks/>
              </p:cNvSpPr>
              <p:nvPr/>
            </p:nvSpPr>
            <p:spPr bwMode="auto">
              <a:xfrm>
                <a:off x="5956" y="12"/>
                <a:ext cx="748" cy="488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01" name="Rectangle 26"/>
              <p:cNvSpPr>
                <a:spLocks/>
              </p:cNvSpPr>
              <p:nvPr/>
            </p:nvSpPr>
            <p:spPr bwMode="auto">
              <a:xfrm>
                <a:off x="5948" y="111"/>
                <a:ext cx="75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Action</a:t>
                </a:r>
              </a:p>
            </p:txBody>
          </p:sp>
        </p:grpSp>
        <p:sp>
          <p:nvSpPr>
            <p:cNvPr id="202" name="Rectangle 27"/>
            <p:cNvSpPr>
              <a:spLocks/>
            </p:cNvSpPr>
            <p:nvPr/>
          </p:nvSpPr>
          <p:spPr bwMode="auto">
            <a:xfrm>
              <a:off x="1346200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3" name="Rectangle 28"/>
            <p:cNvSpPr>
              <a:spLocks/>
            </p:cNvSpPr>
            <p:nvPr/>
          </p:nvSpPr>
          <p:spPr bwMode="auto">
            <a:xfrm>
              <a:off x="1943100" y="2525713"/>
              <a:ext cx="1135063" cy="322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00:1f:..</a:t>
              </a:r>
            </a:p>
          </p:txBody>
        </p:sp>
        <p:sp>
          <p:nvSpPr>
            <p:cNvPr id="204" name="Rectangle 29"/>
            <p:cNvSpPr>
              <a:spLocks/>
            </p:cNvSpPr>
            <p:nvPr/>
          </p:nvSpPr>
          <p:spPr bwMode="auto">
            <a:xfrm>
              <a:off x="2667000" y="2546350"/>
              <a:ext cx="661988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5" name="Rectangle 30"/>
            <p:cNvSpPr>
              <a:spLocks/>
            </p:cNvSpPr>
            <p:nvPr/>
          </p:nvSpPr>
          <p:spPr bwMode="auto">
            <a:xfrm>
              <a:off x="3328988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6" name="Rectangle 31"/>
            <p:cNvSpPr>
              <a:spLocks/>
            </p:cNvSpPr>
            <p:nvPr/>
          </p:nvSpPr>
          <p:spPr bwMode="auto">
            <a:xfrm>
              <a:off x="3989388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7" name="Rectangle 32"/>
            <p:cNvSpPr>
              <a:spLocks/>
            </p:cNvSpPr>
            <p:nvPr/>
          </p:nvSpPr>
          <p:spPr bwMode="auto">
            <a:xfrm>
              <a:off x="4649788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8" name="Rectangle 33"/>
            <p:cNvSpPr>
              <a:spLocks/>
            </p:cNvSpPr>
            <p:nvPr/>
          </p:nvSpPr>
          <p:spPr bwMode="auto">
            <a:xfrm>
              <a:off x="5319713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09" name="Rectangle 34"/>
            <p:cNvSpPr>
              <a:spLocks/>
            </p:cNvSpPr>
            <p:nvPr/>
          </p:nvSpPr>
          <p:spPr bwMode="auto">
            <a:xfrm>
              <a:off x="5980113" y="2546350"/>
              <a:ext cx="661987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10" name="Rectangle 35"/>
            <p:cNvSpPr>
              <a:spLocks/>
            </p:cNvSpPr>
            <p:nvPr/>
          </p:nvSpPr>
          <p:spPr bwMode="auto">
            <a:xfrm>
              <a:off x="6642100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11" name="Rectangle 36"/>
            <p:cNvSpPr>
              <a:spLocks/>
            </p:cNvSpPr>
            <p:nvPr/>
          </p:nvSpPr>
          <p:spPr bwMode="auto">
            <a:xfrm>
              <a:off x="7400925" y="25463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port6</a:t>
              </a:r>
            </a:p>
          </p:txBody>
        </p:sp>
        <p:sp>
          <p:nvSpPr>
            <p:cNvPr id="212" name="Rectangle 2"/>
            <p:cNvSpPr>
              <a:spLocks/>
            </p:cNvSpPr>
            <p:nvPr/>
          </p:nvSpPr>
          <p:spPr bwMode="auto">
            <a:xfrm>
              <a:off x="563563" y="2988422"/>
              <a:ext cx="2382484" cy="242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200" dirty="0" smtClean="0">
                  <a:latin typeface="Calibri" pitchFamily="34" charset="0"/>
                </a:rPr>
                <a:t>Routing</a:t>
              </a:r>
              <a:r>
                <a:rPr lang="hu-HU" sz="1200" dirty="0" smtClean="0">
                  <a:latin typeface="Calibri" pitchFamily="34" charset="0"/>
                </a:rPr>
                <a:t> (L3 útvonalválasztás)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13" name="Rectangle 3"/>
            <p:cNvSpPr>
              <a:spLocks/>
            </p:cNvSpPr>
            <p:nvPr/>
          </p:nvSpPr>
          <p:spPr bwMode="auto">
            <a:xfrm>
              <a:off x="685800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grpSp>
          <p:nvGrpSpPr>
            <p:cNvPr id="214" name="Group 4"/>
            <p:cNvGrpSpPr>
              <a:grpSpLocks/>
            </p:cNvGrpSpPr>
            <p:nvPr/>
          </p:nvGrpSpPr>
          <p:grpSpPr bwMode="auto">
            <a:xfrm>
              <a:off x="687388" y="3503613"/>
              <a:ext cx="7483475" cy="571500"/>
              <a:chOff x="0" y="0"/>
              <a:chExt cx="6704" cy="512"/>
            </a:xfrm>
          </p:grpSpPr>
          <p:sp>
            <p:nvSpPr>
              <p:cNvPr id="215" name="Rectangle 5"/>
              <p:cNvSpPr>
                <a:spLocks/>
              </p:cNvSpPr>
              <p:nvPr/>
            </p:nvSpPr>
            <p:spPr bwMode="auto">
              <a:xfrm>
                <a:off x="0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16" name="Rectangle 6"/>
              <p:cNvSpPr>
                <a:spLocks/>
              </p:cNvSpPr>
              <p:nvPr/>
            </p:nvSpPr>
            <p:spPr bwMode="auto">
              <a:xfrm>
                <a:off x="3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Switch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Port</a:t>
                </a:r>
              </a:p>
            </p:txBody>
          </p:sp>
          <p:sp>
            <p:nvSpPr>
              <p:cNvPr id="217" name="Rectangle 7"/>
              <p:cNvSpPr>
                <a:spLocks/>
              </p:cNvSpPr>
              <p:nvPr/>
            </p:nvSpPr>
            <p:spPr bwMode="auto">
              <a:xfrm>
                <a:off x="592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18" name="Rectangle 8"/>
              <p:cNvSpPr>
                <a:spLocks/>
              </p:cNvSpPr>
              <p:nvPr/>
            </p:nvSpPr>
            <p:spPr bwMode="auto">
              <a:xfrm>
                <a:off x="588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219" name="Rectangle 9"/>
              <p:cNvSpPr>
                <a:spLocks/>
              </p:cNvSpPr>
              <p:nvPr/>
            </p:nvSpPr>
            <p:spPr bwMode="auto">
              <a:xfrm>
                <a:off x="11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0" name="Rectangle 10"/>
              <p:cNvSpPr>
                <a:spLocks/>
              </p:cNvSpPr>
              <p:nvPr/>
            </p:nvSpPr>
            <p:spPr bwMode="auto">
              <a:xfrm>
                <a:off x="1212" y="0"/>
                <a:ext cx="56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221" name="Rectangle 11"/>
              <p:cNvSpPr>
                <a:spLocks/>
              </p:cNvSpPr>
              <p:nvPr/>
            </p:nvSpPr>
            <p:spPr bwMode="auto">
              <a:xfrm>
                <a:off x="17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2" name="Rectangle 12"/>
              <p:cNvSpPr>
                <a:spLocks/>
              </p:cNvSpPr>
              <p:nvPr/>
            </p:nvSpPr>
            <p:spPr bwMode="auto">
              <a:xfrm>
                <a:off x="1783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Eth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type</a:t>
                </a:r>
              </a:p>
            </p:txBody>
          </p:sp>
          <p:sp>
            <p:nvSpPr>
              <p:cNvPr id="223" name="Rectangle 13"/>
              <p:cNvSpPr>
                <a:spLocks/>
              </p:cNvSpPr>
              <p:nvPr/>
            </p:nvSpPr>
            <p:spPr bwMode="auto">
              <a:xfrm>
                <a:off x="2378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4" name="Rectangle 14"/>
              <p:cNvSpPr>
                <a:spLocks/>
              </p:cNvSpPr>
              <p:nvPr/>
            </p:nvSpPr>
            <p:spPr bwMode="auto">
              <a:xfrm>
                <a:off x="2380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VLAN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ID</a:t>
                </a:r>
              </a:p>
            </p:txBody>
          </p:sp>
          <p:sp>
            <p:nvSpPr>
              <p:cNvPr id="225" name="Rectangle 15"/>
              <p:cNvSpPr>
                <a:spLocks/>
              </p:cNvSpPr>
              <p:nvPr/>
            </p:nvSpPr>
            <p:spPr bwMode="auto">
              <a:xfrm>
                <a:off x="29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6" name="Rectangle 16"/>
              <p:cNvSpPr>
                <a:spLocks/>
              </p:cNvSpPr>
              <p:nvPr/>
            </p:nvSpPr>
            <p:spPr bwMode="auto">
              <a:xfrm>
                <a:off x="2977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227" name="Rectangle 17"/>
              <p:cNvSpPr>
                <a:spLocks/>
              </p:cNvSpPr>
              <p:nvPr/>
            </p:nvSpPr>
            <p:spPr bwMode="auto">
              <a:xfrm>
                <a:off x="35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28" name="Rectangle 18"/>
              <p:cNvSpPr>
                <a:spLocks/>
              </p:cNvSpPr>
              <p:nvPr/>
            </p:nvSpPr>
            <p:spPr bwMode="auto">
              <a:xfrm>
                <a:off x="3567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229" name="Rectangle 19"/>
              <p:cNvSpPr>
                <a:spLocks/>
              </p:cNvSpPr>
              <p:nvPr/>
            </p:nvSpPr>
            <p:spPr bwMode="auto">
              <a:xfrm>
                <a:off x="4164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0" name="Rectangle 20"/>
              <p:cNvSpPr>
                <a:spLocks/>
              </p:cNvSpPr>
              <p:nvPr/>
            </p:nvSpPr>
            <p:spPr bwMode="auto">
              <a:xfrm>
                <a:off x="4165" y="0"/>
                <a:ext cx="583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Prot</a:t>
                </a:r>
              </a:p>
            </p:txBody>
          </p:sp>
          <p:sp>
            <p:nvSpPr>
              <p:cNvPr id="231" name="Rectangle 21"/>
              <p:cNvSpPr>
                <a:spLocks/>
              </p:cNvSpPr>
              <p:nvPr/>
            </p:nvSpPr>
            <p:spPr bwMode="auto">
              <a:xfrm>
                <a:off x="47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2" name="Rectangle 22"/>
              <p:cNvSpPr>
                <a:spLocks/>
              </p:cNvSpPr>
              <p:nvPr/>
            </p:nvSpPr>
            <p:spPr bwMode="auto">
              <a:xfrm>
                <a:off x="4760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sport</a:t>
                </a:r>
              </a:p>
            </p:txBody>
          </p:sp>
          <p:sp>
            <p:nvSpPr>
              <p:cNvPr id="233" name="Rectangle 23"/>
              <p:cNvSpPr>
                <a:spLocks/>
              </p:cNvSpPr>
              <p:nvPr/>
            </p:nvSpPr>
            <p:spPr bwMode="auto">
              <a:xfrm>
                <a:off x="53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4" name="Rectangle 24"/>
              <p:cNvSpPr>
                <a:spLocks/>
              </p:cNvSpPr>
              <p:nvPr/>
            </p:nvSpPr>
            <p:spPr bwMode="auto">
              <a:xfrm>
                <a:off x="5351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dport</a:t>
                </a:r>
              </a:p>
            </p:txBody>
          </p:sp>
          <p:sp>
            <p:nvSpPr>
              <p:cNvPr id="235" name="Rectangle 25"/>
              <p:cNvSpPr>
                <a:spLocks/>
              </p:cNvSpPr>
              <p:nvPr/>
            </p:nvSpPr>
            <p:spPr bwMode="auto">
              <a:xfrm>
                <a:off x="5956" y="12"/>
                <a:ext cx="748" cy="488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36" name="Rectangle 26"/>
              <p:cNvSpPr>
                <a:spLocks/>
              </p:cNvSpPr>
              <p:nvPr/>
            </p:nvSpPr>
            <p:spPr bwMode="auto">
              <a:xfrm>
                <a:off x="5948" y="111"/>
                <a:ext cx="75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Action</a:t>
                </a:r>
              </a:p>
            </p:txBody>
          </p:sp>
        </p:grpSp>
        <p:sp>
          <p:nvSpPr>
            <p:cNvPr id="237" name="Rectangle 27"/>
            <p:cNvSpPr>
              <a:spLocks/>
            </p:cNvSpPr>
            <p:nvPr/>
          </p:nvSpPr>
          <p:spPr bwMode="auto">
            <a:xfrm>
              <a:off x="1346200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38" name="Rectangle 28"/>
            <p:cNvSpPr>
              <a:spLocks/>
            </p:cNvSpPr>
            <p:nvPr/>
          </p:nvSpPr>
          <p:spPr bwMode="auto">
            <a:xfrm>
              <a:off x="1774825" y="4171950"/>
              <a:ext cx="1133475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39" name="Rectangle 29"/>
            <p:cNvSpPr>
              <a:spLocks/>
            </p:cNvSpPr>
            <p:nvPr/>
          </p:nvSpPr>
          <p:spPr bwMode="auto">
            <a:xfrm>
              <a:off x="2667000" y="4171950"/>
              <a:ext cx="661988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0" name="Rectangle 30"/>
            <p:cNvSpPr>
              <a:spLocks/>
            </p:cNvSpPr>
            <p:nvPr/>
          </p:nvSpPr>
          <p:spPr bwMode="auto">
            <a:xfrm>
              <a:off x="3328988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1" name="Rectangle 31"/>
            <p:cNvSpPr>
              <a:spLocks/>
            </p:cNvSpPr>
            <p:nvPr/>
          </p:nvSpPr>
          <p:spPr bwMode="auto">
            <a:xfrm>
              <a:off x="3989388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2" name="Rectangle 32"/>
            <p:cNvSpPr>
              <a:spLocks/>
            </p:cNvSpPr>
            <p:nvPr/>
          </p:nvSpPr>
          <p:spPr bwMode="auto">
            <a:xfrm>
              <a:off x="4649788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5.6.7.8</a:t>
              </a:r>
            </a:p>
          </p:txBody>
        </p:sp>
        <p:sp>
          <p:nvSpPr>
            <p:cNvPr id="243" name="Rectangle 33"/>
            <p:cNvSpPr>
              <a:spLocks/>
            </p:cNvSpPr>
            <p:nvPr/>
          </p:nvSpPr>
          <p:spPr bwMode="auto">
            <a:xfrm>
              <a:off x="5319713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4" name="Rectangle 34"/>
            <p:cNvSpPr>
              <a:spLocks/>
            </p:cNvSpPr>
            <p:nvPr/>
          </p:nvSpPr>
          <p:spPr bwMode="auto">
            <a:xfrm>
              <a:off x="5980113" y="4171950"/>
              <a:ext cx="661987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5" name="Rectangle 35"/>
            <p:cNvSpPr>
              <a:spLocks/>
            </p:cNvSpPr>
            <p:nvPr/>
          </p:nvSpPr>
          <p:spPr bwMode="auto">
            <a:xfrm>
              <a:off x="6642100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46" name="Rectangle 36"/>
            <p:cNvSpPr>
              <a:spLocks/>
            </p:cNvSpPr>
            <p:nvPr/>
          </p:nvSpPr>
          <p:spPr bwMode="auto">
            <a:xfrm>
              <a:off x="7400925" y="4171950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port6</a:t>
              </a:r>
            </a:p>
          </p:txBody>
        </p:sp>
        <p:sp>
          <p:nvSpPr>
            <p:cNvPr id="247" name="Rectangle 37"/>
            <p:cNvSpPr>
              <a:spLocks/>
            </p:cNvSpPr>
            <p:nvPr/>
          </p:nvSpPr>
          <p:spPr bwMode="auto">
            <a:xfrm>
              <a:off x="565150" y="4712446"/>
              <a:ext cx="1280209" cy="242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sz="1200">
                  <a:latin typeface="Calibri" pitchFamily="34" charset="0"/>
                </a:rPr>
                <a:t>VLAN Switching</a:t>
              </a:r>
            </a:p>
          </p:txBody>
        </p:sp>
        <p:sp>
          <p:nvSpPr>
            <p:cNvPr id="248" name="Rectangle 38"/>
            <p:cNvSpPr>
              <a:spLocks/>
            </p:cNvSpPr>
            <p:nvPr/>
          </p:nvSpPr>
          <p:spPr bwMode="auto">
            <a:xfrm>
              <a:off x="685800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grpSp>
          <p:nvGrpSpPr>
            <p:cNvPr id="249" name="Group 39"/>
            <p:cNvGrpSpPr>
              <a:grpSpLocks/>
            </p:cNvGrpSpPr>
            <p:nvPr/>
          </p:nvGrpSpPr>
          <p:grpSpPr bwMode="auto">
            <a:xfrm>
              <a:off x="687388" y="5183188"/>
              <a:ext cx="7483475" cy="571500"/>
              <a:chOff x="0" y="0"/>
              <a:chExt cx="6704" cy="512"/>
            </a:xfrm>
          </p:grpSpPr>
          <p:sp>
            <p:nvSpPr>
              <p:cNvPr id="250" name="Rectangle 40"/>
              <p:cNvSpPr>
                <a:spLocks/>
              </p:cNvSpPr>
              <p:nvPr/>
            </p:nvSpPr>
            <p:spPr bwMode="auto">
              <a:xfrm>
                <a:off x="0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1" name="Rectangle 41"/>
              <p:cNvSpPr>
                <a:spLocks/>
              </p:cNvSpPr>
              <p:nvPr/>
            </p:nvSpPr>
            <p:spPr bwMode="auto">
              <a:xfrm>
                <a:off x="3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Switch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Port</a:t>
                </a:r>
              </a:p>
            </p:txBody>
          </p:sp>
          <p:sp>
            <p:nvSpPr>
              <p:cNvPr id="252" name="Rectangle 42"/>
              <p:cNvSpPr>
                <a:spLocks/>
              </p:cNvSpPr>
              <p:nvPr/>
            </p:nvSpPr>
            <p:spPr bwMode="auto">
              <a:xfrm>
                <a:off x="592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3" name="Rectangle 43"/>
              <p:cNvSpPr>
                <a:spLocks/>
              </p:cNvSpPr>
              <p:nvPr/>
            </p:nvSpPr>
            <p:spPr bwMode="auto">
              <a:xfrm>
                <a:off x="588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254" name="Rectangle 44"/>
              <p:cNvSpPr>
                <a:spLocks/>
              </p:cNvSpPr>
              <p:nvPr/>
            </p:nvSpPr>
            <p:spPr bwMode="auto">
              <a:xfrm>
                <a:off x="11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5" name="Rectangle 45"/>
              <p:cNvSpPr>
                <a:spLocks/>
              </p:cNvSpPr>
              <p:nvPr/>
            </p:nvSpPr>
            <p:spPr bwMode="auto">
              <a:xfrm>
                <a:off x="1212" y="0"/>
                <a:ext cx="56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MAC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256" name="Rectangle 46"/>
              <p:cNvSpPr>
                <a:spLocks/>
              </p:cNvSpPr>
              <p:nvPr/>
            </p:nvSpPr>
            <p:spPr bwMode="auto">
              <a:xfrm>
                <a:off x="1785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7" name="Rectangle 47"/>
              <p:cNvSpPr>
                <a:spLocks/>
              </p:cNvSpPr>
              <p:nvPr/>
            </p:nvSpPr>
            <p:spPr bwMode="auto">
              <a:xfrm>
                <a:off x="1783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Eth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type</a:t>
                </a:r>
              </a:p>
            </p:txBody>
          </p:sp>
          <p:sp>
            <p:nvSpPr>
              <p:cNvPr id="258" name="Rectangle 48"/>
              <p:cNvSpPr>
                <a:spLocks/>
              </p:cNvSpPr>
              <p:nvPr/>
            </p:nvSpPr>
            <p:spPr bwMode="auto">
              <a:xfrm>
                <a:off x="2378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9" name="Rectangle 49"/>
              <p:cNvSpPr>
                <a:spLocks/>
              </p:cNvSpPr>
              <p:nvPr/>
            </p:nvSpPr>
            <p:spPr bwMode="auto">
              <a:xfrm>
                <a:off x="2380" y="0"/>
                <a:ext cx="590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VLAN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ID</a:t>
                </a:r>
              </a:p>
            </p:txBody>
          </p:sp>
          <p:sp>
            <p:nvSpPr>
              <p:cNvPr id="260" name="Rectangle 50"/>
              <p:cNvSpPr>
                <a:spLocks/>
              </p:cNvSpPr>
              <p:nvPr/>
            </p:nvSpPr>
            <p:spPr bwMode="auto">
              <a:xfrm>
                <a:off x="29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61" name="Rectangle 51"/>
              <p:cNvSpPr>
                <a:spLocks/>
              </p:cNvSpPr>
              <p:nvPr/>
            </p:nvSpPr>
            <p:spPr bwMode="auto">
              <a:xfrm>
                <a:off x="2977" y="0"/>
                <a:ext cx="589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Src</a:t>
                </a:r>
              </a:p>
            </p:txBody>
          </p:sp>
          <p:sp>
            <p:nvSpPr>
              <p:cNvPr id="262" name="Rectangle 52"/>
              <p:cNvSpPr>
                <a:spLocks/>
              </p:cNvSpPr>
              <p:nvPr/>
            </p:nvSpPr>
            <p:spPr bwMode="auto">
              <a:xfrm>
                <a:off x="3571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63" name="Rectangle 53"/>
              <p:cNvSpPr>
                <a:spLocks/>
              </p:cNvSpPr>
              <p:nvPr/>
            </p:nvSpPr>
            <p:spPr bwMode="auto">
              <a:xfrm>
                <a:off x="3567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Dst</a:t>
                </a:r>
              </a:p>
            </p:txBody>
          </p:sp>
          <p:sp>
            <p:nvSpPr>
              <p:cNvPr id="264" name="Rectangle 54"/>
              <p:cNvSpPr>
                <a:spLocks/>
              </p:cNvSpPr>
              <p:nvPr/>
            </p:nvSpPr>
            <p:spPr bwMode="auto">
              <a:xfrm>
                <a:off x="4164" y="15"/>
                <a:ext cx="592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65" name="Rectangle 55"/>
              <p:cNvSpPr>
                <a:spLocks/>
              </p:cNvSpPr>
              <p:nvPr/>
            </p:nvSpPr>
            <p:spPr bwMode="auto">
              <a:xfrm>
                <a:off x="4165" y="0"/>
                <a:ext cx="583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Prot</a:t>
                </a:r>
              </a:p>
            </p:txBody>
          </p:sp>
          <p:sp>
            <p:nvSpPr>
              <p:cNvPr id="266" name="Rectangle 56"/>
              <p:cNvSpPr>
                <a:spLocks/>
              </p:cNvSpPr>
              <p:nvPr/>
            </p:nvSpPr>
            <p:spPr bwMode="auto">
              <a:xfrm>
                <a:off x="47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67" name="Rectangle 57"/>
              <p:cNvSpPr>
                <a:spLocks/>
              </p:cNvSpPr>
              <p:nvPr/>
            </p:nvSpPr>
            <p:spPr bwMode="auto">
              <a:xfrm>
                <a:off x="4760" y="0"/>
                <a:ext cx="596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sport</a:t>
                </a:r>
              </a:p>
            </p:txBody>
          </p:sp>
          <p:sp>
            <p:nvSpPr>
              <p:cNvPr id="268" name="Rectangle 58"/>
              <p:cNvSpPr>
                <a:spLocks/>
              </p:cNvSpPr>
              <p:nvPr/>
            </p:nvSpPr>
            <p:spPr bwMode="auto">
              <a:xfrm>
                <a:off x="5356" y="15"/>
                <a:ext cx="593" cy="48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69" name="Rectangle 59"/>
              <p:cNvSpPr>
                <a:spLocks/>
              </p:cNvSpPr>
              <p:nvPr/>
            </p:nvSpPr>
            <p:spPr bwMode="auto">
              <a:xfrm>
                <a:off x="5351" y="0"/>
                <a:ext cx="597" cy="5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TCP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dport</a:t>
                </a:r>
              </a:p>
            </p:txBody>
          </p:sp>
          <p:sp>
            <p:nvSpPr>
              <p:cNvPr id="270" name="Rectangle 60"/>
              <p:cNvSpPr>
                <a:spLocks/>
              </p:cNvSpPr>
              <p:nvPr/>
            </p:nvSpPr>
            <p:spPr bwMode="auto">
              <a:xfrm>
                <a:off x="5956" y="12"/>
                <a:ext cx="748" cy="488"/>
              </a:xfrm>
              <a:prstGeom prst="rect">
                <a:avLst/>
              </a:prstGeom>
              <a:solidFill>
                <a:srgbClr val="CBE97B"/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71" name="Rectangle 61"/>
              <p:cNvSpPr>
                <a:spLocks/>
              </p:cNvSpPr>
              <p:nvPr/>
            </p:nvSpPr>
            <p:spPr bwMode="auto">
              <a:xfrm>
                <a:off x="5948" y="111"/>
                <a:ext cx="75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Action</a:t>
                </a:r>
              </a:p>
            </p:txBody>
          </p:sp>
        </p:grpSp>
        <p:sp>
          <p:nvSpPr>
            <p:cNvPr id="272" name="Rectangle 62"/>
            <p:cNvSpPr>
              <a:spLocks/>
            </p:cNvSpPr>
            <p:nvPr/>
          </p:nvSpPr>
          <p:spPr bwMode="auto">
            <a:xfrm>
              <a:off x="1346200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3" name="Rectangle 64"/>
            <p:cNvSpPr>
              <a:spLocks/>
            </p:cNvSpPr>
            <p:nvPr/>
          </p:nvSpPr>
          <p:spPr bwMode="auto">
            <a:xfrm>
              <a:off x="2667000" y="6011863"/>
              <a:ext cx="661988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4" name="Rectangle 65"/>
            <p:cNvSpPr>
              <a:spLocks/>
            </p:cNvSpPr>
            <p:nvPr/>
          </p:nvSpPr>
          <p:spPr bwMode="auto">
            <a:xfrm>
              <a:off x="3311525" y="596741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vlan1</a:t>
              </a:r>
            </a:p>
          </p:txBody>
        </p:sp>
        <p:sp>
          <p:nvSpPr>
            <p:cNvPr id="275" name="Rectangle 66"/>
            <p:cNvSpPr>
              <a:spLocks/>
            </p:cNvSpPr>
            <p:nvPr/>
          </p:nvSpPr>
          <p:spPr bwMode="auto">
            <a:xfrm>
              <a:off x="3989388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6" name="Rectangle 67"/>
            <p:cNvSpPr>
              <a:spLocks/>
            </p:cNvSpPr>
            <p:nvPr/>
          </p:nvSpPr>
          <p:spPr bwMode="auto">
            <a:xfrm>
              <a:off x="4686300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7" name="Rectangle 68"/>
            <p:cNvSpPr>
              <a:spLocks/>
            </p:cNvSpPr>
            <p:nvPr/>
          </p:nvSpPr>
          <p:spPr bwMode="auto">
            <a:xfrm>
              <a:off x="5319713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8" name="Rectangle 69"/>
            <p:cNvSpPr>
              <a:spLocks/>
            </p:cNvSpPr>
            <p:nvPr/>
          </p:nvSpPr>
          <p:spPr bwMode="auto">
            <a:xfrm>
              <a:off x="5980113" y="6011863"/>
              <a:ext cx="661987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79" name="Rectangle 70"/>
            <p:cNvSpPr>
              <a:spLocks/>
            </p:cNvSpPr>
            <p:nvPr/>
          </p:nvSpPr>
          <p:spPr bwMode="auto">
            <a:xfrm>
              <a:off x="6642100" y="6011863"/>
              <a:ext cx="660400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*</a:t>
              </a:r>
            </a:p>
          </p:txBody>
        </p:sp>
        <p:sp>
          <p:nvSpPr>
            <p:cNvPr id="280" name="Rectangle 71"/>
            <p:cNvSpPr>
              <a:spLocks/>
            </p:cNvSpPr>
            <p:nvPr/>
          </p:nvSpPr>
          <p:spPr bwMode="auto">
            <a:xfrm>
              <a:off x="7400925" y="5680075"/>
              <a:ext cx="660400" cy="822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port6, </a:t>
              </a:r>
            </a:p>
            <a:p>
              <a:pPr defTabSz="457200"/>
              <a:r>
                <a:rPr lang="en-US" sz="1200">
                  <a:latin typeface="Calibri" pitchFamily="34" charset="0"/>
                </a:rPr>
                <a:t>port7,</a:t>
              </a:r>
            </a:p>
            <a:p>
              <a:pPr defTabSz="457200"/>
              <a:r>
                <a:rPr lang="en-US" sz="1200">
                  <a:latin typeface="Calibri" pitchFamily="34" charset="0"/>
                </a:rPr>
                <a:t>port9</a:t>
              </a:r>
            </a:p>
          </p:txBody>
        </p:sp>
        <p:sp>
          <p:nvSpPr>
            <p:cNvPr id="281" name="Rectangle 63"/>
            <p:cNvSpPr>
              <a:spLocks/>
            </p:cNvSpPr>
            <p:nvPr/>
          </p:nvSpPr>
          <p:spPr bwMode="auto">
            <a:xfrm>
              <a:off x="1939925" y="5976938"/>
              <a:ext cx="868363" cy="320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57200"/>
              <a:r>
                <a:rPr lang="en-US" sz="1200">
                  <a:latin typeface="Calibri" pitchFamily="34" charset="0"/>
                </a:rPr>
                <a:t>00:1f..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Működés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Kiktől</a:t>
            </a:r>
            <a:r>
              <a:rPr lang="en-US" dirty="0" smtClean="0"/>
              <a:t> </a:t>
            </a:r>
            <a:r>
              <a:rPr lang="en-US" dirty="0" err="1" smtClean="0"/>
              <a:t>loptam</a:t>
            </a:r>
            <a:r>
              <a:rPr lang="en-US" dirty="0" smtClean="0"/>
              <a:t> slide-</a:t>
            </a:r>
            <a:r>
              <a:rPr lang="en-US" dirty="0" err="1" smtClean="0"/>
              <a:t>okat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Rob </a:t>
            </a:r>
            <a:r>
              <a:rPr lang="en-US" dirty="0"/>
              <a:t>Sherwood </a:t>
            </a:r>
          </a:p>
          <a:p>
            <a:pPr lvl="1"/>
            <a:r>
              <a:rPr lang="en-US" sz="2000" dirty="0"/>
              <a:t>“GENI Engineering Workshop June 2010”</a:t>
            </a:r>
            <a:endParaRPr lang="en-US" dirty="0"/>
          </a:p>
          <a:p>
            <a:r>
              <a:rPr lang="en-US" dirty="0"/>
              <a:t>Guido </a:t>
            </a:r>
            <a:r>
              <a:rPr lang="en-US" dirty="0" err="1"/>
              <a:t>Appenzeller</a:t>
            </a:r>
            <a:endParaRPr lang="en-US" dirty="0"/>
          </a:p>
          <a:p>
            <a:r>
              <a:rPr lang="en-US" dirty="0"/>
              <a:t>Nick </a:t>
            </a:r>
            <a:r>
              <a:rPr lang="en-US" dirty="0" err="1"/>
              <a:t>McKeown</a:t>
            </a:r>
            <a:endParaRPr lang="en-US" dirty="0"/>
          </a:p>
          <a:p>
            <a:r>
              <a:rPr lang="en-US" dirty="0"/>
              <a:t>Guru </a:t>
            </a:r>
            <a:r>
              <a:rPr lang="en-US" dirty="0" err="1"/>
              <a:t>Parulkar</a:t>
            </a:r>
            <a:endParaRPr lang="en-US" dirty="0"/>
          </a:p>
          <a:p>
            <a:r>
              <a:rPr lang="en-US" dirty="0"/>
              <a:t>Brandon Heller</a:t>
            </a:r>
          </a:p>
          <a:p>
            <a:r>
              <a:rPr lang="en-US" dirty="0"/>
              <a:t>Marco Cello</a:t>
            </a:r>
            <a:endParaRPr lang="hu-HU" dirty="0"/>
          </a:p>
          <a:p>
            <a:r>
              <a:rPr lang="en-US" dirty="0" err="1"/>
              <a:t>Seyed</a:t>
            </a:r>
            <a:r>
              <a:rPr lang="en-US" dirty="0"/>
              <a:t> </a:t>
            </a:r>
            <a:r>
              <a:rPr lang="en-US" dirty="0" err="1"/>
              <a:t>Kaveh</a:t>
            </a:r>
            <a:r>
              <a:rPr lang="en-US" dirty="0"/>
              <a:t> </a:t>
            </a:r>
            <a:r>
              <a:rPr lang="en-US" dirty="0" err="1"/>
              <a:t>Fayazbakhsh</a:t>
            </a:r>
            <a:endParaRPr lang="en-US" dirty="0"/>
          </a:p>
          <a:p>
            <a:r>
              <a:rPr lang="hu-HU" dirty="0" smtClean="0"/>
              <a:t>és </a:t>
            </a:r>
            <a:r>
              <a:rPr lang="hu-HU" dirty="0"/>
              <a:t>még sokaktól</a:t>
            </a:r>
            <a:r>
              <a:rPr lang="hu-HU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(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a slide is </a:t>
            </a:r>
            <a:r>
              <a:rPr lang="en-US" dirty="0" err="1"/>
              <a:t>lopott</a:t>
            </a:r>
            <a:r>
              <a:rPr lang="en-US" dirty="0"/>
              <a:t>…)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Persze</a:t>
            </a:r>
            <a:r>
              <a:rPr lang="en-US" dirty="0" smtClean="0"/>
              <a:t>, </a:t>
            </a:r>
            <a:r>
              <a:rPr lang="en-US" dirty="0" err="1" smtClean="0"/>
              <a:t>ők</a:t>
            </a:r>
            <a:r>
              <a:rPr lang="en-US" dirty="0" smtClean="0"/>
              <a:t> is </a:t>
            </a:r>
            <a:r>
              <a:rPr lang="en-US" dirty="0" err="1" smtClean="0"/>
              <a:t>lopták</a:t>
            </a:r>
            <a:r>
              <a:rPr lang="en-US" dirty="0" smtClean="0"/>
              <a:t> </a:t>
            </a:r>
            <a:r>
              <a:rPr lang="en-US" dirty="0" err="1" smtClean="0"/>
              <a:t>egymástól</a:t>
            </a:r>
            <a:r>
              <a:rPr lang="en-US" dirty="0" smtClean="0"/>
              <a:t>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8229600" cy="74295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Reaktív</a:t>
            </a:r>
            <a:r>
              <a:rPr lang="en-US" sz="2600" dirty="0" smtClean="0"/>
              <a:t> </a:t>
            </a:r>
            <a:r>
              <a:rPr lang="en-US" sz="2600" dirty="0" err="1" smtClean="0"/>
              <a:t>működés</a:t>
            </a:r>
            <a:r>
              <a:rPr lang="en-US" sz="2600" dirty="0" smtClean="0"/>
              <a:t> 1</a:t>
            </a:r>
            <a:endParaRPr lang="en-US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7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5" name="Line 6"/>
          <p:cNvSpPr>
            <a:spLocks noChangeShapeType="1"/>
          </p:cNvSpPr>
          <p:nvPr/>
        </p:nvSpPr>
        <p:spPr bwMode="auto">
          <a:xfrm flipH="1">
            <a:off x="3178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7"/>
          <p:cNvSpPr>
            <a:spLocks noChangeShapeType="1"/>
          </p:cNvSpPr>
          <p:nvPr/>
        </p:nvSpPr>
        <p:spPr bwMode="auto">
          <a:xfrm>
            <a:off x="6911975" y="3886200"/>
            <a:ext cx="4572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Rectangle 8"/>
          <p:cNvSpPr>
            <a:spLocks/>
          </p:cNvSpPr>
          <p:nvPr/>
        </p:nvSpPr>
        <p:spPr bwMode="auto">
          <a:xfrm>
            <a:off x="8001000" y="8751"/>
            <a:ext cx="118224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</a:pPr>
            <a:r>
              <a:rPr lang="en-US" sz="2000" dirty="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Controller</a:t>
            </a:r>
          </a:p>
        </p:txBody>
      </p:sp>
      <p:grpSp>
        <p:nvGrpSpPr>
          <p:cNvPr id="88" name="Group 9"/>
          <p:cNvGrpSpPr>
            <a:grpSpLocks/>
          </p:cNvGrpSpPr>
          <p:nvPr/>
        </p:nvGrpSpPr>
        <p:grpSpPr bwMode="auto">
          <a:xfrm>
            <a:off x="5387975" y="3048000"/>
            <a:ext cx="2057400" cy="838200"/>
            <a:chOff x="0" y="0"/>
            <a:chExt cx="1296" cy="528"/>
          </a:xfrm>
        </p:grpSpPr>
        <p:sp>
          <p:nvSpPr>
            <p:cNvPr id="89" name="AutoShape 10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AutoShape 11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12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pic>
        <p:nvPicPr>
          <p:cNvPr id="9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657" y="255407"/>
            <a:ext cx="1097143" cy="1097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3" name="Rectangle 14"/>
          <p:cNvSpPr>
            <a:spLocks/>
          </p:cNvSpPr>
          <p:nvPr/>
        </p:nvSpPr>
        <p:spPr bwMode="auto">
          <a:xfrm>
            <a:off x="57689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sp>
        <p:nvSpPr>
          <p:cNvPr id="94" name="Rectangle 15"/>
          <p:cNvSpPr>
            <a:spLocks/>
          </p:cNvSpPr>
          <p:nvPr/>
        </p:nvSpPr>
        <p:spPr bwMode="auto">
          <a:xfrm>
            <a:off x="8513763" y="304800"/>
            <a:ext cx="50482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ea typeface="ＭＳ Ｐゴシック" pitchFamily="-108" charset="-128"/>
                <a:cs typeface="Arial" charset="0"/>
                <a:sym typeface="Arial" charset="0"/>
              </a:rPr>
              <a:t>PC</a:t>
            </a:r>
          </a:p>
        </p:txBody>
      </p:sp>
      <p:pic>
        <p:nvPicPr>
          <p:cNvPr id="95" name="Picture 1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5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6" name="Group 18"/>
          <p:cNvGrpSpPr>
            <a:grpSpLocks/>
          </p:cNvGrpSpPr>
          <p:nvPr/>
        </p:nvGrpSpPr>
        <p:grpSpPr bwMode="auto">
          <a:xfrm>
            <a:off x="1641475" y="3048000"/>
            <a:ext cx="2057400" cy="838200"/>
            <a:chOff x="0" y="0"/>
            <a:chExt cx="1296" cy="528"/>
          </a:xfrm>
        </p:grpSpPr>
        <p:sp>
          <p:nvSpPr>
            <p:cNvPr id="97" name="AutoShape 19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AutoShape 20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21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0" name="Rectangle 22"/>
          <p:cNvSpPr>
            <a:spLocks/>
          </p:cNvSpPr>
          <p:nvPr/>
        </p:nvSpPr>
        <p:spPr bwMode="auto">
          <a:xfrm>
            <a:off x="21113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1" name="Picture 2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7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02" name="Group 24"/>
          <p:cNvGrpSpPr>
            <a:grpSpLocks/>
          </p:cNvGrpSpPr>
          <p:nvPr/>
        </p:nvGrpSpPr>
        <p:grpSpPr bwMode="auto">
          <a:xfrm>
            <a:off x="3787775" y="381000"/>
            <a:ext cx="2057400" cy="838200"/>
            <a:chOff x="0" y="0"/>
            <a:chExt cx="1296" cy="528"/>
          </a:xfrm>
        </p:grpSpPr>
        <p:sp>
          <p:nvSpPr>
            <p:cNvPr id="103" name="AutoShape 25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AutoShape 26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27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6" name="Rectangle 28"/>
          <p:cNvSpPr>
            <a:spLocks/>
          </p:cNvSpPr>
          <p:nvPr/>
        </p:nvSpPr>
        <p:spPr bwMode="auto">
          <a:xfrm>
            <a:off x="4224338" y="441325"/>
            <a:ext cx="1163637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7" name="Picture 2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75" y="517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5464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Line 31"/>
          <p:cNvSpPr>
            <a:spLocks noChangeShapeType="1"/>
          </p:cNvSpPr>
          <p:nvPr/>
        </p:nvSpPr>
        <p:spPr bwMode="auto">
          <a:xfrm flipH="1">
            <a:off x="1730375" y="3886200"/>
            <a:ext cx="5334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Rectangle 33"/>
          <p:cNvSpPr>
            <a:spLocks/>
          </p:cNvSpPr>
          <p:nvPr/>
        </p:nvSpPr>
        <p:spPr bwMode="auto">
          <a:xfrm>
            <a:off x="7673975" y="1905000"/>
            <a:ext cx="100647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 err="1">
                <a:ea typeface="ＭＳ Ｐゴシック" pitchFamily="-108" charset="-128"/>
                <a:cs typeface="Arial" charset="0"/>
                <a:sym typeface="Arial" charset="0"/>
              </a:rPr>
              <a:t>OpenFlow</a:t>
            </a:r>
            <a:endParaRPr lang="en-US" sz="1600" dirty="0">
              <a:ea typeface="ＭＳ Ｐゴシック" pitchFamily="-108" charset="-128"/>
              <a:cs typeface="Arial" charset="0"/>
              <a:sym typeface="Arial" charset="0"/>
            </a:endParaRPr>
          </a:p>
          <a:p>
            <a:pPr marL="39688"/>
            <a:r>
              <a:rPr lang="en-US" sz="1600" dirty="0">
                <a:ea typeface="ＭＳ Ｐゴシック" pitchFamily="-108" charset="-128"/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111" name="AutoShape 38"/>
          <p:cNvSpPr>
            <a:spLocks/>
          </p:cNvSpPr>
          <p:nvPr/>
        </p:nvSpPr>
        <p:spPr bwMode="auto">
          <a:xfrm>
            <a:off x="7673975" y="38100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ＭＳ Ｐゴシック" pitchFamily="-108" charset="-128"/>
              <a:sym typeface="Arial" charset="0"/>
            </a:endParaRPr>
          </a:p>
        </p:txBody>
      </p:sp>
      <p:grpSp>
        <p:nvGrpSpPr>
          <p:cNvPr id="112" name="Group 39"/>
          <p:cNvGrpSpPr>
            <a:grpSpLocks noChangeAspect="1"/>
          </p:cNvGrpSpPr>
          <p:nvPr/>
        </p:nvGrpSpPr>
        <p:grpSpPr bwMode="auto">
          <a:xfrm>
            <a:off x="6573047" y="163830"/>
            <a:ext cx="1123153" cy="426720"/>
            <a:chOff x="4" y="0"/>
            <a:chExt cx="839" cy="384"/>
          </a:xfrm>
        </p:grpSpPr>
        <p:sp>
          <p:nvSpPr>
            <p:cNvPr id="113" name="Rectangle 40"/>
            <p:cNvSpPr>
              <a:spLocks/>
            </p:cNvSpPr>
            <p:nvPr/>
          </p:nvSpPr>
          <p:spPr bwMode="auto">
            <a:xfrm>
              <a:off x="15" y="0"/>
              <a:ext cx="816" cy="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>
                <a:solidFill>
                  <a:srgbClr val="000000"/>
                </a:solidFill>
                <a:ea typeface="ＭＳ Ｐゴシック" pitchFamily="-108" charset="-128"/>
                <a:sym typeface="Arial" charset="0"/>
              </a:endParaRPr>
            </a:p>
          </p:txBody>
        </p:sp>
        <p:sp>
          <p:nvSpPr>
            <p:cNvPr id="114" name="Rectangle 41"/>
            <p:cNvSpPr>
              <a:spLocks/>
            </p:cNvSpPr>
            <p:nvPr/>
          </p:nvSpPr>
          <p:spPr bwMode="auto">
            <a:xfrm>
              <a:off x="4" y="95"/>
              <a:ext cx="839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1400" dirty="0">
                  <a:ea typeface="ＭＳ Ｐゴシック" pitchFamily="-108" charset="-128"/>
                  <a:cs typeface="Arial" charset="0"/>
                  <a:sym typeface="Arial" charset="0"/>
                </a:rPr>
                <a:t>Aaron’s code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635375" y="609600"/>
            <a:ext cx="4495800" cy="457200"/>
            <a:chOff x="2971800" y="2133600"/>
            <a:chExt cx="4495800" cy="457200"/>
          </a:xfrm>
        </p:grpSpPr>
        <p:sp>
          <p:nvSpPr>
            <p:cNvPr id="116" name="Line 36"/>
            <p:cNvSpPr>
              <a:spLocks noChangeShapeType="1"/>
            </p:cNvSpPr>
            <p:nvPr/>
          </p:nvSpPr>
          <p:spPr bwMode="auto">
            <a:xfrm rot="10800000" flipH="1">
              <a:off x="5105400" y="2133600"/>
              <a:ext cx="2362200" cy="2286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7" name="Group 42"/>
            <p:cNvGrpSpPr>
              <a:grpSpLocks/>
            </p:cNvGrpSpPr>
            <p:nvPr/>
          </p:nvGrpSpPr>
          <p:grpSpPr bwMode="auto">
            <a:xfrm>
              <a:off x="2971800" y="2286000"/>
              <a:ext cx="2593977" cy="304800"/>
              <a:chOff x="0" y="0"/>
              <a:chExt cx="1634" cy="192"/>
            </a:xfrm>
          </p:grpSpPr>
          <p:grpSp>
            <p:nvGrpSpPr>
              <p:cNvPr id="118" name="Group 4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25" name="AutoShape 4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6" name="Rectangle 4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19" name="Group 4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23" name="AutoShape 4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4" name="Rectangle 4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20" name="Group 4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21" name="AutoShape 5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2" name="Rectangle 5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27" name="Group 126"/>
          <p:cNvGrpSpPr/>
          <p:nvPr/>
        </p:nvGrpSpPr>
        <p:grpSpPr>
          <a:xfrm>
            <a:off x="1652588" y="914400"/>
            <a:ext cx="6478587" cy="2667000"/>
            <a:chOff x="989013" y="2438400"/>
            <a:chExt cx="6478587" cy="2667000"/>
          </a:xfrm>
        </p:grpSpPr>
        <p:sp>
          <p:nvSpPr>
            <p:cNvPr id="128" name="Line 37"/>
            <p:cNvSpPr>
              <a:spLocks noChangeShapeType="1"/>
            </p:cNvSpPr>
            <p:nvPr/>
          </p:nvSpPr>
          <p:spPr bwMode="auto">
            <a:xfrm rot="10800000" flipH="1">
              <a:off x="2971800" y="2438400"/>
              <a:ext cx="4495800" cy="22860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9" name="Group 52"/>
            <p:cNvGrpSpPr>
              <a:grpSpLocks/>
            </p:cNvGrpSpPr>
            <p:nvPr/>
          </p:nvGrpSpPr>
          <p:grpSpPr bwMode="auto">
            <a:xfrm>
              <a:off x="989013" y="4800600"/>
              <a:ext cx="2595562" cy="304800"/>
              <a:chOff x="0" y="0"/>
              <a:chExt cx="1634" cy="192"/>
            </a:xfrm>
          </p:grpSpPr>
          <p:grpSp>
            <p:nvGrpSpPr>
              <p:cNvPr id="130" name="Group 5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37" name="AutoShape 5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8" name="Rectangle 5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31" name="Group 5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35" name="AutoShape 5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6" name="Rectangle 58"/>
                <p:cNvSpPr>
                  <a:spLocks/>
                </p:cNvSpPr>
                <p:nvPr/>
              </p:nvSpPr>
              <p:spPr bwMode="auto">
                <a:xfrm>
                  <a:off x="66" y="5"/>
                  <a:ext cx="39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32" name="Group 5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33" name="AutoShape 6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4" name="Rectangle 6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39" name="Group 138"/>
          <p:cNvGrpSpPr/>
          <p:nvPr/>
        </p:nvGrpSpPr>
        <p:grpSpPr>
          <a:xfrm>
            <a:off x="5235575" y="1066800"/>
            <a:ext cx="2971800" cy="2514600"/>
            <a:chOff x="4572000" y="2590800"/>
            <a:chExt cx="2971800" cy="2514600"/>
          </a:xfrm>
        </p:grpSpPr>
        <p:sp>
          <p:nvSpPr>
            <p:cNvPr id="140" name="Line 35"/>
            <p:cNvSpPr>
              <a:spLocks noChangeShapeType="1"/>
            </p:cNvSpPr>
            <p:nvPr/>
          </p:nvSpPr>
          <p:spPr bwMode="auto">
            <a:xfrm rot="10800000" flipH="1">
              <a:off x="6324600" y="2590800"/>
              <a:ext cx="1219200" cy="19812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1" name="Group 62"/>
            <p:cNvGrpSpPr>
              <a:grpSpLocks/>
            </p:cNvGrpSpPr>
            <p:nvPr/>
          </p:nvGrpSpPr>
          <p:grpSpPr bwMode="auto">
            <a:xfrm>
              <a:off x="4572000" y="4800600"/>
              <a:ext cx="2593975" cy="304800"/>
              <a:chOff x="0" y="0"/>
              <a:chExt cx="1634" cy="192"/>
            </a:xfrm>
          </p:grpSpPr>
          <p:grpSp>
            <p:nvGrpSpPr>
              <p:cNvPr id="142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49" name="AutoShape 6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50" name="Rectangle 6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43" name="Group 6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47" name="AutoShape 6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8" name="Rectangle 6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44" name="Group 6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45" name="AutoShape 7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6" name="Rectangle 7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pic>
        <p:nvPicPr>
          <p:cNvPr id="151" name="Picture 33"/>
          <p:cNvPicPr>
            <a:picLocks noChangeArrowheads="1"/>
          </p:cNvPicPr>
          <p:nvPr/>
        </p:nvPicPr>
        <p:blipFill>
          <a:blip r:embed="rId5" cstate="print"/>
          <a:srcRect l="14651" t="7971" r="14650" b="23914"/>
          <a:stretch>
            <a:fillRect/>
          </a:stretch>
        </p:blipFill>
        <p:spPr bwMode="auto">
          <a:xfrm>
            <a:off x="5921375" y="3962400"/>
            <a:ext cx="911225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2" name="AutoShape 38"/>
          <p:cNvSpPr>
            <a:spLocks/>
          </p:cNvSpPr>
          <p:nvPr/>
        </p:nvSpPr>
        <p:spPr bwMode="auto">
          <a:xfrm>
            <a:off x="7826375" y="39624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ＭＳ Ｐゴシック" pitchFamily="-108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8883 " pathEditMode="relative" ptsTypes="AA">
                                      <p:cBhvr>
                                        <p:cTn id="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-0.09329 L -0.33247 -0.45532 L -0.33108 -0.45463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07 -0.45463 L -0.54375 -0.076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375 -0.07662 L -0.6934 0.0703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695 L -0.33247 -0.45532 L -0.58039 -0.05671 L -0.70417 0.06227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 animBg="1"/>
      <p:bldP spid="111" grpId="1" animBg="1"/>
      <p:bldP spid="111" grpId="2" animBg="1"/>
      <p:bldP spid="111" grpId="3" animBg="1"/>
      <p:bldP spid="111" grpId="4" animBg="1"/>
      <p:bldP spid="152" grpId="0" animBg="1"/>
      <p:bldP spid="15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8229600" cy="74295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Reaktív</a:t>
            </a:r>
            <a:r>
              <a:rPr lang="en-US" sz="2600" dirty="0" smtClean="0"/>
              <a:t> </a:t>
            </a:r>
            <a:r>
              <a:rPr lang="en-US" sz="2600" dirty="0" err="1" smtClean="0"/>
              <a:t>működés</a:t>
            </a:r>
            <a:r>
              <a:rPr lang="en-US" sz="2600" dirty="0" smtClean="0"/>
              <a:t> 2</a:t>
            </a:r>
            <a:endParaRPr lang="en-US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7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5" name="Line 6"/>
          <p:cNvSpPr>
            <a:spLocks noChangeShapeType="1"/>
          </p:cNvSpPr>
          <p:nvPr/>
        </p:nvSpPr>
        <p:spPr bwMode="auto">
          <a:xfrm flipH="1">
            <a:off x="3178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7"/>
          <p:cNvSpPr>
            <a:spLocks noChangeShapeType="1"/>
          </p:cNvSpPr>
          <p:nvPr/>
        </p:nvSpPr>
        <p:spPr bwMode="auto">
          <a:xfrm>
            <a:off x="6911975" y="3886200"/>
            <a:ext cx="4572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Rectangle 8"/>
          <p:cNvSpPr>
            <a:spLocks/>
          </p:cNvSpPr>
          <p:nvPr/>
        </p:nvSpPr>
        <p:spPr bwMode="auto">
          <a:xfrm>
            <a:off x="8001000" y="8751"/>
            <a:ext cx="118224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</a:pPr>
            <a:r>
              <a:rPr lang="en-US" sz="2000" dirty="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Controller</a:t>
            </a:r>
          </a:p>
        </p:txBody>
      </p:sp>
      <p:grpSp>
        <p:nvGrpSpPr>
          <p:cNvPr id="88" name="Group 9"/>
          <p:cNvGrpSpPr>
            <a:grpSpLocks/>
          </p:cNvGrpSpPr>
          <p:nvPr/>
        </p:nvGrpSpPr>
        <p:grpSpPr bwMode="auto">
          <a:xfrm>
            <a:off x="5387975" y="3048000"/>
            <a:ext cx="2057400" cy="838200"/>
            <a:chOff x="0" y="0"/>
            <a:chExt cx="1296" cy="528"/>
          </a:xfrm>
        </p:grpSpPr>
        <p:sp>
          <p:nvSpPr>
            <p:cNvPr id="89" name="AutoShape 10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AutoShape 11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12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pic>
        <p:nvPicPr>
          <p:cNvPr id="9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657" y="255407"/>
            <a:ext cx="1097143" cy="1097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3" name="Rectangle 14"/>
          <p:cNvSpPr>
            <a:spLocks/>
          </p:cNvSpPr>
          <p:nvPr/>
        </p:nvSpPr>
        <p:spPr bwMode="auto">
          <a:xfrm>
            <a:off x="57689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sp>
        <p:nvSpPr>
          <p:cNvPr id="94" name="Rectangle 15"/>
          <p:cNvSpPr>
            <a:spLocks/>
          </p:cNvSpPr>
          <p:nvPr/>
        </p:nvSpPr>
        <p:spPr bwMode="auto">
          <a:xfrm>
            <a:off x="8513763" y="304800"/>
            <a:ext cx="50482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ea typeface="ＭＳ Ｐゴシック" pitchFamily="-108" charset="-128"/>
                <a:cs typeface="Arial" charset="0"/>
                <a:sym typeface="Arial" charset="0"/>
              </a:rPr>
              <a:t>PC</a:t>
            </a:r>
          </a:p>
        </p:txBody>
      </p:sp>
      <p:pic>
        <p:nvPicPr>
          <p:cNvPr id="95" name="Picture 1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5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6" name="Group 18"/>
          <p:cNvGrpSpPr>
            <a:grpSpLocks/>
          </p:cNvGrpSpPr>
          <p:nvPr/>
        </p:nvGrpSpPr>
        <p:grpSpPr bwMode="auto">
          <a:xfrm>
            <a:off x="1641475" y="3048000"/>
            <a:ext cx="2057400" cy="838200"/>
            <a:chOff x="0" y="0"/>
            <a:chExt cx="1296" cy="528"/>
          </a:xfrm>
        </p:grpSpPr>
        <p:sp>
          <p:nvSpPr>
            <p:cNvPr id="97" name="AutoShape 19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AutoShape 20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21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0" name="Rectangle 22"/>
          <p:cNvSpPr>
            <a:spLocks/>
          </p:cNvSpPr>
          <p:nvPr/>
        </p:nvSpPr>
        <p:spPr bwMode="auto">
          <a:xfrm>
            <a:off x="21113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1" name="Picture 2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7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02" name="Group 24"/>
          <p:cNvGrpSpPr>
            <a:grpSpLocks/>
          </p:cNvGrpSpPr>
          <p:nvPr/>
        </p:nvGrpSpPr>
        <p:grpSpPr bwMode="auto">
          <a:xfrm>
            <a:off x="3787775" y="381000"/>
            <a:ext cx="2057400" cy="838200"/>
            <a:chOff x="0" y="0"/>
            <a:chExt cx="1296" cy="528"/>
          </a:xfrm>
        </p:grpSpPr>
        <p:sp>
          <p:nvSpPr>
            <p:cNvPr id="103" name="AutoShape 25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AutoShape 26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27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6" name="Rectangle 28"/>
          <p:cNvSpPr>
            <a:spLocks/>
          </p:cNvSpPr>
          <p:nvPr/>
        </p:nvSpPr>
        <p:spPr bwMode="auto">
          <a:xfrm>
            <a:off x="4224338" y="441325"/>
            <a:ext cx="1163637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7" name="Picture 2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75" y="517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5464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Line 31"/>
          <p:cNvSpPr>
            <a:spLocks noChangeShapeType="1"/>
          </p:cNvSpPr>
          <p:nvPr/>
        </p:nvSpPr>
        <p:spPr bwMode="auto">
          <a:xfrm flipH="1">
            <a:off x="1730375" y="3886200"/>
            <a:ext cx="5334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Rectangle 33"/>
          <p:cNvSpPr>
            <a:spLocks/>
          </p:cNvSpPr>
          <p:nvPr/>
        </p:nvSpPr>
        <p:spPr bwMode="auto">
          <a:xfrm>
            <a:off x="7673975" y="1905000"/>
            <a:ext cx="100647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 err="1">
                <a:ea typeface="ＭＳ Ｐゴシック" pitchFamily="-108" charset="-128"/>
                <a:cs typeface="Arial" charset="0"/>
                <a:sym typeface="Arial" charset="0"/>
              </a:rPr>
              <a:t>OpenFlow</a:t>
            </a:r>
            <a:endParaRPr lang="en-US" sz="1600" dirty="0">
              <a:ea typeface="ＭＳ Ｐゴシック" pitchFamily="-108" charset="-128"/>
              <a:cs typeface="Arial" charset="0"/>
              <a:sym typeface="Arial" charset="0"/>
            </a:endParaRPr>
          </a:p>
          <a:p>
            <a:pPr marL="39688"/>
            <a:r>
              <a:rPr lang="en-US" sz="1600" dirty="0">
                <a:ea typeface="ＭＳ Ｐゴシック" pitchFamily="-108" charset="-128"/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111" name="AutoShape 38"/>
          <p:cNvSpPr>
            <a:spLocks/>
          </p:cNvSpPr>
          <p:nvPr/>
        </p:nvSpPr>
        <p:spPr bwMode="auto">
          <a:xfrm>
            <a:off x="7673975" y="38100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ＭＳ Ｐゴシック" pitchFamily="-108" charset="-128"/>
              <a:sym typeface="Arial" charset="0"/>
            </a:endParaRPr>
          </a:p>
        </p:txBody>
      </p:sp>
      <p:grpSp>
        <p:nvGrpSpPr>
          <p:cNvPr id="112" name="Group 39"/>
          <p:cNvGrpSpPr>
            <a:grpSpLocks noChangeAspect="1"/>
          </p:cNvGrpSpPr>
          <p:nvPr/>
        </p:nvGrpSpPr>
        <p:grpSpPr bwMode="auto">
          <a:xfrm>
            <a:off x="6573047" y="163830"/>
            <a:ext cx="1123153" cy="426720"/>
            <a:chOff x="4" y="0"/>
            <a:chExt cx="839" cy="384"/>
          </a:xfrm>
        </p:grpSpPr>
        <p:sp>
          <p:nvSpPr>
            <p:cNvPr id="113" name="Rectangle 40"/>
            <p:cNvSpPr>
              <a:spLocks/>
            </p:cNvSpPr>
            <p:nvPr/>
          </p:nvSpPr>
          <p:spPr bwMode="auto">
            <a:xfrm>
              <a:off x="15" y="0"/>
              <a:ext cx="816" cy="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>
                <a:solidFill>
                  <a:srgbClr val="000000"/>
                </a:solidFill>
                <a:ea typeface="ＭＳ Ｐゴシック" pitchFamily="-108" charset="-128"/>
                <a:sym typeface="Arial" charset="0"/>
              </a:endParaRPr>
            </a:p>
          </p:txBody>
        </p:sp>
        <p:sp>
          <p:nvSpPr>
            <p:cNvPr id="114" name="Rectangle 41"/>
            <p:cNvSpPr>
              <a:spLocks/>
            </p:cNvSpPr>
            <p:nvPr/>
          </p:nvSpPr>
          <p:spPr bwMode="auto">
            <a:xfrm>
              <a:off x="4" y="95"/>
              <a:ext cx="839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1400" dirty="0">
                  <a:ea typeface="ＭＳ Ｐゴシック" pitchFamily="-108" charset="-128"/>
                  <a:cs typeface="Arial" charset="0"/>
                  <a:sym typeface="Arial" charset="0"/>
                </a:rPr>
                <a:t>Aaron’s code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635375" y="609600"/>
            <a:ext cx="4495800" cy="457200"/>
            <a:chOff x="2971800" y="2133600"/>
            <a:chExt cx="4495800" cy="457200"/>
          </a:xfrm>
        </p:grpSpPr>
        <p:sp>
          <p:nvSpPr>
            <p:cNvPr id="116" name="Line 36"/>
            <p:cNvSpPr>
              <a:spLocks noChangeShapeType="1"/>
            </p:cNvSpPr>
            <p:nvPr/>
          </p:nvSpPr>
          <p:spPr bwMode="auto">
            <a:xfrm rot="10800000" flipH="1">
              <a:off x="5105400" y="2133600"/>
              <a:ext cx="2362200" cy="2286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7" name="Group 42"/>
            <p:cNvGrpSpPr>
              <a:grpSpLocks/>
            </p:cNvGrpSpPr>
            <p:nvPr/>
          </p:nvGrpSpPr>
          <p:grpSpPr bwMode="auto">
            <a:xfrm>
              <a:off x="2971800" y="2286000"/>
              <a:ext cx="2593977" cy="304800"/>
              <a:chOff x="0" y="0"/>
              <a:chExt cx="1634" cy="192"/>
            </a:xfrm>
          </p:grpSpPr>
          <p:grpSp>
            <p:nvGrpSpPr>
              <p:cNvPr id="118" name="Group 4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25" name="AutoShape 4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6" name="Rectangle 4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19" name="Group 4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23" name="AutoShape 4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4" name="Rectangle 4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20" name="Group 4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21" name="AutoShape 5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2" name="Rectangle 5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27" name="Group 126"/>
          <p:cNvGrpSpPr/>
          <p:nvPr/>
        </p:nvGrpSpPr>
        <p:grpSpPr>
          <a:xfrm>
            <a:off x="1652588" y="914400"/>
            <a:ext cx="6478587" cy="2667000"/>
            <a:chOff x="989013" y="2438400"/>
            <a:chExt cx="6478587" cy="2667000"/>
          </a:xfrm>
        </p:grpSpPr>
        <p:sp>
          <p:nvSpPr>
            <p:cNvPr id="128" name="Line 37"/>
            <p:cNvSpPr>
              <a:spLocks noChangeShapeType="1"/>
            </p:cNvSpPr>
            <p:nvPr/>
          </p:nvSpPr>
          <p:spPr bwMode="auto">
            <a:xfrm rot="10800000" flipH="1">
              <a:off x="2971800" y="2438400"/>
              <a:ext cx="4495800" cy="22860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9" name="Group 52"/>
            <p:cNvGrpSpPr>
              <a:grpSpLocks/>
            </p:cNvGrpSpPr>
            <p:nvPr/>
          </p:nvGrpSpPr>
          <p:grpSpPr bwMode="auto">
            <a:xfrm>
              <a:off x="989013" y="4800600"/>
              <a:ext cx="2595562" cy="304800"/>
              <a:chOff x="0" y="0"/>
              <a:chExt cx="1634" cy="192"/>
            </a:xfrm>
          </p:grpSpPr>
          <p:grpSp>
            <p:nvGrpSpPr>
              <p:cNvPr id="130" name="Group 5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37" name="AutoShape 5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8" name="Rectangle 5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31" name="Group 5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35" name="AutoShape 5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6" name="Rectangle 58"/>
                <p:cNvSpPr>
                  <a:spLocks/>
                </p:cNvSpPr>
                <p:nvPr/>
              </p:nvSpPr>
              <p:spPr bwMode="auto">
                <a:xfrm>
                  <a:off x="66" y="5"/>
                  <a:ext cx="39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32" name="Group 5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33" name="AutoShape 6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4" name="Rectangle 6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39" name="Group 138"/>
          <p:cNvGrpSpPr/>
          <p:nvPr/>
        </p:nvGrpSpPr>
        <p:grpSpPr>
          <a:xfrm>
            <a:off x="5235575" y="1066800"/>
            <a:ext cx="2971800" cy="2514600"/>
            <a:chOff x="4572000" y="2590800"/>
            <a:chExt cx="2971800" cy="2514600"/>
          </a:xfrm>
        </p:grpSpPr>
        <p:sp>
          <p:nvSpPr>
            <p:cNvPr id="140" name="Line 35"/>
            <p:cNvSpPr>
              <a:spLocks noChangeShapeType="1"/>
            </p:cNvSpPr>
            <p:nvPr/>
          </p:nvSpPr>
          <p:spPr bwMode="auto">
            <a:xfrm rot="10800000" flipH="1">
              <a:off x="6324600" y="2590800"/>
              <a:ext cx="1219200" cy="19812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1" name="Group 62"/>
            <p:cNvGrpSpPr>
              <a:grpSpLocks/>
            </p:cNvGrpSpPr>
            <p:nvPr/>
          </p:nvGrpSpPr>
          <p:grpSpPr bwMode="auto">
            <a:xfrm>
              <a:off x="4572000" y="4800600"/>
              <a:ext cx="2593975" cy="304800"/>
              <a:chOff x="0" y="0"/>
              <a:chExt cx="1634" cy="192"/>
            </a:xfrm>
          </p:grpSpPr>
          <p:grpSp>
            <p:nvGrpSpPr>
              <p:cNvPr id="142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49" name="AutoShape 6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50" name="Rectangle 6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43" name="Group 6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47" name="AutoShape 6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8" name="Rectangle 6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44" name="Group 6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45" name="AutoShape 7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6" name="Rectangle 7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pic>
        <p:nvPicPr>
          <p:cNvPr id="151" name="Picture 33"/>
          <p:cNvPicPr>
            <a:picLocks noChangeArrowheads="1"/>
          </p:cNvPicPr>
          <p:nvPr/>
        </p:nvPicPr>
        <p:blipFill>
          <a:blip r:embed="rId5" cstate="print"/>
          <a:srcRect l="14651" t="7971" r="14650" b="23914"/>
          <a:stretch>
            <a:fillRect/>
          </a:stretch>
        </p:blipFill>
        <p:spPr bwMode="auto">
          <a:xfrm>
            <a:off x="5921375" y="3962400"/>
            <a:ext cx="911225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2" name="AutoShape 38"/>
          <p:cNvSpPr>
            <a:spLocks/>
          </p:cNvSpPr>
          <p:nvPr/>
        </p:nvSpPr>
        <p:spPr bwMode="auto">
          <a:xfrm>
            <a:off x="7826375" y="39624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ＭＳ Ｐゴシック" pitchFamily="-108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8883 " pathEditMode="relative" ptsTypes="AA">
                                      <p:cBhvr>
                                        <p:cTn id="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-0.09329 L -0.33247 -0.45532 L -0.33108 -0.45463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07 -0.45463 L -0.54375 -0.07662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375 -0.07662 L -0.6934 0.0703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695 L -0.33247 -0.45532 L -0.58039 -0.05671 L -0.70417 0.06227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 animBg="1"/>
      <p:bldP spid="111" grpId="1" animBg="1"/>
      <p:bldP spid="111" grpId="2" animBg="1"/>
      <p:bldP spid="111" grpId="3" animBg="1"/>
      <p:bldP spid="111" grpId="4" animBg="1"/>
      <p:bldP spid="152" grpId="0" animBg="1"/>
      <p:bldP spid="15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8229600" cy="74295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Proaktív</a:t>
            </a:r>
            <a:r>
              <a:rPr lang="en-US" sz="2600" dirty="0" smtClean="0"/>
              <a:t> </a:t>
            </a:r>
            <a:r>
              <a:rPr lang="en-US" sz="2600" dirty="0" err="1" smtClean="0"/>
              <a:t>működés</a:t>
            </a:r>
            <a:endParaRPr lang="en-US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7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75" y="42672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5" name="Line 6"/>
          <p:cNvSpPr>
            <a:spLocks noChangeShapeType="1"/>
          </p:cNvSpPr>
          <p:nvPr/>
        </p:nvSpPr>
        <p:spPr bwMode="auto">
          <a:xfrm flipH="1">
            <a:off x="3178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7"/>
          <p:cNvSpPr>
            <a:spLocks noChangeShapeType="1"/>
          </p:cNvSpPr>
          <p:nvPr/>
        </p:nvSpPr>
        <p:spPr bwMode="auto">
          <a:xfrm>
            <a:off x="6911975" y="3886200"/>
            <a:ext cx="4572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Rectangle 8"/>
          <p:cNvSpPr>
            <a:spLocks/>
          </p:cNvSpPr>
          <p:nvPr/>
        </p:nvSpPr>
        <p:spPr bwMode="auto">
          <a:xfrm>
            <a:off x="8001000" y="8751"/>
            <a:ext cx="118224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</a:pPr>
            <a:r>
              <a:rPr lang="en-US" sz="2000" dirty="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Controller</a:t>
            </a:r>
          </a:p>
        </p:txBody>
      </p:sp>
      <p:grpSp>
        <p:nvGrpSpPr>
          <p:cNvPr id="88" name="Group 9"/>
          <p:cNvGrpSpPr>
            <a:grpSpLocks/>
          </p:cNvGrpSpPr>
          <p:nvPr/>
        </p:nvGrpSpPr>
        <p:grpSpPr bwMode="auto">
          <a:xfrm>
            <a:off x="5387975" y="3048000"/>
            <a:ext cx="2057400" cy="838200"/>
            <a:chOff x="0" y="0"/>
            <a:chExt cx="1296" cy="528"/>
          </a:xfrm>
        </p:grpSpPr>
        <p:sp>
          <p:nvSpPr>
            <p:cNvPr id="89" name="AutoShape 10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AutoShape 11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12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pic>
        <p:nvPicPr>
          <p:cNvPr id="9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657" y="255407"/>
            <a:ext cx="1097143" cy="1097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3" name="Rectangle 14"/>
          <p:cNvSpPr>
            <a:spLocks/>
          </p:cNvSpPr>
          <p:nvPr/>
        </p:nvSpPr>
        <p:spPr bwMode="auto">
          <a:xfrm>
            <a:off x="57689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sp>
        <p:nvSpPr>
          <p:cNvPr id="94" name="Rectangle 15"/>
          <p:cNvSpPr>
            <a:spLocks/>
          </p:cNvSpPr>
          <p:nvPr/>
        </p:nvSpPr>
        <p:spPr bwMode="auto">
          <a:xfrm>
            <a:off x="8513763" y="304800"/>
            <a:ext cx="50482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ea typeface="ＭＳ Ｐゴシック" pitchFamily="-108" charset="-128"/>
                <a:cs typeface="Arial" charset="0"/>
                <a:sym typeface="Arial" charset="0"/>
              </a:rPr>
              <a:t>PC</a:t>
            </a:r>
          </a:p>
        </p:txBody>
      </p:sp>
      <p:pic>
        <p:nvPicPr>
          <p:cNvPr id="95" name="Picture 1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5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6" name="Group 18"/>
          <p:cNvGrpSpPr>
            <a:grpSpLocks/>
          </p:cNvGrpSpPr>
          <p:nvPr/>
        </p:nvGrpSpPr>
        <p:grpSpPr bwMode="auto">
          <a:xfrm>
            <a:off x="1641475" y="3048000"/>
            <a:ext cx="2057400" cy="838200"/>
            <a:chOff x="0" y="0"/>
            <a:chExt cx="1296" cy="528"/>
          </a:xfrm>
        </p:grpSpPr>
        <p:sp>
          <p:nvSpPr>
            <p:cNvPr id="97" name="AutoShape 19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AutoShape 20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21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0" name="Rectangle 22"/>
          <p:cNvSpPr>
            <a:spLocks/>
          </p:cNvSpPr>
          <p:nvPr/>
        </p:nvSpPr>
        <p:spPr bwMode="auto">
          <a:xfrm>
            <a:off x="2111375" y="3108325"/>
            <a:ext cx="1163638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1" name="Picture 2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775" y="3184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02" name="Group 24"/>
          <p:cNvGrpSpPr>
            <a:grpSpLocks/>
          </p:cNvGrpSpPr>
          <p:nvPr/>
        </p:nvGrpSpPr>
        <p:grpSpPr bwMode="auto">
          <a:xfrm>
            <a:off x="3787775" y="381000"/>
            <a:ext cx="2057400" cy="838200"/>
            <a:chOff x="0" y="0"/>
            <a:chExt cx="1296" cy="528"/>
          </a:xfrm>
        </p:grpSpPr>
        <p:sp>
          <p:nvSpPr>
            <p:cNvPr id="103" name="AutoShape 25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5400 h 21600"/>
                <a:gd name="T4" fmla="*/ 0 w 21600"/>
                <a:gd name="T5" fmla="*/ 16200 h 21600"/>
                <a:gd name="T6" fmla="*/ 10800 w 21600"/>
                <a:gd name="T7" fmla="*/ 21600 h 21600"/>
                <a:gd name="T8" fmla="*/ 21600 w 21600"/>
                <a:gd name="T9" fmla="*/ 16200 h 21600"/>
                <a:gd name="T10" fmla="*/ 21600 w 21600"/>
                <a:gd name="T11" fmla="*/ 5400 h 21600"/>
                <a:gd name="T12" fmla="*/ 10800 w 21600"/>
                <a:gd name="T13" fmla="*/ 0 h 21600"/>
                <a:gd name="T14" fmla="*/ 1080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AutoShape 26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27"/>
            <p:cNvSpPr>
              <a:spLocks/>
            </p:cNvSpPr>
            <p:nvPr/>
          </p:nvSpPr>
          <p:spPr bwMode="auto">
            <a:xfrm>
              <a:off x="0" y="264"/>
              <a:ext cx="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108" charset="-128"/>
                <a:sym typeface="Arial" charset="0"/>
              </a:endParaRPr>
            </a:p>
          </p:txBody>
        </p:sp>
      </p:grpSp>
      <p:sp>
        <p:nvSpPr>
          <p:cNvPr id="106" name="Rectangle 28"/>
          <p:cNvSpPr>
            <a:spLocks/>
          </p:cNvSpPr>
          <p:nvPr/>
        </p:nvSpPr>
        <p:spPr bwMode="auto">
          <a:xfrm>
            <a:off x="4224338" y="441325"/>
            <a:ext cx="1163637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Tahoma" pitchFamily="34" charset="0"/>
                <a:ea typeface="ＭＳ Ｐゴシック" pitchFamily="-108" charset="-128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07" name="Picture 2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75" y="517525"/>
            <a:ext cx="6191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5464175" y="1143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Line 31"/>
          <p:cNvSpPr>
            <a:spLocks noChangeShapeType="1"/>
          </p:cNvSpPr>
          <p:nvPr/>
        </p:nvSpPr>
        <p:spPr bwMode="auto">
          <a:xfrm flipH="1">
            <a:off x="1730375" y="3886200"/>
            <a:ext cx="5334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Rectangle 33"/>
          <p:cNvSpPr>
            <a:spLocks/>
          </p:cNvSpPr>
          <p:nvPr/>
        </p:nvSpPr>
        <p:spPr bwMode="auto">
          <a:xfrm>
            <a:off x="7673975" y="1905000"/>
            <a:ext cx="100647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 err="1">
                <a:ea typeface="ＭＳ Ｐゴシック" pitchFamily="-108" charset="-128"/>
                <a:cs typeface="Arial" charset="0"/>
                <a:sym typeface="Arial" charset="0"/>
              </a:rPr>
              <a:t>OpenFlow</a:t>
            </a:r>
            <a:endParaRPr lang="en-US" sz="1600" dirty="0">
              <a:ea typeface="ＭＳ Ｐゴシック" pitchFamily="-108" charset="-128"/>
              <a:cs typeface="Arial" charset="0"/>
              <a:sym typeface="Arial" charset="0"/>
            </a:endParaRPr>
          </a:p>
          <a:p>
            <a:pPr marL="39688"/>
            <a:r>
              <a:rPr lang="en-US" sz="1600" dirty="0">
                <a:ea typeface="ＭＳ Ｐゴシック" pitchFamily="-108" charset="-128"/>
                <a:cs typeface="Arial" charset="0"/>
                <a:sym typeface="Arial" charset="0"/>
              </a:rPr>
              <a:t>Protocol</a:t>
            </a:r>
          </a:p>
        </p:txBody>
      </p:sp>
      <p:grpSp>
        <p:nvGrpSpPr>
          <p:cNvPr id="112" name="Group 39"/>
          <p:cNvGrpSpPr>
            <a:grpSpLocks noChangeAspect="1"/>
          </p:cNvGrpSpPr>
          <p:nvPr/>
        </p:nvGrpSpPr>
        <p:grpSpPr bwMode="auto">
          <a:xfrm>
            <a:off x="6573047" y="163830"/>
            <a:ext cx="1123153" cy="426720"/>
            <a:chOff x="4" y="0"/>
            <a:chExt cx="839" cy="384"/>
          </a:xfrm>
        </p:grpSpPr>
        <p:sp>
          <p:nvSpPr>
            <p:cNvPr id="113" name="Rectangle 40"/>
            <p:cNvSpPr>
              <a:spLocks/>
            </p:cNvSpPr>
            <p:nvPr/>
          </p:nvSpPr>
          <p:spPr bwMode="auto">
            <a:xfrm>
              <a:off x="15" y="0"/>
              <a:ext cx="816" cy="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>
                <a:solidFill>
                  <a:srgbClr val="000000"/>
                </a:solidFill>
                <a:ea typeface="ＭＳ Ｐゴシック" pitchFamily="-108" charset="-128"/>
                <a:sym typeface="Arial" charset="0"/>
              </a:endParaRPr>
            </a:p>
          </p:txBody>
        </p:sp>
        <p:sp>
          <p:nvSpPr>
            <p:cNvPr id="114" name="Rectangle 41"/>
            <p:cNvSpPr>
              <a:spLocks/>
            </p:cNvSpPr>
            <p:nvPr/>
          </p:nvSpPr>
          <p:spPr bwMode="auto">
            <a:xfrm>
              <a:off x="4" y="95"/>
              <a:ext cx="839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sz="1400" dirty="0">
                  <a:ea typeface="ＭＳ Ｐゴシック" pitchFamily="-108" charset="-128"/>
                  <a:cs typeface="Arial" charset="0"/>
                  <a:sym typeface="Arial" charset="0"/>
                </a:rPr>
                <a:t>Aaron’s code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635375" y="609600"/>
            <a:ext cx="4495800" cy="457200"/>
            <a:chOff x="2971800" y="2133600"/>
            <a:chExt cx="4495800" cy="457200"/>
          </a:xfrm>
        </p:grpSpPr>
        <p:sp>
          <p:nvSpPr>
            <p:cNvPr id="116" name="Line 36"/>
            <p:cNvSpPr>
              <a:spLocks noChangeShapeType="1"/>
            </p:cNvSpPr>
            <p:nvPr/>
          </p:nvSpPr>
          <p:spPr bwMode="auto">
            <a:xfrm rot="10800000" flipH="1">
              <a:off x="5105400" y="2133600"/>
              <a:ext cx="2362200" cy="2286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7" name="Group 42"/>
            <p:cNvGrpSpPr>
              <a:grpSpLocks/>
            </p:cNvGrpSpPr>
            <p:nvPr/>
          </p:nvGrpSpPr>
          <p:grpSpPr bwMode="auto">
            <a:xfrm>
              <a:off x="2971800" y="2286000"/>
              <a:ext cx="2593977" cy="304800"/>
              <a:chOff x="0" y="0"/>
              <a:chExt cx="1634" cy="192"/>
            </a:xfrm>
          </p:grpSpPr>
          <p:grpSp>
            <p:nvGrpSpPr>
              <p:cNvPr id="118" name="Group 4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25" name="AutoShape 4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6" name="Rectangle 4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19" name="Group 4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23" name="AutoShape 4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4" name="Rectangle 4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20" name="Group 4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21" name="AutoShape 5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22" name="Rectangle 5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27" name="Group 126"/>
          <p:cNvGrpSpPr/>
          <p:nvPr/>
        </p:nvGrpSpPr>
        <p:grpSpPr>
          <a:xfrm>
            <a:off x="1652588" y="914400"/>
            <a:ext cx="6478587" cy="2667000"/>
            <a:chOff x="989013" y="2438400"/>
            <a:chExt cx="6478587" cy="2667000"/>
          </a:xfrm>
        </p:grpSpPr>
        <p:sp>
          <p:nvSpPr>
            <p:cNvPr id="128" name="Line 37"/>
            <p:cNvSpPr>
              <a:spLocks noChangeShapeType="1"/>
            </p:cNvSpPr>
            <p:nvPr/>
          </p:nvSpPr>
          <p:spPr bwMode="auto">
            <a:xfrm rot="10800000" flipH="1">
              <a:off x="2971800" y="2438400"/>
              <a:ext cx="4495800" cy="22860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9" name="Group 52"/>
            <p:cNvGrpSpPr>
              <a:grpSpLocks/>
            </p:cNvGrpSpPr>
            <p:nvPr/>
          </p:nvGrpSpPr>
          <p:grpSpPr bwMode="auto">
            <a:xfrm>
              <a:off x="989013" y="4800600"/>
              <a:ext cx="2595562" cy="304800"/>
              <a:chOff x="0" y="0"/>
              <a:chExt cx="1634" cy="192"/>
            </a:xfrm>
          </p:grpSpPr>
          <p:grpSp>
            <p:nvGrpSpPr>
              <p:cNvPr id="130" name="Group 5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37" name="AutoShape 5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8" name="Rectangle 5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31" name="Group 5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35" name="AutoShape 5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6" name="Rectangle 58"/>
                <p:cNvSpPr>
                  <a:spLocks/>
                </p:cNvSpPr>
                <p:nvPr/>
              </p:nvSpPr>
              <p:spPr bwMode="auto">
                <a:xfrm>
                  <a:off x="66" y="5"/>
                  <a:ext cx="39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32" name="Group 5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33" name="AutoShape 6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34" name="Rectangle 6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grpSp>
        <p:nvGrpSpPr>
          <p:cNvPr id="139" name="Group 138"/>
          <p:cNvGrpSpPr/>
          <p:nvPr/>
        </p:nvGrpSpPr>
        <p:grpSpPr>
          <a:xfrm>
            <a:off x="5235575" y="1066800"/>
            <a:ext cx="2971800" cy="2514600"/>
            <a:chOff x="4572000" y="2590800"/>
            <a:chExt cx="2971800" cy="2514600"/>
          </a:xfrm>
        </p:grpSpPr>
        <p:sp>
          <p:nvSpPr>
            <p:cNvPr id="140" name="Line 35"/>
            <p:cNvSpPr>
              <a:spLocks noChangeShapeType="1"/>
            </p:cNvSpPr>
            <p:nvPr/>
          </p:nvSpPr>
          <p:spPr bwMode="auto">
            <a:xfrm rot="10800000" flipH="1">
              <a:off x="6324600" y="2590800"/>
              <a:ext cx="1219200" cy="198120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1" name="Group 62"/>
            <p:cNvGrpSpPr>
              <a:grpSpLocks/>
            </p:cNvGrpSpPr>
            <p:nvPr/>
          </p:nvGrpSpPr>
          <p:grpSpPr bwMode="auto">
            <a:xfrm>
              <a:off x="4572000" y="4800600"/>
              <a:ext cx="2593975" cy="304800"/>
              <a:chOff x="0" y="0"/>
              <a:chExt cx="1634" cy="192"/>
            </a:xfrm>
          </p:grpSpPr>
          <p:grpSp>
            <p:nvGrpSpPr>
              <p:cNvPr id="142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531" cy="192"/>
                <a:chOff x="0" y="0"/>
                <a:chExt cx="531" cy="192"/>
              </a:xfrm>
            </p:grpSpPr>
            <p:sp>
              <p:nvSpPr>
                <p:cNvPr id="149" name="AutoShape 64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50" name="Rectangle 65"/>
                <p:cNvSpPr>
                  <a:spLocks/>
                </p:cNvSpPr>
                <p:nvPr/>
              </p:nvSpPr>
              <p:spPr bwMode="auto">
                <a:xfrm>
                  <a:off x="106" y="5"/>
                  <a:ext cx="319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Rule</a:t>
                  </a:r>
                </a:p>
              </p:txBody>
            </p:sp>
          </p:grpSp>
          <p:grpSp>
            <p:nvGrpSpPr>
              <p:cNvPr id="143" name="Group 66"/>
              <p:cNvGrpSpPr>
                <a:grpSpLocks/>
              </p:cNvGrpSpPr>
              <p:nvPr/>
            </p:nvGrpSpPr>
            <p:grpSpPr bwMode="auto">
              <a:xfrm>
                <a:off x="550" y="0"/>
                <a:ext cx="531" cy="192"/>
                <a:chOff x="0" y="0"/>
                <a:chExt cx="531" cy="192"/>
              </a:xfrm>
            </p:grpSpPr>
            <p:sp>
              <p:nvSpPr>
                <p:cNvPr id="147" name="AutoShape 67"/>
                <p:cNvSpPr>
                  <a:spLocks/>
                </p:cNvSpPr>
                <p:nvPr/>
              </p:nvSpPr>
              <p:spPr bwMode="auto">
                <a:xfrm>
                  <a:off x="0" y="0"/>
                  <a:ext cx="531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8" name="Rectangle 68"/>
                <p:cNvSpPr>
                  <a:spLocks/>
                </p:cNvSpPr>
                <p:nvPr/>
              </p:nvSpPr>
              <p:spPr bwMode="auto">
                <a:xfrm>
                  <a:off x="65" y="5"/>
                  <a:ext cx="400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144" name="Group 69"/>
              <p:cNvGrpSpPr>
                <a:grpSpLocks/>
              </p:cNvGrpSpPr>
              <p:nvPr/>
            </p:nvGrpSpPr>
            <p:grpSpPr bwMode="auto">
              <a:xfrm>
                <a:off x="1097" y="0"/>
                <a:ext cx="537" cy="192"/>
                <a:chOff x="0" y="0"/>
                <a:chExt cx="536" cy="192"/>
              </a:xfrm>
            </p:grpSpPr>
            <p:sp>
              <p:nvSpPr>
                <p:cNvPr id="145" name="AutoShape 70"/>
                <p:cNvSpPr>
                  <a:spLocks/>
                </p:cNvSpPr>
                <p:nvPr/>
              </p:nvSpPr>
              <p:spPr bwMode="auto">
                <a:xfrm>
                  <a:off x="2" y="0"/>
                  <a:ext cx="532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itchFamily="-108" charset="-128"/>
                    <a:sym typeface="Arial" charset="0"/>
                  </a:endParaRPr>
                </a:p>
              </p:txBody>
            </p:sp>
            <p:sp>
              <p:nvSpPr>
                <p:cNvPr id="146" name="Rectangle 71"/>
                <p:cNvSpPr>
                  <a:spLocks/>
                </p:cNvSpPr>
                <p:nvPr/>
              </p:nvSpPr>
              <p:spPr bwMode="auto">
                <a:xfrm>
                  <a:off x="0" y="5"/>
                  <a:ext cx="536" cy="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8100" tIns="38100" rIns="89829" bIns="38100" anchor="ctr">
                  <a:spAutoFit/>
                </a:bodyPr>
                <a:lstStyle/>
                <a:p>
                  <a:pPr marL="1270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ea typeface="ＭＳ Ｐゴシック" pitchFamily="-108" charset="-128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</p:grpSp>
      </p:grpSp>
      <p:pic>
        <p:nvPicPr>
          <p:cNvPr id="151" name="Picture 33"/>
          <p:cNvPicPr>
            <a:picLocks noChangeArrowheads="1"/>
          </p:cNvPicPr>
          <p:nvPr/>
        </p:nvPicPr>
        <p:blipFill>
          <a:blip r:embed="rId5" cstate="print"/>
          <a:srcRect l="14651" t="7971" r="14650" b="23914"/>
          <a:stretch>
            <a:fillRect/>
          </a:stretch>
        </p:blipFill>
        <p:spPr bwMode="auto">
          <a:xfrm>
            <a:off x="5921375" y="3962400"/>
            <a:ext cx="911225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2" name="AutoShape 38"/>
          <p:cNvSpPr>
            <a:spLocks/>
          </p:cNvSpPr>
          <p:nvPr/>
        </p:nvSpPr>
        <p:spPr bwMode="auto">
          <a:xfrm>
            <a:off x="7826375" y="39624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ea typeface="ＭＳ Ｐゴシック" pitchFamily="-108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695 L -0.33247 -0.45532 L -0.58039 -0.05671 L -0.70417 0.06227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52" grpId="0" animBg="1"/>
      <p:bldP spid="15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problémák</a:t>
            </a:r>
            <a:r>
              <a:rPr lang="en-US" dirty="0"/>
              <a:t> &amp; </a:t>
            </a:r>
            <a:r>
              <a:rPr lang="en-US" dirty="0" err="1"/>
              <a:t>kihívások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centralizált</a:t>
            </a:r>
            <a:r>
              <a:rPr lang="en-US" dirty="0"/>
              <a:t> </a:t>
            </a:r>
            <a:r>
              <a:rPr lang="en-US" dirty="0" err="1"/>
              <a:t>kontrollsík</a:t>
            </a:r>
            <a:endParaRPr lang="en-US" dirty="0"/>
          </a:p>
          <a:p>
            <a:pPr lvl="1"/>
            <a:r>
              <a:rPr lang="en-US" dirty="0" err="1"/>
              <a:t>skálázhatóság</a:t>
            </a:r>
            <a:r>
              <a:rPr lang="en-US" dirty="0"/>
              <a:t> (→ ONOS, ODL)</a:t>
            </a:r>
          </a:p>
          <a:p>
            <a:pPr lvl="1"/>
            <a:r>
              <a:rPr lang="en-US" dirty="0" err="1"/>
              <a:t>megbízhatóság</a:t>
            </a:r>
            <a:endParaRPr lang="en-US" dirty="0"/>
          </a:p>
          <a:p>
            <a:r>
              <a:rPr lang="en-US" dirty="0" err="1"/>
              <a:t>adatsík</a:t>
            </a:r>
            <a:r>
              <a:rPr lang="en-US" dirty="0"/>
              <a:t> – </a:t>
            </a:r>
            <a:r>
              <a:rPr lang="en-US" dirty="0" err="1"/>
              <a:t>kontrollsík</a:t>
            </a:r>
            <a:r>
              <a:rPr lang="en-US" dirty="0"/>
              <a:t> </a:t>
            </a:r>
            <a:r>
              <a:rPr lang="en-US" dirty="0" err="1"/>
              <a:t>szeparálás</a:t>
            </a:r>
            <a:endParaRPr lang="en-US" dirty="0"/>
          </a:p>
          <a:p>
            <a:pPr lvl="1"/>
            <a:r>
              <a:rPr lang="en-US" dirty="0" err="1"/>
              <a:t>késleltetés</a:t>
            </a:r>
            <a:endParaRPr lang="en-US" dirty="0"/>
          </a:p>
          <a:p>
            <a:pPr lvl="1"/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késleltetések</a:t>
            </a:r>
            <a:endParaRPr lang="en-US" dirty="0"/>
          </a:p>
          <a:p>
            <a:r>
              <a:rPr lang="en-US" dirty="0"/>
              <a:t>out-of-band ↔ </a:t>
            </a:r>
            <a:r>
              <a:rPr lang="en-US" dirty="0" err="1"/>
              <a:t>inband</a:t>
            </a:r>
            <a:r>
              <a:rPr lang="en-US" dirty="0"/>
              <a:t> </a:t>
            </a:r>
            <a:r>
              <a:rPr lang="en-US" dirty="0" err="1"/>
              <a:t>kontroll</a:t>
            </a:r>
            <a:r>
              <a:rPr lang="en-US" dirty="0"/>
              <a:t> </a:t>
            </a:r>
            <a:r>
              <a:rPr lang="en-US" dirty="0" err="1"/>
              <a:t>csatorna</a:t>
            </a:r>
            <a:endParaRPr lang="en-US" dirty="0"/>
          </a:p>
          <a:p>
            <a:r>
              <a:rPr lang="en-US" dirty="0" err="1"/>
              <a:t>biztonság</a:t>
            </a:r>
            <a:endParaRPr lang="en-US" dirty="0"/>
          </a:p>
          <a:p>
            <a:r>
              <a:rPr lang="en-US" dirty="0"/>
              <a:t>core-edge </a:t>
            </a:r>
            <a:r>
              <a:rPr lang="en-US" dirty="0" err="1"/>
              <a:t>szeparáció</a:t>
            </a:r>
            <a:endParaRPr lang="en-US" dirty="0"/>
          </a:p>
          <a:p>
            <a:pPr lvl="1"/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elvárások</a:t>
            </a:r>
            <a:endParaRPr lang="en-US" dirty="0"/>
          </a:p>
          <a:p>
            <a:pPr lvl="2"/>
            <a:r>
              <a:rPr lang="en-US" dirty="0"/>
              <a:t>edge: </a:t>
            </a:r>
            <a:r>
              <a:rPr lang="en-US" dirty="0" err="1"/>
              <a:t>intelligencia</a:t>
            </a:r>
            <a:r>
              <a:rPr lang="en-US" dirty="0"/>
              <a:t>, </a:t>
            </a:r>
            <a:r>
              <a:rPr lang="en-US" dirty="0" err="1"/>
              <a:t>gyors</a:t>
            </a:r>
            <a:r>
              <a:rPr lang="en-US" dirty="0"/>
              <a:t> </a:t>
            </a:r>
            <a:r>
              <a:rPr lang="en-US" dirty="0" err="1"/>
              <a:t>bővíthetőség</a:t>
            </a:r>
            <a:r>
              <a:rPr lang="en-US" dirty="0"/>
              <a:t>, SW</a:t>
            </a:r>
          </a:p>
          <a:p>
            <a:pPr lvl="2"/>
            <a:r>
              <a:rPr lang="en-US" dirty="0"/>
              <a:t>core: </a:t>
            </a:r>
            <a:r>
              <a:rPr lang="en-US" dirty="0" err="1"/>
              <a:t>egyszerű</a:t>
            </a:r>
            <a:r>
              <a:rPr lang="en-US" dirty="0"/>
              <a:t>, </a:t>
            </a:r>
            <a:r>
              <a:rPr lang="en-US" dirty="0" err="1"/>
              <a:t>gyors</a:t>
            </a:r>
            <a:r>
              <a:rPr lang="en-US" dirty="0"/>
              <a:t>, </a:t>
            </a:r>
            <a:r>
              <a:rPr lang="en-US" dirty="0" err="1"/>
              <a:t>hatékony</a:t>
            </a:r>
            <a:r>
              <a:rPr lang="en-US" dirty="0"/>
              <a:t>, HW</a:t>
            </a:r>
          </a:p>
          <a:p>
            <a:pPr lvl="1"/>
            <a:r>
              <a:rPr lang="en-US" dirty="0" err="1"/>
              <a:t>OpenFlow</a:t>
            </a:r>
            <a:r>
              <a:rPr lang="en-US" dirty="0"/>
              <a:t> a </a:t>
            </a:r>
            <a:r>
              <a:rPr lang="en-US" dirty="0" err="1"/>
              <a:t>kettő</a:t>
            </a:r>
            <a:r>
              <a:rPr lang="en-US" dirty="0"/>
              <a:t> </a:t>
            </a:r>
            <a:r>
              <a:rPr lang="en-US" dirty="0" err="1" smtClean="0"/>
              <a:t>között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 err="1" smtClean="0"/>
              <a:t>evolúciója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90950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/>
              <a:t>OF v1.0</a:t>
            </a:r>
          </a:p>
          <a:p>
            <a:pPr lvl="1"/>
            <a:r>
              <a:rPr lang="hu-HU" sz="2400" dirty="0"/>
              <a:t>legelterjedtebb</a:t>
            </a:r>
            <a:endParaRPr lang="en-US" sz="2400" dirty="0"/>
          </a:p>
          <a:p>
            <a:pPr lvl="1"/>
            <a:r>
              <a:rPr lang="en-US" sz="2400" dirty="0"/>
              <a:t>HW</a:t>
            </a:r>
            <a:r>
              <a:rPr lang="hu-HU" sz="2400" dirty="0"/>
              <a:t>-ek is támogatják</a:t>
            </a:r>
            <a:endParaRPr lang="en-US" sz="2400" dirty="0"/>
          </a:p>
          <a:p>
            <a:r>
              <a:rPr lang="en-US" sz="2800" dirty="0"/>
              <a:t>OF v1.1</a:t>
            </a:r>
          </a:p>
          <a:p>
            <a:pPr lvl="1"/>
            <a:r>
              <a:rPr lang="en-US" sz="2400" dirty="0"/>
              <a:t>WAN</a:t>
            </a:r>
            <a:r>
              <a:rPr lang="hu-HU" sz="2400" dirty="0"/>
              <a:t> kiterjesztések</a:t>
            </a:r>
            <a:endParaRPr lang="en-US" sz="2400" dirty="0"/>
          </a:p>
          <a:p>
            <a:pPr lvl="1"/>
            <a:r>
              <a:rPr lang="hu-HU" sz="2400" dirty="0"/>
              <a:t>több folyam tábla (pipeline)</a:t>
            </a:r>
            <a:endParaRPr lang="en-US" sz="2400" dirty="0"/>
          </a:p>
          <a:p>
            <a:r>
              <a:rPr lang="en-US" sz="2800" dirty="0" smtClean="0"/>
              <a:t>OF </a:t>
            </a:r>
            <a:r>
              <a:rPr lang="en-US" sz="2800" dirty="0"/>
              <a:t>v1.2</a:t>
            </a:r>
          </a:p>
          <a:p>
            <a:pPr lvl="1"/>
            <a:r>
              <a:rPr lang="en-US" sz="2400" dirty="0"/>
              <a:t>IPv6</a:t>
            </a:r>
          </a:p>
          <a:p>
            <a:pPr lvl="1"/>
            <a:r>
              <a:rPr lang="en-US" sz="2400" dirty="0" err="1"/>
              <a:t>általánosított</a:t>
            </a:r>
            <a:r>
              <a:rPr lang="en-US" sz="2400" dirty="0"/>
              <a:t> matching</a:t>
            </a:r>
          </a:p>
          <a:p>
            <a:r>
              <a:rPr lang="en-US" sz="2800" b="1" dirty="0"/>
              <a:t>OF v1.3</a:t>
            </a:r>
          </a:p>
          <a:p>
            <a:pPr lvl="1"/>
            <a:r>
              <a:rPr lang="en-US" sz="2400" dirty="0" err="1"/>
              <a:t>már</a:t>
            </a:r>
            <a:r>
              <a:rPr lang="en-US" sz="2400" dirty="0"/>
              <a:t> </a:t>
            </a:r>
            <a:r>
              <a:rPr lang="en-US" sz="2400" dirty="0" err="1"/>
              <a:t>több</a:t>
            </a:r>
            <a:r>
              <a:rPr lang="en-US" sz="2400" dirty="0"/>
              <a:t> </a:t>
            </a:r>
            <a:r>
              <a:rPr lang="en-US" sz="2400" dirty="0" err="1"/>
              <a:t>gyártó</a:t>
            </a:r>
            <a:r>
              <a:rPr lang="en-US" sz="2400" dirty="0"/>
              <a:t> </a:t>
            </a:r>
            <a:r>
              <a:rPr lang="en-US" sz="2400" dirty="0" err="1"/>
              <a:t>eszköze</a:t>
            </a:r>
            <a:r>
              <a:rPr lang="en-US" sz="2400" dirty="0"/>
              <a:t> </a:t>
            </a:r>
            <a:r>
              <a:rPr lang="en-US" sz="2400" dirty="0" err="1"/>
              <a:t>támogatja</a:t>
            </a:r>
            <a:r>
              <a:rPr lang="en-US" sz="2400" dirty="0"/>
              <a:t> (</a:t>
            </a:r>
            <a:r>
              <a:rPr lang="en-US" sz="2400" dirty="0" err="1"/>
              <a:t>bizonyos</a:t>
            </a:r>
            <a:r>
              <a:rPr lang="en-US" sz="2400" dirty="0"/>
              <a:t> </a:t>
            </a:r>
            <a:r>
              <a:rPr lang="en-US" sz="2400" dirty="0" err="1"/>
              <a:t>halmazát</a:t>
            </a:r>
            <a:r>
              <a:rPr lang="en-US" sz="2400" dirty="0"/>
              <a:t>)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dirty="0" err="1" smtClean="0"/>
              <a:t>sokszor</a:t>
            </a:r>
            <a:r>
              <a:rPr lang="en-US" sz="2400" dirty="0" smtClean="0"/>
              <a:t> </a:t>
            </a:r>
            <a:r>
              <a:rPr lang="en-US" sz="2400" dirty="0"/>
              <a:t>Open </a:t>
            </a:r>
            <a:r>
              <a:rPr lang="en-US" sz="2400" dirty="0" err="1"/>
              <a:t>vSwitch</a:t>
            </a:r>
            <a:r>
              <a:rPr lang="en-US" sz="2400" dirty="0"/>
              <a:t> </a:t>
            </a:r>
            <a:r>
              <a:rPr lang="en-US" sz="2400" dirty="0" err="1"/>
              <a:t>alapon</a:t>
            </a:r>
            <a:r>
              <a:rPr lang="en-US" sz="2400" dirty="0"/>
              <a:t>)</a:t>
            </a:r>
          </a:p>
          <a:p>
            <a:r>
              <a:rPr lang="en-US" sz="2800" dirty="0" smtClean="0"/>
              <a:t>OF v1.4, v1.5…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81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70203"/>
            <a:ext cx="4114800" cy="2977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P4: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OpenFlow</a:t>
            </a:r>
            <a:r>
              <a:rPr lang="en-US" dirty="0" smtClean="0"/>
              <a:t>-n </a:t>
            </a:r>
            <a:r>
              <a:rPr lang="en-US" dirty="0" err="1" smtClean="0"/>
              <a:t>túl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5638800" cy="379095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P4</a:t>
            </a:r>
            <a:endParaRPr lang="en-US" sz="2800" dirty="0"/>
          </a:p>
          <a:p>
            <a:pPr lvl="1"/>
            <a:r>
              <a:rPr lang="en-US" sz="2400" dirty="0"/>
              <a:t>Programming Protocol-Independent Packet </a:t>
            </a:r>
            <a:r>
              <a:rPr lang="en-US" sz="2400" dirty="0" smtClean="0"/>
              <a:t>Processors</a:t>
            </a:r>
          </a:p>
          <a:p>
            <a:pPr lvl="1"/>
            <a:r>
              <a:rPr lang="en-US" sz="2400" dirty="0" smtClean="0"/>
              <a:t>data plane </a:t>
            </a:r>
            <a:r>
              <a:rPr lang="en-US" sz="2400" dirty="0" err="1" smtClean="0"/>
              <a:t>programozási</a:t>
            </a:r>
            <a:r>
              <a:rPr lang="en-US" sz="2400" dirty="0" smtClean="0"/>
              <a:t> </a:t>
            </a:r>
            <a:r>
              <a:rPr lang="en-US" sz="2400" dirty="0" err="1" smtClean="0"/>
              <a:t>nyelv</a:t>
            </a:r>
            <a:endParaRPr lang="en-US" sz="2400" dirty="0" smtClean="0"/>
          </a:p>
          <a:p>
            <a:pPr lvl="2"/>
            <a:r>
              <a:rPr lang="en-US" sz="2100" dirty="0" smtClean="0"/>
              <a:t>domain-specific </a:t>
            </a:r>
            <a:r>
              <a:rPr lang="en-US" sz="2100" dirty="0" err="1" smtClean="0"/>
              <a:t>nyelv</a:t>
            </a:r>
            <a:endParaRPr lang="en-US" sz="2100" dirty="0" smtClean="0"/>
          </a:p>
          <a:p>
            <a:pPr lvl="2"/>
            <a:r>
              <a:rPr lang="en-US" sz="2100" dirty="0" err="1" smtClean="0"/>
              <a:t>csomagtovábbítás</a:t>
            </a:r>
            <a:r>
              <a:rPr lang="en-US" sz="2100" dirty="0" smtClean="0"/>
              <a:t> </a:t>
            </a:r>
            <a:r>
              <a:rPr lang="en-US" sz="2100" dirty="0" err="1" smtClean="0"/>
              <a:t>programozására</a:t>
            </a:r>
            <a:endParaRPr lang="en-US" sz="2100" dirty="0" smtClean="0"/>
          </a:p>
          <a:p>
            <a:pPr lvl="1"/>
            <a:r>
              <a:rPr lang="en-US" sz="2400" dirty="0" err="1" smtClean="0"/>
              <a:t>különböző</a:t>
            </a:r>
            <a:r>
              <a:rPr lang="en-US" sz="2400" dirty="0" smtClean="0"/>
              <a:t> </a:t>
            </a:r>
            <a:r>
              <a:rPr lang="en-US" sz="2400" dirty="0" err="1" smtClean="0"/>
              <a:t>típusú</a:t>
            </a:r>
            <a:r>
              <a:rPr lang="en-US" sz="2400" dirty="0" smtClean="0"/>
              <a:t> switch-</a:t>
            </a:r>
            <a:r>
              <a:rPr lang="en-US" sz="2400" dirty="0" err="1" smtClean="0"/>
              <a:t>ekre</a:t>
            </a:r>
            <a:r>
              <a:rPr lang="en-US" sz="2400" dirty="0" smtClean="0"/>
              <a:t> (target) </a:t>
            </a:r>
            <a:r>
              <a:rPr lang="en-US" sz="2400" dirty="0" err="1" smtClean="0"/>
              <a:t>fordítható</a:t>
            </a:r>
            <a:r>
              <a:rPr lang="en-US" sz="2400" dirty="0" smtClean="0"/>
              <a:t> (compiler)</a:t>
            </a:r>
          </a:p>
          <a:p>
            <a:pPr lvl="2"/>
            <a:r>
              <a:rPr lang="en-US" sz="2100" dirty="0" err="1" smtClean="0"/>
              <a:t>általános</a:t>
            </a:r>
            <a:r>
              <a:rPr lang="en-US" sz="2100" dirty="0" smtClean="0"/>
              <a:t> </a:t>
            </a:r>
            <a:r>
              <a:rPr lang="en-US" sz="2100" dirty="0" err="1" smtClean="0"/>
              <a:t>célú</a:t>
            </a:r>
            <a:r>
              <a:rPr lang="en-US" sz="2100" dirty="0" smtClean="0"/>
              <a:t> CPU (SW switch)</a:t>
            </a:r>
          </a:p>
          <a:p>
            <a:pPr lvl="2"/>
            <a:r>
              <a:rPr lang="en-US" sz="2100" dirty="0" smtClean="0"/>
              <a:t>FPGA</a:t>
            </a:r>
          </a:p>
          <a:p>
            <a:pPr lvl="2"/>
            <a:r>
              <a:rPr lang="en-US" sz="2100" dirty="0" smtClean="0"/>
              <a:t>NPU (Network Processor)</a:t>
            </a:r>
          </a:p>
          <a:p>
            <a:pPr lvl="2"/>
            <a:r>
              <a:rPr lang="en-US" sz="2100" dirty="0" smtClean="0"/>
              <a:t>ASIC (HW switch)</a:t>
            </a:r>
          </a:p>
          <a:p>
            <a:pPr lvl="3"/>
            <a:r>
              <a:rPr lang="en-US" sz="1900" dirty="0" smtClean="0"/>
              <a:t>ma </a:t>
            </a:r>
            <a:r>
              <a:rPr lang="en-US" sz="1900" dirty="0" err="1" smtClean="0"/>
              <a:t>már</a:t>
            </a:r>
            <a:r>
              <a:rPr lang="en-US" sz="1900" dirty="0" smtClean="0"/>
              <a:t> </a:t>
            </a:r>
            <a:r>
              <a:rPr lang="en-US" sz="1900" dirty="0" err="1" smtClean="0"/>
              <a:t>az</a:t>
            </a:r>
            <a:r>
              <a:rPr lang="en-US" sz="1900" dirty="0" smtClean="0"/>
              <a:t> ASIC is </a:t>
            </a:r>
            <a:r>
              <a:rPr lang="en-US" sz="1900" dirty="0" err="1" smtClean="0"/>
              <a:t>programozható</a:t>
            </a:r>
            <a:r>
              <a:rPr lang="en-US" sz="1900" dirty="0" smtClean="0"/>
              <a:t> </a:t>
            </a:r>
            <a:r>
              <a:rPr lang="en-US" sz="1900" dirty="0" err="1" smtClean="0"/>
              <a:t>bizonyos</a:t>
            </a:r>
            <a:r>
              <a:rPr lang="en-US" sz="1900" dirty="0" smtClean="0"/>
              <a:t> </a:t>
            </a:r>
            <a:r>
              <a:rPr lang="en-US" sz="1900" dirty="0" err="1" smtClean="0"/>
              <a:t>mértékben</a:t>
            </a:r>
            <a:endParaRPr lang="en-US" sz="1900" dirty="0"/>
          </a:p>
          <a:p>
            <a:pPr lvl="3"/>
            <a:r>
              <a:rPr lang="en-US" sz="1900" dirty="0" err="1" smtClean="0"/>
              <a:t>vonali</a:t>
            </a:r>
            <a:r>
              <a:rPr lang="en-US" sz="1900" dirty="0" smtClean="0"/>
              <a:t> </a:t>
            </a:r>
            <a:r>
              <a:rPr lang="en-US" sz="1900" dirty="0" err="1" smtClean="0"/>
              <a:t>sebességű</a:t>
            </a:r>
            <a:r>
              <a:rPr lang="en-US" sz="1900" dirty="0" smtClean="0"/>
              <a:t> </a:t>
            </a:r>
            <a:r>
              <a:rPr lang="en-US" sz="1900" dirty="0" err="1" smtClean="0"/>
              <a:t>működés</a:t>
            </a:r>
            <a:r>
              <a:rPr lang="en-US" sz="1900" dirty="0" smtClean="0"/>
              <a:t> </a:t>
            </a:r>
            <a:r>
              <a:rPr lang="en-US" sz="1900" dirty="0" err="1" smtClean="0"/>
              <a:t>mellett</a:t>
            </a:r>
            <a:r>
              <a:rPr lang="en-US" sz="1900" dirty="0" smtClean="0"/>
              <a:t>!!</a:t>
            </a:r>
          </a:p>
          <a:p>
            <a:pPr lvl="3"/>
            <a:r>
              <a:rPr lang="en-US" sz="1900" dirty="0" smtClean="0"/>
              <a:t>Barefoot Networks: </a:t>
            </a:r>
            <a:r>
              <a:rPr lang="en-US" sz="1900" dirty="0" err="1"/>
              <a:t>Tofino</a:t>
            </a:r>
            <a:r>
              <a:rPr lang="en-US" sz="1900" dirty="0"/>
              <a:t> Chip</a:t>
            </a:r>
            <a:endParaRPr lang="en-US" sz="19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343400" y="431988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Pat </a:t>
            </a:r>
            <a:r>
              <a:rPr lang="en-US" sz="800" dirty="0" err="1" smtClean="0"/>
              <a:t>Bosshart</a:t>
            </a:r>
            <a:r>
              <a:rPr lang="en-US" sz="800" dirty="0" smtClean="0"/>
              <a:t>, Dan Daly, Glen Gibb, </a:t>
            </a:r>
            <a:r>
              <a:rPr lang="en-US" sz="800" dirty="0"/>
              <a:t>Martin </a:t>
            </a:r>
            <a:r>
              <a:rPr lang="en-US" sz="800" dirty="0" smtClean="0"/>
              <a:t>Izzard, </a:t>
            </a:r>
            <a:r>
              <a:rPr lang="en-US" sz="800" dirty="0"/>
              <a:t>Nick </a:t>
            </a:r>
            <a:r>
              <a:rPr lang="en-US" sz="800" dirty="0" err="1" smtClean="0"/>
              <a:t>McKeown</a:t>
            </a:r>
            <a:r>
              <a:rPr lang="en-US" sz="800" dirty="0" smtClean="0"/>
              <a:t>, </a:t>
            </a:r>
            <a:r>
              <a:rPr lang="en-US" sz="800" dirty="0"/>
              <a:t>Jennifer </a:t>
            </a:r>
            <a:r>
              <a:rPr lang="en-US" sz="800" dirty="0" smtClean="0"/>
              <a:t>Rexford, Cole Schlesinger, </a:t>
            </a:r>
            <a:r>
              <a:rPr lang="en-US" sz="800" dirty="0"/>
              <a:t>Dan </a:t>
            </a:r>
            <a:r>
              <a:rPr lang="en-US" sz="800" dirty="0" err="1" smtClean="0"/>
              <a:t>Talayco</a:t>
            </a:r>
            <a:r>
              <a:rPr lang="en-US" sz="800" dirty="0" smtClean="0"/>
              <a:t>, </a:t>
            </a:r>
            <a:r>
              <a:rPr lang="en-US" sz="800" dirty="0"/>
              <a:t>Amin </a:t>
            </a:r>
            <a:r>
              <a:rPr lang="en-US" sz="800" dirty="0" err="1" smtClean="0"/>
              <a:t>Vahdat</a:t>
            </a:r>
            <a:r>
              <a:rPr lang="en-US" sz="800" dirty="0" smtClean="0"/>
              <a:t>, </a:t>
            </a:r>
            <a:r>
              <a:rPr lang="en-US" sz="800" dirty="0"/>
              <a:t>George </a:t>
            </a:r>
            <a:r>
              <a:rPr lang="en-US" sz="800" dirty="0" smtClean="0"/>
              <a:t>Varghese, </a:t>
            </a:r>
            <a:r>
              <a:rPr lang="en-US" sz="800" dirty="0"/>
              <a:t>David </a:t>
            </a:r>
            <a:r>
              <a:rPr lang="en-US" sz="800" dirty="0" smtClean="0"/>
              <a:t>Walker</a:t>
            </a:r>
            <a:r>
              <a:rPr lang="hu-HU" sz="800" dirty="0" smtClean="0"/>
              <a:t>, </a:t>
            </a:r>
            <a:r>
              <a:rPr lang="en-US" sz="800" b="1" dirty="0" smtClean="0"/>
              <a:t>P4</a:t>
            </a:r>
            <a:r>
              <a:rPr lang="en-US" sz="800" b="1" dirty="0"/>
              <a:t>: Programming </a:t>
            </a:r>
            <a:r>
              <a:rPr lang="en-US" sz="800" b="1" dirty="0" smtClean="0"/>
              <a:t>Protocol-Independent Packet </a:t>
            </a:r>
            <a:r>
              <a:rPr lang="en-US" sz="800" b="1" dirty="0"/>
              <a:t>Processors</a:t>
            </a:r>
            <a:r>
              <a:rPr lang="en-US" sz="800" dirty="0" smtClean="0"/>
              <a:t>,</a:t>
            </a:r>
            <a:r>
              <a:rPr lang="hu-HU" sz="800" dirty="0" smtClean="0"/>
              <a:t> </a:t>
            </a:r>
            <a:r>
              <a:rPr lang="hu-HU" sz="800" i="1" dirty="0" smtClean="0"/>
              <a:t>ACM </a:t>
            </a:r>
            <a:r>
              <a:rPr lang="en-US" sz="800" i="1" dirty="0" smtClean="0"/>
              <a:t>SIGCOMM CCR</a:t>
            </a:r>
            <a:r>
              <a:rPr lang="en-US" sz="800" dirty="0" smtClean="0"/>
              <a:t>,</a:t>
            </a:r>
            <a:r>
              <a:rPr lang="hu-HU" sz="800" dirty="0" smtClean="0"/>
              <a:t> Volume </a:t>
            </a:r>
            <a:r>
              <a:rPr lang="en-US" sz="800" dirty="0" smtClean="0"/>
              <a:t>44</a:t>
            </a:r>
            <a:r>
              <a:rPr lang="hu-HU" sz="800" dirty="0" smtClean="0"/>
              <a:t>, </a:t>
            </a:r>
            <a:r>
              <a:rPr lang="en-US" sz="800" dirty="0" smtClean="0"/>
              <a:t>Number</a:t>
            </a:r>
            <a:r>
              <a:rPr lang="hu-HU" sz="800" dirty="0" smtClean="0"/>
              <a:t> </a:t>
            </a:r>
            <a:r>
              <a:rPr lang="en-US" sz="800" dirty="0" smtClean="0"/>
              <a:t>3</a:t>
            </a:r>
            <a:r>
              <a:rPr lang="hu-HU" sz="800" dirty="0" smtClean="0"/>
              <a:t>, </a:t>
            </a:r>
            <a:r>
              <a:rPr lang="en-US" sz="800" dirty="0" smtClean="0"/>
              <a:t>Jul</a:t>
            </a:r>
            <a:r>
              <a:rPr lang="hu-HU" sz="800" dirty="0" smtClean="0"/>
              <a:t>.</a:t>
            </a:r>
            <a:r>
              <a:rPr lang="en-US" sz="800" dirty="0" smtClean="0"/>
              <a:t>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67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switch-</a:t>
            </a:r>
            <a:r>
              <a:rPr lang="en-US" dirty="0" err="1" smtClean="0"/>
              <a:t>ek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175" defTabSz="457200"/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OF switch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-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e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k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: Software → Hardware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458200" cy="37909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Stanford </a:t>
            </a:r>
            <a:r>
              <a:rPr lang="en-US" dirty="0" err="1"/>
              <a:t>Referencia</a:t>
            </a:r>
            <a:r>
              <a:rPr lang="en-US" dirty="0"/>
              <a:t> </a:t>
            </a:r>
            <a:r>
              <a:rPr lang="en-US" dirty="0" err="1"/>
              <a:t>implementáció</a:t>
            </a:r>
            <a:r>
              <a:rPr lang="en-US" dirty="0"/>
              <a:t> v1.0</a:t>
            </a:r>
          </a:p>
          <a:p>
            <a:pPr>
              <a:lnSpc>
                <a:spcPct val="120000"/>
              </a:lnSpc>
            </a:pPr>
            <a:r>
              <a:rPr lang="en-US" dirty="0"/>
              <a:t>Ericsson, </a:t>
            </a:r>
            <a:r>
              <a:rPr lang="en-US" dirty="0" err="1"/>
              <a:t>CPqD</a:t>
            </a:r>
            <a:r>
              <a:rPr lang="en-US" dirty="0"/>
              <a:t> </a:t>
            </a:r>
            <a:r>
              <a:rPr lang="en-US" dirty="0" err="1"/>
              <a:t>implementáció</a:t>
            </a:r>
            <a:r>
              <a:rPr lang="en-US" dirty="0"/>
              <a:t> v1.1, v1.2, v1.3, v1.4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Linux-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b="1" dirty="0" err="1"/>
              <a:t>szoftver</a:t>
            </a:r>
            <a:r>
              <a:rPr lang="en-US" b="1" dirty="0"/>
              <a:t> switch (User Space)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hasznos</a:t>
            </a:r>
            <a:r>
              <a:rPr lang="en-US" dirty="0" smtClean="0"/>
              <a:t> </a:t>
            </a:r>
            <a:r>
              <a:rPr lang="en-US" dirty="0" err="1"/>
              <a:t>fejlesztéshez</a:t>
            </a:r>
            <a:r>
              <a:rPr lang="en-US" dirty="0"/>
              <a:t> &amp; </a:t>
            </a:r>
            <a:r>
              <a:rPr lang="en-US" dirty="0" err="1"/>
              <a:t>teszteléshez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alap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egyéb</a:t>
            </a:r>
            <a:r>
              <a:rPr lang="en-US" dirty="0"/>
              <a:t> </a:t>
            </a:r>
            <a:r>
              <a:rPr lang="en-US" dirty="0" err="1"/>
              <a:t>implementációkhoz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Open </a:t>
            </a:r>
            <a:r>
              <a:rPr lang="en-US" dirty="0" err="1"/>
              <a:t>vSwitch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Linux-</a:t>
            </a:r>
            <a:r>
              <a:rPr lang="en-US" dirty="0" err="1"/>
              <a:t>alapú</a:t>
            </a:r>
            <a:r>
              <a:rPr lang="en-US" dirty="0"/>
              <a:t> </a:t>
            </a:r>
            <a:r>
              <a:rPr lang="en-US" b="1" dirty="0" err="1"/>
              <a:t>szoftver</a:t>
            </a:r>
            <a:r>
              <a:rPr lang="en-US" b="1" dirty="0"/>
              <a:t> switch (Kernel Space)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OF switch, </a:t>
            </a:r>
            <a:r>
              <a:rPr lang="en-US" dirty="0" err="1"/>
              <a:t>virtuális</a:t>
            </a:r>
            <a:r>
              <a:rPr lang="en-US" dirty="0"/>
              <a:t> </a:t>
            </a:r>
            <a:r>
              <a:rPr lang="en-US" dirty="0" err="1"/>
              <a:t>gépek</a:t>
            </a:r>
            <a:r>
              <a:rPr lang="en-US" dirty="0"/>
              <a:t> is </a:t>
            </a:r>
            <a:r>
              <a:rPr lang="en-US" dirty="0" err="1"/>
              <a:t>használják</a:t>
            </a:r>
            <a:r>
              <a:rPr lang="en-US" dirty="0"/>
              <a:t> (</a:t>
            </a:r>
            <a:r>
              <a:rPr lang="en-US" dirty="0" err="1"/>
              <a:t>VirtualBox</a:t>
            </a:r>
            <a:r>
              <a:rPr lang="en-US" dirty="0"/>
              <a:t>, </a:t>
            </a:r>
            <a:r>
              <a:rPr lang="en-US" dirty="0" smtClean="0"/>
              <a:t>XEN, </a:t>
            </a:r>
            <a:r>
              <a:rPr lang="en-US" dirty="0" err="1" smtClean="0"/>
              <a:t>OpenStack</a:t>
            </a:r>
            <a:r>
              <a:rPr lang="en-US" dirty="0" smtClean="0"/>
              <a:t>)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valós</a:t>
            </a:r>
            <a:r>
              <a:rPr lang="en-US" dirty="0" smtClean="0"/>
              <a:t> </a:t>
            </a:r>
            <a:r>
              <a:rPr lang="en-US" dirty="0"/>
              <a:t>HW-</a:t>
            </a:r>
            <a:r>
              <a:rPr lang="en-US" dirty="0" err="1"/>
              <a:t>ek</a:t>
            </a:r>
            <a:r>
              <a:rPr lang="en-US" dirty="0"/>
              <a:t> firmware-e (SW </a:t>
            </a:r>
            <a:r>
              <a:rPr lang="en-US" dirty="0" err="1"/>
              <a:t>rétege</a:t>
            </a:r>
            <a:r>
              <a:rPr lang="en-US" dirty="0"/>
              <a:t>) </a:t>
            </a:r>
            <a:r>
              <a:rPr lang="en-US" dirty="0" err="1"/>
              <a:t>sokszor</a:t>
            </a:r>
            <a:r>
              <a:rPr lang="en-US" dirty="0"/>
              <a:t> Open </a:t>
            </a:r>
            <a:r>
              <a:rPr lang="en-US" dirty="0" err="1"/>
              <a:t>vSwitch</a:t>
            </a:r>
            <a:r>
              <a:rPr lang="en-US" dirty="0"/>
              <a:t>-re </a:t>
            </a:r>
            <a:r>
              <a:rPr lang="en-US" dirty="0" err="1"/>
              <a:t>épül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60" y="0"/>
            <a:ext cx="6882132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6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OF switch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-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e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k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: Software → </a:t>
            </a:r>
            <a:r>
              <a:rPr lang="en-US" dirty="0" smtClean="0">
                <a:solidFill>
                  <a:srgbClr val="0000CC"/>
                </a:solidFill>
                <a:cs typeface="Arial" charset="0"/>
                <a:sym typeface="Arial" charset="0"/>
              </a:rPr>
              <a:t>Hardware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9000"/>
            <a:ext cx="8763000" cy="38589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AutoShape 3"/>
          <p:cNvSpPr>
            <a:spLocks/>
          </p:cNvSpPr>
          <p:nvPr/>
        </p:nvSpPr>
        <p:spPr bwMode="auto">
          <a:xfrm>
            <a:off x="1214438" y="1276350"/>
            <a:ext cx="5719761" cy="2590800"/>
          </a:xfrm>
          <a:prstGeom prst="roundRect">
            <a:avLst>
              <a:gd name="adj" fmla="val 3333"/>
            </a:avLst>
          </a:prstGeom>
          <a:solidFill>
            <a:srgbClr val="E6E6E6">
              <a:alpha val="85097"/>
            </a:srgbClr>
          </a:solidFill>
          <a:ln w="25400">
            <a:solidFill>
              <a:schemeClr val="tx1">
                <a:alpha val="74117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263650" y="1428751"/>
            <a:ext cx="780415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NetFPGA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kártya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PC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-be tehető (PCIe)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kártya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FPGA-alapú megoldás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4 x 1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Gb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/s 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vagy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4 x 10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Gb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/s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kern="0" dirty="0" smtClean="0"/>
              <a:t>1G</a:t>
            </a:r>
            <a:r>
              <a:rPr lang="en-US" sz="2000" kern="0" dirty="0"/>
              <a:t>: </a:t>
            </a:r>
            <a:r>
              <a:rPr lang="en-US" sz="2000" kern="0" dirty="0" smtClean="0"/>
              <a:t>  $500 </a:t>
            </a:r>
            <a:r>
              <a:rPr lang="hu-HU" sz="2000" kern="0" dirty="0" smtClean="0"/>
              <a:t>(akadémiai használat)</a:t>
            </a:r>
            <a:endParaRPr lang="en-US" sz="2000" kern="0" dirty="0"/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10G: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$1,675 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(akadémiai használat)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704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</a:t>
            </a:r>
            <a:r>
              <a:rPr lang="en-US" dirty="0" err="1" smtClean="0"/>
              <a:t>koncepció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OF switch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-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e</a:t>
            </a:r>
            <a:r>
              <a:rPr lang="hu-HU" dirty="0">
                <a:solidFill>
                  <a:srgbClr val="0000CC"/>
                </a:solidFill>
                <a:cs typeface="Arial" charset="0"/>
                <a:sym typeface="Arial" charset="0"/>
              </a:rPr>
              <a:t>k</a:t>
            </a:r>
            <a:r>
              <a:rPr lang="en-US" dirty="0">
                <a:solidFill>
                  <a:srgbClr val="0000CC"/>
                </a:solidFill>
                <a:cs typeface="Arial" charset="0"/>
                <a:sym typeface="Arial" charset="0"/>
              </a:rPr>
              <a:t>: Software → </a:t>
            </a:r>
            <a:r>
              <a:rPr lang="en-US" dirty="0" smtClean="0">
                <a:solidFill>
                  <a:srgbClr val="0000CC"/>
                </a:solidFill>
                <a:cs typeface="Arial" charset="0"/>
                <a:sym typeface="Arial" charset="0"/>
              </a:rPr>
              <a:t>Hardware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3" y="834178"/>
            <a:ext cx="6273261" cy="394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5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 err="1" smtClean="0"/>
              <a:t>kontrollerek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</a:t>
            </a:r>
            <a:r>
              <a:rPr lang="en-US" dirty="0" err="1" smtClean="0"/>
              <a:t>kontrollerek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154430"/>
            <a:ext cx="5334000" cy="3703320"/>
          </a:xfrm>
        </p:spPr>
        <p:txBody>
          <a:bodyPr>
            <a:normAutofit/>
          </a:bodyPr>
          <a:lstStyle/>
          <a:p>
            <a:r>
              <a:rPr lang="en-US" sz="2000" dirty="0" err="1"/>
              <a:t>Mára</a:t>
            </a:r>
            <a:r>
              <a:rPr lang="en-US" sz="2000" dirty="0"/>
              <a:t> </a:t>
            </a:r>
            <a:r>
              <a:rPr lang="en-US" sz="2000" dirty="0" err="1"/>
              <a:t>számos</a:t>
            </a:r>
            <a:r>
              <a:rPr lang="en-US" sz="2000" dirty="0"/>
              <a:t> </a:t>
            </a:r>
            <a:r>
              <a:rPr lang="en-US" sz="2000" dirty="0" err="1"/>
              <a:t>kontroller</a:t>
            </a:r>
            <a:r>
              <a:rPr lang="en-US" sz="2000" dirty="0"/>
              <a:t> platform </a:t>
            </a:r>
            <a:r>
              <a:rPr lang="en-US" sz="2000" dirty="0" err="1"/>
              <a:t>alakult</a:t>
            </a:r>
            <a:r>
              <a:rPr lang="en-US" sz="2000" dirty="0"/>
              <a:t> </a:t>
            </a:r>
            <a:r>
              <a:rPr lang="en-US" sz="2000" dirty="0" err="1"/>
              <a:t>ki</a:t>
            </a:r>
            <a:endParaRPr lang="en-US" sz="2000" dirty="0"/>
          </a:p>
          <a:p>
            <a:r>
              <a:rPr lang="en-US" sz="2000" dirty="0" err="1"/>
              <a:t>programozás</a:t>
            </a:r>
            <a:endParaRPr lang="en-US" sz="2000" dirty="0"/>
          </a:p>
          <a:p>
            <a:pPr lvl="1"/>
            <a:r>
              <a:rPr lang="en-US" sz="1800" dirty="0" err="1"/>
              <a:t>különböző</a:t>
            </a:r>
            <a:r>
              <a:rPr lang="en-US" sz="1800" dirty="0"/>
              <a:t> </a:t>
            </a:r>
            <a:r>
              <a:rPr lang="en-US" sz="1800" dirty="0" err="1"/>
              <a:t>szoftver</a:t>
            </a:r>
            <a:r>
              <a:rPr lang="en-US" sz="1800" dirty="0"/>
              <a:t> </a:t>
            </a:r>
            <a:r>
              <a:rPr lang="en-US" sz="1800" dirty="0" err="1"/>
              <a:t>környezetben</a:t>
            </a:r>
            <a:endParaRPr lang="en-US" sz="1800" dirty="0"/>
          </a:p>
          <a:p>
            <a:pPr lvl="1"/>
            <a:r>
              <a:rPr lang="en-US" sz="1800" dirty="0" err="1"/>
              <a:t>különböző</a:t>
            </a:r>
            <a:r>
              <a:rPr lang="en-US" sz="1800" dirty="0"/>
              <a:t> </a:t>
            </a:r>
            <a:r>
              <a:rPr lang="en-US" sz="1800" dirty="0" err="1"/>
              <a:t>programozási</a:t>
            </a:r>
            <a:r>
              <a:rPr lang="en-US" sz="1800" dirty="0"/>
              <a:t> </a:t>
            </a:r>
            <a:r>
              <a:rPr lang="en-US" sz="1800" dirty="0" err="1"/>
              <a:t>nyelveken</a:t>
            </a:r>
            <a:endParaRPr lang="en-US" sz="1800" dirty="0"/>
          </a:p>
          <a:p>
            <a:r>
              <a:rPr lang="en-US" sz="2000" dirty="0" err="1"/>
              <a:t>különböző</a:t>
            </a:r>
            <a:r>
              <a:rPr lang="en-US" sz="2000" dirty="0"/>
              <a:t> </a:t>
            </a:r>
            <a:r>
              <a:rPr lang="en-US" sz="2000" dirty="0" err="1"/>
              <a:t>célok</a:t>
            </a:r>
            <a:endParaRPr lang="en-US" sz="2000" dirty="0"/>
          </a:p>
          <a:p>
            <a:r>
              <a:rPr lang="en-US" sz="2000" dirty="0" err="1"/>
              <a:t>különböző</a:t>
            </a:r>
            <a:r>
              <a:rPr lang="en-US" sz="2000" dirty="0"/>
              <a:t> </a:t>
            </a:r>
            <a:r>
              <a:rPr lang="en-US" sz="2000" dirty="0" err="1" smtClean="0"/>
              <a:t>teljesítmény</a:t>
            </a:r>
            <a:endParaRPr lang="en-US" sz="2000" dirty="0"/>
          </a:p>
        </p:txBody>
      </p:sp>
      <p:pic>
        <p:nvPicPr>
          <p:cNvPr id="7" name="sikok.pdf"/>
          <p:cNvPicPr>
            <a:picLocks noChangeAspect="1"/>
          </p:cNvPicPr>
          <p:nvPr/>
        </p:nvPicPr>
        <p:blipFill rotWithShape="1">
          <a:blip r:embed="rId2">
            <a:extLst/>
          </a:blip>
          <a:srcRect l="-2577" t="27827" b="29273"/>
          <a:stretch/>
        </p:blipFill>
        <p:spPr>
          <a:xfrm>
            <a:off x="4770436" y="2114550"/>
            <a:ext cx="4354514" cy="25756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07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Egyik</a:t>
            </a:r>
            <a:r>
              <a:rPr lang="en-US" dirty="0"/>
              <a:t> </a:t>
            </a:r>
            <a:r>
              <a:rPr lang="en-US" dirty="0" err="1"/>
              <a:t>legelső</a:t>
            </a:r>
            <a:r>
              <a:rPr lang="en-US" dirty="0"/>
              <a:t> </a:t>
            </a:r>
            <a:r>
              <a:rPr lang="en-US" dirty="0" err="1"/>
              <a:t>kontroller</a:t>
            </a:r>
            <a:endParaRPr lang="en-US" dirty="0"/>
          </a:p>
          <a:p>
            <a:r>
              <a:rPr lang="en-US" dirty="0" err="1"/>
              <a:t>célok</a:t>
            </a:r>
            <a:endParaRPr lang="en-US" dirty="0"/>
          </a:p>
          <a:p>
            <a:pPr lvl="1"/>
            <a:r>
              <a:rPr lang="en-US" dirty="0" err="1"/>
              <a:t>hatékony</a:t>
            </a:r>
            <a:r>
              <a:rPr lang="en-US" dirty="0"/>
              <a:t> </a:t>
            </a:r>
            <a:r>
              <a:rPr lang="en-US" dirty="0" err="1"/>
              <a:t>működés</a:t>
            </a:r>
            <a:endParaRPr lang="en-US" dirty="0"/>
          </a:p>
          <a:p>
            <a:pPr lvl="1"/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skálázhatóság</a:t>
            </a:r>
            <a:endParaRPr lang="en-US" dirty="0"/>
          </a:p>
          <a:p>
            <a:pPr lvl="1"/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operációs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  <a:p>
            <a:r>
              <a:rPr lang="en-US" dirty="0"/>
              <a:t>C++ </a:t>
            </a:r>
            <a:r>
              <a:rPr lang="en-US" dirty="0" err="1"/>
              <a:t>alapú</a:t>
            </a:r>
            <a:endParaRPr lang="en-US" dirty="0"/>
          </a:p>
          <a:p>
            <a:r>
              <a:rPr lang="en-US" dirty="0" err="1"/>
              <a:t>sima</a:t>
            </a:r>
            <a:r>
              <a:rPr lang="en-US" dirty="0"/>
              <a:t> PC-n: </a:t>
            </a:r>
            <a:r>
              <a:rPr lang="en-US" dirty="0" err="1"/>
              <a:t>több</a:t>
            </a:r>
            <a:r>
              <a:rPr lang="en-US" dirty="0"/>
              <a:t> 10 </a:t>
            </a:r>
            <a:r>
              <a:rPr lang="en-US" dirty="0" err="1"/>
              <a:t>ezer</a:t>
            </a:r>
            <a:r>
              <a:rPr lang="en-US" dirty="0"/>
              <a:t> </a:t>
            </a:r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folyam</a:t>
            </a:r>
            <a:r>
              <a:rPr lang="en-US" dirty="0"/>
              <a:t> </a:t>
            </a:r>
            <a:r>
              <a:rPr lang="en-US" dirty="0" err="1"/>
              <a:t>kezelése</a:t>
            </a:r>
            <a:r>
              <a:rPr lang="en-US" dirty="0"/>
              <a:t> </a:t>
            </a:r>
            <a:r>
              <a:rPr lang="en-US" dirty="0" err="1"/>
              <a:t>másodpercenként</a:t>
            </a:r>
            <a:endParaRPr lang="en-US" dirty="0"/>
          </a:p>
          <a:p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definiált</a:t>
            </a:r>
            <a:r>
              <a:rPr lang="en-US" dirty="0"/>
              <a:t> </a:t>
            </a:r>
            <a:r>
              <a:rPr lang="en-US" dirty="0" err="1"/>
              <a:t>programozói</a:t>
            </a:r>
            <a:r>
              <a:rPr lang="en-US" dirty="0"/>
              <a:t> </a:t>
            </a:r>
            <a:r>
              <a:rPr lang="en-US" dirty="0" err="1"/>
              <a:t>interfész</a:t>
            </a:r>
            <a:r>
              <a:rPr lang="en-US" dirty="0"/>
              <a:t> a </a:t>
            </a:r>
            <a:r>
              <a:rPr lang="en-US" dirty="0" err="1"/>
              <a:t>hálózathoz</a:t>
            </a:r>
            <a:endParaRPr lang="en-US" dirty="0"/>
          </a:p>
          <a:p>
            <a:r>
              <a:rPr lang="en-US" dirty="0" err="1"/>
              <a:t>egyszerűbbé</a:t>
            </a:r>
            <a:r>
              <a:rPr lang="en-US" dirty="0"/>
              <a:t> </a:t>
            </a:r>
            <a:r>
              <a:rPr lang="en-US" dirty="0" err="1"/>
              <a:t>válik</a:t>
            </a:r>
            <a:r>
              <a:rPr lang="en-US" dirty="0"/>
              <a:t> </a:t>
            </a:r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gyártók</a:t>
            </a:r>
            <a:r>
              <a:rPr lang="en-US" dirty="0"/>
              <a:t> </a:t>
            </a:r>
            <a:r>
              <a:rPr lang="en-US" dirty="0" err="1"/>
              <a:t>eszközeinek</a:t>
            </a:r>
            <a:r>
              <a:rPr lang="en-US" dirty="0"/>
              <a:t>, </a:t>
            </a:r>
            <a:r>
              <a:rPr lang="en-US" dirty="0" err="1"/>
              <a:t>együttes</a:t>
            </a:r>
            <a:r>
              <a:rPr lang="en-US" dirty="0"/>
              <a:t>, </a:t>
            </a:r>
            <a:r>
              <a:rPr lang="en-US" dirty="0" err="1"/>
              <a:t>centralizált</a:t>
            </a:r>
            <a:r>
              <a:rPr lang="en-US" dirty="0"/>
              <a:t> </a:t>
            </a:r>
            <a:r>
              <a:rPr lang="en-US" dirty="0" err="1" smtClean="0"/>
              <a:t>vezérlése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Python </a:t>
            </a:r>
            <a:r>
              <a:rPr lang="en-US" dirty="0" err="1"/>
              <a:t>nyelven</a:t>
            </a:r>
            <a:r>
              <a:rPr lang="en-US" dirty="0"/>
              <a:t> </a:t>
            </a:r>
            <a:r>
              <a:rPr lang="en-US" dirty="0" err="1"/>
              <a:t>implementált</a:t>
            </a:r>
            <a:r>
              <a:rPr lang="en-US" dirty="0"/>
              <a:t> </a:t>
            </a:r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err="1"/>
              <a:t>kontroller</a:t>
            </a:r>
            <a:endParaRPr lang="en-US" dirty="0"/>
          </a:p>
          <a:p>
            <a:r>
              <a:rPr lang="en-US" dirty="0" err="1"/>
              <a:t>letisztult</a:t>
            </a:r>
            <a:r>
              <a:rPr lang="en-US" dirty="0"/>
              <a:t>, </a:t>
            </a:r>
            <a:r>
              <a:rPr lang="en-US" dirty="0" err="1"/>
              <a:t>egyszerű</a:t>
            </a:r>
            <a:r>
              <a:rPr lang="en-US" dirty="0"/>
              <a:t> </a:t>
            </a:r>
            <a:r>
              <a:rPr lang="en-US" dirty="0" err="1"/>
              <a:t>programozási</a:t>
            </a:r>
            <a:r>
              <a:rPr lang="en-US" dirty="0"/>
              <a:t> </a:t>
            </a:r>
            <a:r>
              <a:rPr lang="en-US" dirty="0" err="1"/>
              <a:t>környezet</a:t>
            </a:r>
            <a:endParaRPr lang="en-US" dirty="0"/>
          </a:p>
          <a:p>
            <a:r>
              <a:rPr lang="en-US" dirty="0" err="1"/>
              <a:t>kontroller</a:t>
            </a:r>
            <a:r>
              <a:rPr lang="en-US" dirty="0"/>
              <a:t> </a:t>
            </a:r>
            <a:r>
              <a:rPr lang="en-US" dirty="0" err="1"/>
              <a:t>alkalmazások</a:t>
            </a:r>
            <a:r>
              <a:rPr lang="en-US" dirty="0"/>
              <a:t> Python </a:t>
            </a:r>
            <a:r>
              <a:rPr lang="en-US" dirty="0" err="1"/>
              <a:t>nyelvű</a:t>
            </a:r>
            <a:r>
              <a:rPr lang="en-US" dirty="0"/>
              <a:t> </a:t>
            </a:r>
            <a:r>
              <a:rPr lang="en-US" dirty="0" err="1"/>
              <a:t>fejlesztéséhez</a:t>
            </a:r>
            <a:endParaRPr lang="en-US" dirty="0"/>
          </a:p>
          <a:p>
            <a:r>
              <a:rPr lang="en-US" dirty="0" err="1"/>
              <a:t>gyors</a:t>
            </a:r>
            <a:r>
              <a:rPr lang="en-US" dirty="0"/>
              <a:t> </a:t>
            </a:r>
            <a:r>
              <a:rPr lang="en-US" dirty="0" err="1"/>
              <a:t>prototípus</a:t>
            </a:r>
            <a:r>
              <a:rPr lang="en-US" dirty="0"/>
              <a:t> </a:t>
            </a:r>
            <a:r>
              <a:rPr lang="en-US" dirty="0" err="1"/>
              <a:t>implementálás</a:t>
            </a:r>
            <a:endParaRPr lang="en-US" dirty="0"/>
          </a:p>
          <a:p>
            <a:r>
              <a:rPr lang="en-US" dirty="0" err="1"/>
              <a:t>oktatási</a:t>
            </a:r>
            <a:r>
              <a:rPr lang="en-US" dirty="0"/>
              <a:t> </a:t>
            </a:r>
            <a:r>
              <a:rPr lang="en-US" dirty="0" err="1"/>
              <a:t>célok</a:t>
            </a:r>
            <a:endParaRPr lang="en-US" dirty="0"/>
          </a:p>
          <a:p>
            <a:r>
              <a:rPr lang="en-US" dirty="0" err="1"/>
              <a:t>hátránya</a:t>
            </a:r>
            <a:r>
              <a:rPr lang="en-US" dirty="0"/>
              <a:t>: </a:t>
            </a:r>
            <a:r>
              <a:rPr lang="en-US" dirty="0" err="1"/>
              <a:t>jelenleg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1.0-ás </a:t>
            </a:r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err="1"/>
              <a:t>verziót</a:t>
            </a:r>
            <a:r>
              <a:rPr lang="en-US" dirty="0"/>
              <a:t> </a:t>
            </a:r>
            <a:r>
              <a:rPr lang="en-US" dirty="0" err="1"/>
              <a:t>támogatja</a:t>
            </a:r>
            <a:endParaRPr lang="en-US" dirty="0"/>
          </a:p>
          <a:p>
            <a:r>
              <a:rPr lang="en-US" dirty="0" err="1"/>
              <a:t>számos</a:t>
            </a:r>
            <a:r>
              <a:rPr lang="en-US" dirty="0"/>
              <a:t> “</a:t>
            </a:r>
            <a:r>
              <a:rPr lang="en-US" dirty="0" err="1"/>
              <a:t>beépített</a:t>
            </a:r>
            <a:r>
              <a:rPr lang="en-US" dirty="0"/>
              <a:t>” </a:t>
            </a:r>
            <a:r>
              <a:rPr lang="en-US" dirty="0" err="1"/>
              <a:t>alkalmazás</a:t>
            </a:r>
            <a:r>
              <a:rPr lang="en-US" dirty="0"/>
              <a:t> </a:t>
            </a:r>
            <a:r>
              <a:rPr lang="en-US" dirty="0" err="1"/>
              <a:t>elérhető</a:t>
            </a:r>
            <a:endParaRPr lang="en-US" dirty="0"/>
          </a:p>
          <a:p>
            <a:r>
              <a:rPr lang="en-US" dirty="0"/>
              <a:t>POX API-n </a:t>
            </a:r>
            <a:r>
              <a:rPr lang="en-US" dirty="0" err="1"/>
              <a:t>keresztül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hasznos</a:t>
            </a:r>
            <a:r>
              <a:rPr lang="en-US" dirty="0"/>
              <a:t> </a:t>
            </a:r>
            <a:r>
              <a:rPr lang="en-US" dirty="0" err="1"/>
              <a:t>funkció</a:t>
            </a:r>
            <a:r>
              <a:rPr lang="en-US" dirty="0"/>
              <a:t> </a:t>
            </a:r>
            <a:r>
              <a:rPr lang="en-US" dirty="0" err="1"/>
              <a:t>elérhető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felhasználható</a:t>
            </a:r>
            <a:r>
              <a:rPr lang="en-US" dirty="0"/>
              <a:t> </a:t>
            </a:r>
            <a:r>
              <a:rPr lang="en-US" dirty="0" err="1"/>
              <a:t>saját</a:t>
            </a:r>
            <a:r>
              <a:rPr lang="en-US" dirty="0"/>
              <a:t> </a:t>
            </a:r>
            <a:r>
              <a:rPr lang="en-US" dirty="0" err="1"/>
              <a:t>alkalmazások</a:t>
            </a:r>
            <a:r>
              <a:rPr lang="en-US" dirty="0"/>
              <a:t> </a:t>
            </a:r>
            <a:r>
              <a:rPr lang="en-US" dirty="0" err="1"/>
              <a:t>implementálása</a:t>
            </a:r>
            <a:r>
              <a:rPr lang="en-US" dirty="0"/>
              <a:t> </a:t>
            </a:r>
            <a:r>
              <a:rPr lang="en-US" dirty="0" err="1" smtClean="0"/>
              <a:t>során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Termékek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Floodlight</a:t>
            </a:r>
          </a:p>
          <a:p>
            <a:pPr lvl="1"/>
            <a:r>
              <a:rPr lang="en-US" dirty="0"/>
              <a:t>Big Switch Networks </a:t>
            </a:r>
            <a:r>
              <a:rPr lang="en-US" dirty="0" err="1"/>
              <a:t>terméke</a:t>
            </a:r>
            <a:endParaRPr lang="en-US" dirty="0"/>
          </a:p>
          <a:p>
            <a:pPr lvl="1"/>
            <a:r>
              <a:rPr lang="en-US" dirty="0"/>
              <a:t>Java </a:t>
            </a:r>
            <a:r>
              <a:rPr lang="en-US" dirty="0" err="1"/>
              <a:t>alapú</a:t>
            </a:r>
            <a:endParaRPr lang="en-US" dirty="0"/>
          </a:p>
          <a:p>
            <a:pPr lvl="1"/>
            <a:r>
              <a:rPr lang="en-US" dirty="0"/>
              <a:t>Apache </a:t>
            </a:r>
            <a:r>
              <a:rPr lang="en-US" dirty="0" err="1"/>
              <a:t>licensz</a:t>
            </a:r>
            <a:endParaRPr lang="en-US" dirty="0"/>
          </a:p>
          <a:p>
            <a:pPr lvl="1"/>
            <a:r>
              <a:rPr lang="en-US" dirty="0"/>
              <a:t>northbound API</a:t>
            </a:r>
          </a:p>
          <a:p>
            <a:r>
              <a:rPr lang="en-US" dirty="0" err="1" smtClean="0"/>
              <a:t>OpenDaylight</a:t>
            </a:r>
            <a:r>
              <a:rPr lang="en-US" dirty="0" smtClean="0"/>
              <a:t>, ONOS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ipari</a:t>
            </a:r>
            <a:r>
              <a:rPr lang="en-US" dirty="0" smtClean="0"/>
              <a:t>” SDN </a:t>
            </a:r>
            <a:r>
              <a:rPr lang="en-US" dirty="0" err="1" smtClean="0"/>
              <a:t>platformok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5250"/>
            <a:ext cx="7035078" cy="36957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38800" y="-171450"/>
            <a:ext cx="7848600" cy="742950"/>
          </a:xfrm>
        </p:spPr>
        <p:txBody>
          <a:bodyPr/>
          <a:lstStyle/>
          <a:p>
            <a:r>
              <a:rPr lang="en-US" dirty="0" smtClean="0"/>
              <a:t>ONOS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228600" y="3790950"/>
            <a:ext cx="8077200" cy="1066800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hu-HU" dirty="0"/>
              <a:t>logikai centralizációt biztosít </a:t>
            </a:r>
            <a:endParaRPr lang="en-US" dirty="0" smtClean="0"/>
          </a:p>
          <a:p>
            <a:pPr lvl="2"/>
            <a:r>
              <a:rPr lang="hu-HU" dirty="0" smtClean="0"/>
              <a:t>a </a:t>
            </a:r>
            <a:r>
              <a:rPr lang="hu-HU" dirty="0"/>
              <a:t>hálózat fennakadás nélkül üzemel, még ha egy kontrollerpéldányt futtató hardver </a:t>
            </a:r>
            <a:r>
              <a:rPr lang="en-US" dirty="0" smtClean="0"/>
              <a:t>le</a:t>
            </a:r>
            <a:r>
              <a:rPr lang="hu-HU" dirty="0" smtClean="0"/>
              <a:t> </a:t>
            </a:r>
            <a:r>
              <a:rPr lang="hu-HU" dirty="0"/>
              <a:t>is hal</a:t>
            </a:r>
          </a:p>
          <a:p>
            <a:pPr lvl="2"/>
            <a:r>
              <a:rPr lang="hu-HU" dirty="0"/>
              <a:t>az adatok sokszorozását a keretrendszer végzi</a:t>
            </a:r>
            <a:r>
              <a:rPr lang="hu-HU" dirty="0" smtClean="0"/>
              <a:t>,</a:t>
            </a:r>
            <a:r>
              <a:rPr lang="en-US" dirty="0" smtClean="0"/>
              <a:t> </a:t>
            </a:r>
            <a:r>
              <a:rPr lang="hu-HU" dirty="0" smtClean="0"/>
              <a:t>a </a:t>
            </a:r>
            <a:r>
              <a:rPr lang="hu-HU" dirty="0"/>
              <a:t>programozónak nem kell ezzel </a:t>
            </a:r>
            <a:r>
              <a:rPr lang="hu-HU" dirty="0" smtClean="0"/>
              <a:t>foglalkoznia</a:t>
            </a:r>
            <a:endParaRPr lang="en-US" dirty="0" smtClean="0"/>
          </a:p>
          <a:p>
            <a:pPr lvl="1"/>
            <a:r>
              <a:rPr lang="en-US" dirty="0" err="1" smtClean="0"/>
              <a:t>OSGi</a:t>
            </a:r>
            <a:r>
              <a:rPr lang="en-US" dirty="0" smtClean="0"/>
              <a:t> </a:t>
            </a:r>
            <a:r>
              <a:rPr lang="en-US" dirty="0" err="1" smtClean="0"/>
              <a:t>komponensek</a:t>
            </a:r>
            <a:r>
              <a:rPr lang="en-US" dirty="0" smtClean="0"/>
              <a:t> (</a:t>
            </a:r>
            <a:r>
              <a:rPr lang="en-US" dirty="0" err="1" smtClean="0"/>
              <a:t>OpenDaylighthoz</a:t>
            </a:r>
            <a:r>
              <a:rPr lang="en-US" dirty="0" smtClean="0"/>
              <a:t> </a:t>
            </a:r>
            <a:r>
              <a:rPr lang="en-US" dirty="0" err="1" smtClean="0"/>
              <a:t>hasonlóan</a:t>
            </a:r>
            <a:r>
              <a:rPr lang="en-US" dirty="0" smtClean="0"/>
              <a:t>)</a:t>
            </a:r>
            <a:r>
              <a:rPr lang="hu-HU" dirty="0" smtClean="0"/>
              <a:t>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61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ONOS – intent </a:t>
            </a:r>
            <a:br>
              <a:rPr lang="en-US" dirty="0" smtClean="0"/>
            </a:br>
            <a:r>
              <a:rPr lang="en-US" dirty="0" err="1" smtClean="0"/>
              <a:t>Példa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északi</a:t>
            </a:r>
            <a:r>
              <a:rPr lang="en-US" dirty="0" smtClean="0"/>
              <a:t> </a:t>
            </a:r>
            <a:r>
              <a:rPr lang="en-US" dirty="0" err="1" smtClean="0"/>
              <a:t>interfészre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57200" y="1047750"/>
            <a:ext cx="8458200" cy="3569970"/>
          </a:xfrm>
        </p:spPr>
        <p:txBody>
          <a:bodyPr/>
          <a:lstStyle/>
          <a:p>
            <a:r>
              <a:rPr lang="hu-HU" dirty="0" smtClean="0"/>
              <a:t>Leírja, hogy minek kéne lenn</a:t>
            </a:r>
            <a:r>
              <a:rPr lang="en-US" dirty="0" err="1" smtClean="0"/>
              <a:t>i</a:t>
            </a:r>
            <a:r>
              <a:rPr lang="hu-HU" dirty="0" smtClean="0"/>
              <a:t>e ahelyett, hogy</a:t>
            </a:r>
            <a:br>
              <a:rPr lang="hu-HU" dirty="0" smtClean="0"/>
            </a:br>
            <a:r>
              <a:rPr lang="hu-HU" dirty="0" smtClean="0"/>
              <a:t>leírná, hogy hogyan kéne elérni a célt</a:t>
            </a:r>
          </a:p>
          <a:p>
            <a:r>
              <a:rPr lang="hu-HU" dirty="0" smtClean="0"/>
              <a:t>Pl.: “</a:t>
            </a:r>
            <a:r>
              <a:rPr lang="hu-HU" dirty="0" err="1" smtClean="0"/>
              <a:t>Host</a:t>
            </a:r>
            <a:r>
              <a:rPr lang="hu-HU" dirty="0" smtClean="0"/>
              <a:t> A és </a:t>
            </a:r>
            <a:r>
              <a:rPr lang="hu-HU" dirty="0" err="1" smtClean="0"/>
              <a:t>Host</a:t>
            </a:r>
            <a:r>
              <a:rPr lang="hu-HU" dirty="0" smtClean="0"/>
              <a:t> B között legyen összeköttetés’’</a:t>
            </a:r>
          </a:p>
          <a:p>
            <a:r>
              <a:rPr lang="hu-HU" dirty="0" smtClean="0"/>
              <a:t>ONOS a topológia függvényében ezt egy úttá alakítja</a:t>
            </a:r>
            <a:br>
              <a:rPr lang="hu-HU" dirty="0" smtClean="0"/>
            </a:br>
            <a:r>
              <a:rPr lang="hu-HU" dirty="0" smtClean="0"/>
              <a:t>és beállítja a kapcsolókban a megfelelő szabályokat</a:t>
            </a:r>
          </a:p>
          <a:p>
            <a:r>
              <a:rPr lang="hu-HU" dirty="0" smtClean="0"/>
              <a:t>Ha topológia változik, akkor az út is változhat, de</a:t>
            </a:r>
            <a:br>
              <a:rPr lang="hu-HU" dirty="0" smtClean="0"/>
            </a:br>
            <a:r>
              <a:rPr lang="hu-HU" dirty="0" smtClean="0"/>
              <a:t>az északi interfészen nincs forgalom</a:t>
            </a:r>
          </a:p>
        </p:txBody>
      </p:sp>
    </p:spTree>
    <p:extLst>
      <p:ext uri="{BB962C8B-B14F-4D97-AF65-F5344CB8AC3E}">
        <p14:creationId xmlns:p14="http://schemas.microsoft.com/office/powerpoint/2010/main" val="11613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Egyéb</a:t>
            </a:r>
            <a:r>
              <a:rPr lang="en-US" dirty="0" smtClean="0"/>
              <a:t> </a:t>
            </a:r>
            <a:r>
              <a:rPr lang="en-US" dirty="0" err="1" smtClean="0"/>
              <a:t>megoldások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Ryu</a:t>
            </a:r>
            <a:endParaRPr lang="en-US" dirty="0"/>
          </a:p>
          <a:p>
            <a:pPr lvl="1"/>
            <a:r>
              <a:rPr lang="en-US" dirty="0"/>
              <a:t>Python </a:t>
            </a:r>
            <a:r>
              <a:rPr lang="en-US" dirty="0" err="1"/>
              <a:t>alapú</a:t>
            </a:r>
            <a:endParaRPr lang="en-US" dirty="0"/>
          </a:p>
          <a:p>
            <a:r>
              <a:rPr lang="en-US" dirty="0" err="1"/>
              <a:t>Trema</a:t>
            </a:r>
            <a:endParaRPr lang="en-US" dirty="0"/>
          </a:p>
          <a:p>
            <a:pPr lvl="1"/>
            <a:r>
              <a:rPr lang="en-US" dirty="0"/>
              <a:t>Ruby, C</a:t>
            </a:r>
          </a:p>
          <a:p>
            <a:r>
              <a:rPr lang="en-US" dirty="0"/>
              <a:t>Frenetic, Nettle</a:t>
            </a:r>
          </a:p>
          <a:p>
            <a:pPr lvl="1"/>
            <a:r>
              <a:rPr lang="en-US" dirty="0" err="1"/>
              <a:t>deklaratív</a:t>
            </a:r>
            <a:r>
              <a:rPr lang="en-US" dirty="0"/>
              <a:t> </a:t>
            </a:r>
            <a:r>
              <a:rPr lang="en-US" dirty="0" err="1"/>
              <a:t>nyelvek</a:t>
            </a:r>
            <a:r>
              <a:rPr lang="en-US" dirty="0"/>
              <a:t> (Haskell, </a:t>
            </a:r>
            <a:r>
              <a:rPr lang="en-US" dirty="0" err="1"/>
              <a:t>OCaml</a:t>
            </a:r>
            <a:r>
              <a:rPr lang="en-US" dirty="0"/>
              <a:t>)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hu-HU" b="1" dirty="0"/>
              <a:t>Egy-két hír a közelmúltból:</a:t>
            </a:r>
          </a:p>
          <a:p>
            <a:pPr>
              <a:lnSpc>
                <a:spcPct val="120000"/>
              </a:lnSpc>
            </a:pPr>
            <a:r>
              <a:rPr lang="en-US" dirty="0"/>
              <a:t>“</a:t>
            </a:r>
            <a:r>
              <a:rPr lang="en-US" b="1" dirty="0"/>
              <a:t>Google</a:t>
            </a:r>
            <a:r>
              <a:rPr lang="en-US" dirty="0"/>
              <a:t> is using </a:t>
            </a:r>
            <a:r>
              <a:rPr lang="en-US" b="1" dirty="0" err="1"/>
              <a:t>OpenFlow</a:t>
            </a:r>
            <a:r>
              <a:rPr lang="en-US" dirty="0"/>
              <a:t> on custom-designed hardware for all the internal networks it runs connecting its global </a:t>
            </a:r>
            <a:r>
              <a:rPr lang="en-US" b="1" dirty="0"/>
              <a:t>data centers</a:t>
            </a:r>
            <a:r>
              <a:rPr lang="en-US" dirty="0"/>
              <a:t>, said </a:t>
            </a:r>
            <a:r>
              <a:rPr lang="en-US" b="1" dirty="0" err="1"/>
              <a:t>Urs</a:t>
            </a:r>
            <a:r>
              <a:rPr lang="en-US" b="1" dirty="0"/>
              <a:t> </a:t>
            </a:r>
            <a:r>
              <a:rPr lang="en-US" b="1" dirty="0" err="1"/>
              <a:t>Holzle</a:t>
            </a:r>
            <a:r>
              <a:rPr lang="en-US" dirty="0"/>
              <a:t>, senior vice president of technology infrastructure at Google”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“</a:t>
            </a:r>
            <a:r>
              <a:rPr lang="en-US" b="1" dirty="0"/>
              <a:t>How Google is using </a:t>
            </a:r>
            <a:r>
              <a:rPr lang="en-US" b="1" dirty="0" err="1"/>
              <a:t>OpenFlow</a:t>
            </a:r>
            <a:r>
              <a:rPr lang="en-US" b="1" dirty="0"/>
              <a:t> to lower its network costs?</a:t>
            </a:r>
            <a:r>
              <a:rPr lang="en-US" dirty="0"/>
              <a:t> Google is checking out a new form of networking protocol known as </a:t>
            </a:r>
            <a:r>
              <a:rPr lang="en-US" dirty="0" err="1"/>
              <a:t>OpenFlow</a:t>
            </a:r>
            <a:r>
              <a:rPr lang="en-US" dirty="0"/>
              <a:t>, in the communications networks that run between its data centers. The search giant is testing the use of software defined networks in order to lower the cost of delivering a bit of information.” (gigaom.com)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“Virtualization and cloud infrastructure provider </a:t>
            </a:r>
            <a:r>
              <a:rPr lang="en-US" b="1" dirty="0"/>
              <a:t>VMware</a:t>
            </a:r>
            <a:r>
              <a:rPr lang="en-US" dirty="0"/>
              <a:t> (NYSE: VMW), announced this week that it will pay </a:t>
            </a:r>
            <a:r>
              <a:rPr lang="en-US" b="1" dirty="0"/>
              <a:t>$1.05 billion</a:t>
            </a:r>
            <a:r>
              <a:rPr lang="en-US" dirty="0"/>
              <a:t> in cash plus approximately $210 million in assumed unvested equity awards to </a:t>
            </a:r>
            <a:r>
              <a:rPr lang="en-US" b="1" dirty="0"/>
              <a:t>acquire </a:t>
            </a:r>
            <a:r>
              <a:rPr lang="en-US" b="1" dirty="0" err="1"/>
              <a:t>Nicira</a:t>
            </a:r>
            <a:r>
              <a:rPr lang="en-US" dirty="0"/>
              <a:t>, a software-defined networking (</a:t>
            </a:r>
            <a:r>
              <a:rPr lang="en-US" b="1" dirty="0"/>
              <a:t>SDN</a:t>
            </a:r>
            <a:r>
              <a:rPr lang="en-US" dirty="0"/>
              <a:t>) </a:t>
            </a:r>
            <a:r>
              <a:rPr lang="en-US" b="1" dirty="0"/>
              <a:t>specialist</a:t>
            </a:r>
            <a:r>
              <a:rPr lang="en-US" dirty="0"/>
              <a:t> and provider of network virtualization for open source initiatives.“ (RCR Wireless News – Americas)</a:t>
            </a:r>
          </a:p>
        </p:txBody>
      </p:sp>
    </p:spTree>
    <p:extLst>
      <p:ext uri="{BB962C8B-B14F-4D97-AF65-F5344CB8AC3E}">
        <p14:creationId xmlns:p14="http://schemas.microsoft.com/office/powerpoint/2010/main" val="37265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POX, </a:t>
            </a:r>
            <a:r>
              <a:rPr lang="en-US" dirty="0" err="1" smtClean="0"/>
              <a:t>kicsit</a:t>
            </a:r>
            <a:r>
              <a:rPr lang="en-US" dirty="0" smtClean="0"/>
              <a:t> </a:t>
            </a:r>
            <a:r>
              <a:rPr lang="en-US" dirty="0" err="1" smtClean="0"/>
              <a:t>részleteseben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Németh</a:t>
            </a:r>
            <a:r>
              <a:rPr lang="en-US" dirty="0" smtClean="0"/>
              <a:t> </a:t>
            </a:r>
            <a:r>
              <a:rPr lang="en-US" dirty="0" err="1" smtClean="0"/>
              <a:t>Felicián</a:t>
            </a:r>
            <a:r>
              <a:rPr lang="en-US" dirty="0" smtClean="0"/>
              <a:t> slide-jai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POX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5105400" cy="3703320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Elavult: csak </a:t>
            </a:r>
            <a:r>
              <a:rPr lang="hu-HU" dirty="0" err="1" smtClean="0"/>
              <a:t>OpenFlow</a:t>
            </a:r>
            <a:r>
              <a:rPr lang="hu-HU" dirty="0" smtClean="0"/>
              <a:t> 1.0-t támogat</a:t>
            </a:r>
          </a:p>
          <a:p>
            <a:pPr lvl="1"/>
            <a:r>
              <a:rPr lang="hu-HU" dirty="0" smtClean="0"/>
              <a:t>Konkurensek: OF 1.4+, </a:t>
            </a:r>
            <a:r>
              <a:rPr lang="hu-HU" dirty="0" err="1" smtClean="0"/>
              <a:t>OF-config</a:t>
            </a:r>
            <a:r>
              <a:rPr lang="hu-HU" dirty="0" smtClean="0"/>
              <a:t>, </a:t>
            </a:r>
            <a:r>
              <a:rPr lang="hu-HU" dirty="0" err="1" smtClean="0"/>
              <a:t>netconf</a:t>
            </a:r>
            <a:r>
              <a:rPr lang="hu-HU" dirty="0" smtClean="0"/>
              <a:t>, </a:t>
            </a:r>
            <a:r>
              <a:rPr lang="hu-HU" dirty="0" err="1" smtClean="0"/>
              <a:t>snmp</a:t>
            </a:r>
            <a:endParaRPr lang="hu-HU" dirty="0" smtClean="0"/>
          </a:p>
          <a:p>
            <a:r>
              <a:rPr lang="hu-HU" dirty="0" smtClean="0"/>
              <a:t>Fejlesztése gyakorlatilag leállt </a:t>
            </a:r>
          </a:p>
          <a:p>
            <a:pPr lvl="1"/>
            <a:r>
              <a:rPr lang="hu-HU" dirty="0" smtClean="0"/>
              <a:t>Hibajavítások kivételével</a:t>
            </a:r>
          </a:p>
          <a:p>
            <a:r>
              <a:rPr lang="hu-HU" dirty="0" smtClean="0"/>
              <a:t>Ipari igényeket nem elégít ki</a:t>
            </a:r>
          </a:p>
          <a:p>
            <a:endParaRPr lang="hu-HU" dirty="0" smtClean="0"/>
          </a:p>
          <a:p>
            <a:r>
              <a:rPr lang="hu-HU" dirty="0" smtClean="0"/>
              <a:t>Minimális függőségi lista (</a:t>
            </a:r>
            <a:r>
              <a:rPr lang="hu-HU" dirty="0" err="1" smtClean="0"/>
              <a:t>python</a:t>
            </a:r>
            <a:r>
              <a:rPr lang="hu-HU" dirty="0" smtClean="0"/>
              <a:t> 2.7)</a:t>
            </a:r>
          </a:p>
          <a:p>
            <a:r>
              <a:rPr lang="hu-HU" dirty="0" smtClean="0"/>
              <a:t>Könnyen installálható</a:t>
            </a:r>
          </a:p>
          <a:p>
            <a:r>
              <a:rPr lang="hu-HU" dirty="0" err="1" smtClean="0"/>
              <a:t>Szkript</a:t>
            </a:r>
            <a:r>
              <a:rPr lang="hu-HU" dirty="0" smtClean="0"/>
              <a:t> nyelvet használ: </a:t>
            </a:r>
          </a:p>
          <a:p>
            <a:pPr lvl="1"/>
            <a:r>
              <a:rPr lang="hu-HU" dirty="0" smtClean="0"/>
              <a:t>gyors </a:t>
            </a:r>
            <a:r>
              <a:rPr lang="hu-HU" dirty="0" err="1" smtClean="0"/>
              <a:t>edit</a:t>
            </a:r>
            <a:r>
              <a:rPr lang="hu-HU" dirty="0" smtClean="0"/>
              <a:t>/(</a:t>
            </a:r>
            <a:r>
              <a:rPr lang="hu-HU" dirty="0" err="1" smtClean="0"/>
              <a:t>compile</a:t>
            </a:r>
            <a:r>
              <a:rPr lang="hu-HU" dirty="0" smtClean="0"/>
              <a:t>)/</a:t>
            </a:r>
            <a:r>
              <a:rPr lang="hu-HU" dirty="0" err="1" smtClean="0"/>
              <a:t>debug</a:t>
            </a:r>
            <a:r>
              <a:rPr lang="hu-HU" dirty="0" smtClean="0"/>
              <a:t> ciklus</a:t>
            </a:r>
            <a:endParaRPr lang="en-US" dirty="0" smtClean="0"/>
          </a:p>
          <a:p>
            <a:pPr lvl="1"/>
            <a:r>
              <a:rPr lang="en-US" dirty="0" err="1"/>
              <a:t>gyors</a:t>
            </a:r>
            <a:r>
              <a:rPr lang="en-US" dirty="0"/>
              <a:t> </a:t>
            </a:r>
            <a:r>
              <a:rPr lang="en-US" dirty="0" err="1"/>
              <a:t>prototípus</a:t>
            </a:r>
            <a:r>
              <a:rPr lang="en-US" dirty="0"/>
              <a:t> </a:t>
            </a:r>
            <a:r>
              <a:rPr lang="en-US" dirty="0" err="1" smtClean="0"/>
              <a:t>implementálás</a:t>
            </a:r>
            <a:endParaRPr lang="hu-HU" dirty="0" smtClean="0"/>
          </a:p>
          <a:p>
            <a:r>
              <a:rPr lang="hu-HU" dirty="0" smtClean="0"/>
              <a:t>Rendkívül elegáns eseménykezelő </a:t>
            </a:r>
            <a:r>
              <a:rPr lang="en-US" dirty="0" err="1" smtClean="0"/>
              <a:t>keretrendszer</a:t>
            </a:r>
            <a:endParaRPr lang="hu-HU" dirty="0" smtClean="0"/>
          </a:p>
          <a:p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threaded</a:t>
            </a:r>
            <a:r>
              <a:rPr lang="hu-HU" dirty="0" smtClean="0"/>
              <a:t>: így is gyors, de nehezebb hibázni</a:t>
            </a:r>
            <a:endParaRPr lang="en-US" dirty="0"/>
          </a:p>
          <a:p>
            <a:r>
              <a:rPr lang="en-US" dirty="0" err="1" smtClean="0"/>
              <a:t>Keretrendszer</a:t>
            </a:r>
            <a:r>
              <a:rPr lang="en-US" dirty="0" smtClean="0"/>
              <a:t>, </a:t>
            </a:r>
            <a:r>
              <a:rPr lang="en-US" dirty="0" err="1" smtClean="0"/>
              <a:t>amiben</a:t>
            </a:r>
            <a:r>
              <a:rPr lang="en-US" dirty="0" smtClean="0"/>
              <a:t> </a:t>
            </a:r>
            <a:r>
              <a:rPr lang="en-US" dirty="0" err="1" smtClean="0"/>
              <a:t>alkalmazások</a:t>
            </a:r>
            <a:r>
              <a:rPr lang="en-US" dirty="0" smtClean="0"/>
              <a:t> </a:t>
            </a:r>
            <a:r>
              <a:rPr lang="en-US" dirty="0" err="1" smtClean="0"/>
              <a:t>írhatók</a:t>
            </a:r>
            <a:endParaRPr lang="en-US" dirty="0" smtClean="0"/>
          </a:p>
        </p:txBody>
      </p:sp>
      <p:sp>
        <p:nvSpPr>
          <p:cNvPr id="7" name="Tartalom helye 6"/>
          <p:cNvSpPr>
            <a:spLocks noGrp="1"/>
          </p:cNvSpPr>
          <p:nvPr>
            <p:ph sz="quarter" idx="2"/>
          </p:nvPr>
        </p:nvSpPr>
        <p:spPr>
          <a:xfrm>
            <a:off x="5562600" y="3028950"/>
            <a:ext cx="3276600" cy="15864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smtClean="0"/>
              <a:t>www.noxrepo.org</a:t>
            </a:r>
          </a:p>
          <a:p>
            <a:pPr marL="0" indent="0">
              <a:buNone/>
            </a:pPr>
            <a:r>
              <a:rPr lang="en-US" dirty="0"/>
              <a:t>http://github.com/noxrepo/pox/</a:t>
            </a:r>
          </a:p>
          <a:p>
            <a:pPr marL="0" indent="0">
              <a:buNone/>
            </a:pPr>
            <a:r>
              <a:rPr lang="hu-HU" dirty="0" smtClean="0"/>
              <a:t>https</a:t>
            </a:r>
            <a:r>
              <a:rPr lang="hu-HU" dirty="0"/>
              <a:t>://openflow.stanford.edu</a:t>
            </a:r>
            <a:r>
              <a:rPr lang="hu-HU" dirty="0" smtClean="0"/>
              <a:t>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dirty="0" smtClean="0"/>
              <a:t>display/ONL/POX+</a:t>
            </a:r>
            <a:r>
              <a:rPr lang="hu-HU" dirty="0" err="1" smtClean="0"/>
              <a:t>Wiki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62225"/>
            <a:ext cx="1371316" cy="11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Installáció, futtatás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458200" cy="3333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latin typeface="Courier New" pitchFamily="49" charset="0"/>
                <a:cs typeface="Courier New" pitchFamily="49" charset="0"/>
              </a:rPr>
              <a:t>~$ git clone http://github.com/noxrepo/pox</a:t>
            </a:r>
          </a:p>
          <a:p>
            <a:pPr marL="0" indent="0">
              <a:buNone/>
            </a:pPr>
            <a:r>
              <a:rPr lang="fr-FR" sz="1800" dirty="0">
                <a:latin typeface="Courier New" pitchFamily="49" charset="0"/>
                <a:cs typeface="Courier New" pitchFamily="49" charset="0"/>
              </a:rPr>
              <a:t>~$ cd pox</a:t>
            </a:r>
          </a:p>
          <a:p>
            <a:pPr marL="0" indent="0">
              <a:buNone/>
            </a:pPr>
            <a:r>
              <a:rPr lang="fr-FR" sz="1800" dirty="0">
                <a:latin typeface="Courier New" pitchFamily="49" charset="0"/>
                <a:cs typeface="Courier New" pitchFamily="49" charset="0"/>
              </a:rPr>
              <a:t>~/pox$ git checkout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eel</a:t>
            </a:r>
          </a:p>
          <a:p>
            <a:pPr marL="0" indent="0">
              <a:buNone/>
            </a:pPr>
            <a:endParaRPr lang="fr-FR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fr-FR" sz="1800" dirty="0">
                <a:latin typeface="Courier New" pitchFamily="49" charset="0"/>
                <a:cs typeface="Courier New" pitchFamily="49" charset="0"/>
              </a:rPr>
              <a:t>~/pox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./pox.py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samples.pretty_log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forwarding.l2_learning</a:t>
            </a:r>
          </a:p>
          <a:p>
            <a:pPr marL="0" indent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fr-FR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mn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--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topo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=linear --mac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--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controller=remote</a:t>
            </a:r>
          </a:p>
          <a:p>
            <a:pPr marL="0" indent="0">
              <a:buNone/>
            </a:pPr>
            <a:r>
              <a:rPr lang="fr-FR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mn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--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topo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=linear --mac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--controller=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remote,ip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=192.168.56.1</a:t>
            </a:r>
          </a:p>
          <a:p>
            <a:r>
              <a:rPr lang="en-US" sz="1800" dirty="0" smtClean="0">
                <a:cs typeface="Courier New" pitchFamily="49" charset="0"/>
              </a:rPr>
              <a:t>Controller argumentum</a:t>
            </a:r>
            <a:r>
              <a:rPr lang="hu-HU" sz="1800" dirty="0" smtClean="0">
                <a:cs typeface="Courier New" pitchFamily="49" charset="0"/>
              </a:rPr>
              <a:t>: </a:t>
            </a:r>
            <a:r>
              <a:rPr lang="en-US" sz="1800" dirty="0" err="1" smtClean="0">
                <a:cs typeface="Courier New" pitchFamily="49" charset="0"/>
              </a:rPr>
              <a:t>az</a:t>
            </a:r>
            <a:r>
              <a:rPr lang="en-US" sz="1800" dirty="0" smtClean="0">
                <a:cs typeface="Courier New" pitchFamily="49" charset="0"/>
              </a:rPr>
              <a:t> </a:t>
            </a:r>
            <a:r>
              <a:rPr lang="hu-HU" sz="1800" dirty="0" smtClean="0">
                <a:cs typeface="Courier New" pitchFamily="49" charset="0"/>
              </a:rPr>
              <a:t>OVS </a:t>
            </a:r>
            <a:r>
              <a:rPr lang="hu-HU" sz="1800" dirty="0" err="1" smtClean="0">
                <a:cs typeface="Courier New" pitchFamily="49" charset="0"/>
              </a:rPr>
              <a:t>switch-ek</a:t>
            </a:r>
            <a:r>
              <a:rPr lang="hu-HU" sz="1800" dirty="0" smtClean="0">
                <a:cs typeface="Courier New" pitchFamily="49" charset="0"/>
              </a:rPr>
              <a:t> hol találják az OF kontrollert.</a:t>
            </a:r>
            <a:endParaRPr lang="hu-HU" sz="1800" dirty="0">
              <a:cs typeface="Courier New" pitchFamily="49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981200" y="4400550"/>
            <a:ext cx="599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POX </a:t>
            </a:r>
            <a:r>
              <a:rPr lang="en-US" dirty="0" err="1" smtClean="0"/>
              <a:t>komponensek</a:t>
            </a:r>
            <a:r>
              <a:rPr lang="en-US" dirty="0" smtClean="0"/>
              <a:t> (</a:t>
            </a:r>
            <a:r>
              <a:rPr lang="en-US" dirty="0" err="1" smtClean="0"/>
              <a:t>amik</a:t>
            </a:r>
            <a:r>
              <a:rPr lang="en-US" dirty="0" smtClean="0"/>
              <a:t> </a:t>
            </a:r>
            <a:r>
              <a:rPr lang="en-US" dirty="0" err="1" smtClean="0"/>
              <a:t>azért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NOS </a:t>
            </a:r>
            <a:r>
              <a:rPr lang="en-US" dirty="0" err="1" smtClean="0"/>
              <a:t>alkalmazások</a:t>
            </a:r>
            <a:r>
              <a:rPr lang="en-US" dirty="0" smtClean="0"/>
              <a:t>)</a:t>
            </a:r>
            <a:endParaRPr lang="hu-HU" dirty="0"/>
          </a:p>
        </p:txBody>
      </p:sp>
      <p:cxnSp>
        <p:nvCxnSpPr>
          <p:cNvPr id="9" name="Egyenes összekötő nyíllal 8"/>
          <p:cNvCxnSpPr/>
          <p:nvPr/>
        </p:nvCxnSpPr>
        <p:spPr>
          <a:xfrm flipH="1" flipV="1">
            <a:off x="4013114" y="2800350"/>
            <a:ext cx="330286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4343400" y="2724150"/>
            <a:ext cx="1676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0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Pox </a:t>
            </a:r>
            <a:r>
              <a:rPr lang="en-US" dirty="0" err="1" smtClean="0"/>
              <a:t>komponensek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forwarding.hub</a:t>
            </a:r>
            <a:endParaRPr lang="en-US" dirty="0"/>
          </a:p>
          <a:p>
            <a:r>
              <a:rPr lang="en-US" dirty="0" smtClean="0"/>
              <a:t>forwarding.l2_learning</a:t>
            </a:r>
            <a:endParaRPr lang="en-US" dirty="0"/>
          </a:p>
          <a:p>
            <a:r>
              <a:rPr lang="en-US" dirty="0" smtClean="0"/>
              <a:t>forwarding.l3_learning</a:t>
            </a:r>
            <a:endParaRPr lang="en-US" dirty="0"/>
          </a:p>
          <a:p>
            <a:r>
              <a:rPr lang="en-US" dirty="0" err="1" smtClean="0"/>
              <a:t>forwarding.topo_proactive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összes</a:t>
            </a:r>
            <a:r>
              <a:rPr lang="en-US" dirty="0" smtClean="0"/>
              <a:t> </a:t>
            </a:r>
            <a:r>
              <a:rPr lang="en-US" dirty="0" err="1" smtClean="0"/>
              <a:t>komponens</a:t>
            </a:r>
            <a:r>
              <a:rPr lang="en-US" dirty="0" smtClean="0"/>
              <a:t>: find ~/pox/pox 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openflow.of</a:t>
            </a:r>
            <a:r>
              <a:rPr lang="hu-HU" dirty="0" smtClean="0"/>
              <a:t>_01</a:t>
            </a:r>
            <a:endParaRPr lang="en-US" dirty="0" smtClean="0"/>
          </a:p>
          <a:p>
            <a:pPr lvl="1"/>
            <a:r>
              <a:rPr lang="hu-HU" sz="1900" dirty="0" err="1" smtClean="0"/>
              <a:t>--</a:t>
            </a:r>
            <a:r>
              <a:rPr lang="hu-HU" sz="1900" dirty="0" err="1"/>
              <a:t>port</a:t>
            </a:r>
            <a:r>
              <a:rPr lang="hu-HU" sz="1900" dirty="0"/>
              <a:t>=&lt;X</a:t>
            </a:r>
            <a:r>
              <a:rPr lang="hu-HU" sz="1900" dirty="0" smtClean="0"/>
              <a:t>&gt;</a:t>
            </a:r>
            <a:endParaRPr lang="en-US" sz="1900" dirty="0" smtClean="0"/>
          </a:p>
          <a:p>
            <a:pPr lvl="1"/>
            <a:r>
              <a:rPr lang="en-US" sz="1900" dirty="0"/>
              <a:t>OF </a:t>
            </a:r>
            <a:r>
              <a:rPr lang="en-US" sz="1900" dirty="0" err="1"/>
              <a:t>üzenetek</a:t>
            </a:r>
            <a:r>
              <a:rPr lang="en-US" sz="1900" dirty="0"/>
              <a:t> </a:t>
            </a:r>
            <a:r>
              <a:rPr lang="en-US" sz="1900" dirty="0" err="1"/>
              <a:t>küldése</a:t>
            </a:r>
            <a:r>
              <a:rPr lang="en-US" sz="1900" dirty="0"/>
              <a:t>, </a:t>
            </a:r>
            <a:r>
              <a:rPr lang="en-US" sz="1900" dirty="0" err="1" smtClean="0"/>
              <a:t>fogadása</a:t>
            </a:r>
            <a:r>
              <a:rPr lang="en-US" sz="1900" dirty="0" smtClean="0"/>
              <a:t>, POX </a:t>
            </a:r>
            <a:r>
              <a:rPr lang="en-US" sz="1900" dirty="0" err="1" smtClean="0"/>
              <a:t>eseménnyé</a:t>
            </a:r>
            <a:r>
              <a:rPr lang="en-US" sz="1900" dirty="0" smtClean="0"/>
              <a:t> </a:t>
            </a:r>
            <a:r>
              <a:rPr lang="en-US" sz="1900" dirty="0" err="1" smtClean="0"/>
              <a:t>alakítása</a:t>
            </a:r>
            <a:endParaRPr lang="en-US" sz="1900" dirty="0" smtClean="0"/>
          </a:p>
          <a:p>
            <a:r>
              <a:rPr lang="en-US" dirty="0" err="1" smtClean="0"/>
              <a:t>openflow.discovery</a:t>
            </a:r>
            <a:endParaRPr lang="en-US" dirty="0" smtClean="0"/>
          </a:p>
          <a:p>
            <a:pPr lvl="1"/>
            <a:r>
              <a:rPr lang="hu-HU" sz="2200" dirty="0" err="1" smtClean="0"/>
              <a:t>Topólogia</a:t>
            </a:r>
            <a:r>
              <a:rPr lang="hu-HU" sz="2200" dirty="0" smtClean="0"/>
              <a:t> feltérképezése LLDP üzenetekkel</a:t>
            </a:r>
            <a:endParaRPr lang="en-US" sz="2200" dirty="0" smtClean="0"/>
          </a:p>
          <a:p>
            <a:r>
              <a:rPr lang="hu-HU" dirty="0" err="1"/>
              <a:t>openflow.webservice</a:t>
            </a:r>
            <a:endParaRPr lang="hu-HU" dirty="0" smtClean="0"/>
          </a:p>
          <a:p>
            <a:pPr lvl="1"/>
            <a:r>
              <a:rPr lang="en-US" sz="1700" dirty="0" err="1" smtClean="0"/>
              <a:t>Északi</a:t>
            </a:r>
            <a:r>
              <a:rPr lang="en-US" sz="1700" dirty="0" smtClean="0"/>
              <a:t> </a:t>
            </a:r>
            <a:r>
              <a:rPr lang="en-US" sz="1700" dirty="0" err="1" smtClean="0"/>
              <a:t>interfész</a:t>
            </a:r>
            <a:r>
              <a:rPr lang="en-US" sz="1700" dirty="0" smtClean="0"/>
              <a:t> </a:t>
            </a:r>
            <a:r>
              <a:rPr lang="en-US" sz="1700" dirty="0" err="1" smtClean="0"/>
              <a:t>alacsonyszintű</a:t>
            </a:r>
            <a:r>
              <a:rPr lang="en-US" sz="1700" dirty="0" smtClean="0"/>
              <a:t> OF </a:t>
            </a:r>
            <a:r>
              <a:rPr lang="en-US" sz="1700" dirty="0" err="1" smtClean="0"/>
              <a:t>protokollhoz</a:t>
            </a:r>
            <a:endParaRPr lang="hu-HU" sz="1700" dirty="0"/>
          </a:p>
        </p:txBody>
      </p:sp>
    </p:spTree>
    <p:extLst>
      <p:ext uri="{BB962C8B-B14F-4D97-AF65-F5344CB8AC3E}">
        <p14:creationId xmlns:p14="http://schemas.microsoft.com/office/powerpoint/2010/main" val="3171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Egyenes összekötő 25"/>
          <p:cNvCxnSpPr/>
          <p:nvPr/>
        </p:nvCxnSpPr>
        <p:spPr>
          <a:xfrm flipH="1" flipV="1">
            <a:off x="1531288" y="1504950"/>
            <a:ext cx="1973912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flipH="1">
            <a:off x="1375244" y="2876550"/>
            <a:ext cx="22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>
            <a:stCxn id="9" idx="2"/>
          </p:cNvCxnSpPr>
          <p:nvPr/>
        </p:nvCxnSpPr>
        <p:spPr>
          <a:xfrm>
            <a:off x="1222844" y="150495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artalom helye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9" y="2419350"/>
            <a:ext cx="903288" cy="903288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openflow.discovery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17861" y="4767263"/>
            <a:ext cx="987552" cy="274320"/>
          </a:xfrm>
        </p:spPr>
        <p:txBody>
          <a:bodyPr/>
          <a:lstStyle/>
          <a:p>
            <a:fld id="{12CFDD0B-22B7-4DCD-B19B-DC7F1168106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23" name="Tartalom hely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419350"/>
            <a:ext cx="903288" cy="90328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1551"/>
            <a:ext cx="616887" cy="5333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31" name="Egyenes összekötő 30"/>
          <p:cNvCxnSpPr/>
          <p:nvPr/>
        </p:nvCxnSpPr>
        <p:spPr>
          <a:xfrm>
            <a:off x="381000" y="283845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1008683" y="313797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s1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381678" y="310515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s2,</a:t>
            </a:r>
          </a:p>
        </p:txBody>
      </p:sp>
      <p:sp>
        <p:nvSpPr>
          <p:cNvPr id="38" name="Téglalap 37"/>
          <p:cNvSpPr/>
          <p:nvPr/>
        </p:nvSpPr>
        <p:spPr>
          <a:xfrm>
            <a:off x="228600" y="158115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Szövegdoboz 38"/>
          <p:cNvSpPr txBox="1"/>
          <p:nvPr/>
        </p:nvSpPr>
        <p:spPr>
          <a:xfrm>
            <a:off x="228600" y="1581150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Packet_out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s1, port 1</a:t>
            </a:r>
            <a:endParaRPr lang="hu-HU" sz="1200" dirty="0"/>
          </a:p>
        </p:txBody>
      </p:sp>
      <p:sp>
        <p:nvSpPr>
          <p:cNvPr id="41" name="Téglalap 40"/>
          <p:cNvSpPr/>
          <p:nvPr/>
        </p:nvSpPr>
        <p:spPr>
          <a:xfrm>
            <a:off x="2430485" y="1594197"/>
            <a:ext cx="780083" cy="376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övegdoboz 41"/>
          <p:cNvSpPr txBox="1"/>
          <p:nvPr/>
        </p:nvSpPr>
        <p:spPr>
          <a:xfrm>
            <a:off x="304800" y="2019419"/>
            <a:ext cx="660758" cy="521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LLDP</a:t>
            </a:r>
          </a:p>
          <a:p>
            <a:r>
              <a:rPr lang="en-US" sz="1100" dirty="0" smtClean="0"/>
              <a:t>(s1, p1)</a:t>
            </a:r>
            <a:endParaRPr lang="hu-HU" sz="1100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1375244" y="25407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hu-HU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2849893" y="25407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hu-HU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625654" y="2553284"/>
            <a:ext cx="44114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hu-HU" dirty="0"/>
          </a:p>
        </p:txBody>
      </p:sp>
      <p:sp>
        <p:nvSpPr>
          <p:cNvPr id="47" name="Téglalap 46"/>
          <p:cNvSpPr/>
          <p:nvPr/>
        </p:nvSpPr>
        <p:spPr>
          <a:xfrm>
            <a:off x="1695461" y="2911972"/>
            <a:ext cx="780083" cy="376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Szövegdoboz 47"/>
          <p:cNvSpPr txBox="1"/>
          <p:nvPr/>
        </p:nvSpPr>
        <p:spPr>
          <a:xfrm>
            <a:off x="1713544" y="2888576"/>
            <a:ext cx="660758" cy="521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LLDP</a:t>
            </a:r>
          </a:p>
          <a:p>
            <a:r>
              <a:rPr lang="en-US" sz="1100" dirty="0" smtClean="0"/>
              <a:t>(s1, p1)</a:t>
            </a:r>
            <a:endParaRPr lang="hu-HU" sz="1100" dirty="0"/>
          </a:p>
        </p:txBody>
      </p:sp>
      <p:sp>
        <p:nvSpPr>
          <p:cNvPr id="49" name="Téglalap 48"/>
          <p:cNvSpPr/>
          <p:nvPr/>
        </p:nvSpPr>
        <p:spPr>
          <a:xfrm>
            <a:off x="2362200" y="112395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Szövegdoboz 49"/>
          <p:cNvSpPr txBox="1"/>
          <p:nvPr/>
        </p:nvSpPr>
        <p:spPr>
          <a:xfrm>
            <a:off x="2362200" y="1123950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Packet_in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s2, port 1</a:t>
            </a:r>
            <a:endParaRPr lang="hu-HU" sz="1200" dirty="0"/>
          </a:p>
        </p:txBody>
      </p:sp>
      <p:sp>
        <p:nvSpPr>
          <p:cNvPr id="51" name="Szövegdoboz 50"/>
          <p:cNvSpPr txBox="1"/>
          <p:nvPr/>
        </p:nvSpPr>
        <p:spPr>
          <a:xfrm>
            <a:off x="2438400" y="1562219"/>
            <a:ext cx="660758" cy="521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LLDP</a:t>
            </a:r>
          </a:p>
          <a:p>
            <a:r>
              <a:rPr lang="en-US" sz="1100" dirty="0" smtClean="0"/>
              <a:t>(s1, p1)</a:t>
            </a:r>
            <a:endParaRPr lang="hu-HU" sz="1100" dirty="0"/>
          </a:p>
        </p:txBody>
      </p:sp>
      <p:sp>
        <p:nvSpPr>
          <p:cNvPr id="52" name="Téglalap 51"/>
          <p:cNvSpPr/>
          <p:nvPr/>
        </p:nvSpPr>
        <p:spPr>
          <a:xfrm>
            <a:off x="286717" y="2038350"/>
            <a:ext cx="780083" cy="376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Szalagnyíl jobbra 53"/>
          <p:cNvSpPr/>
          <p:nvPr/>
        </p:nvSpPr>
        <p:spPr>
          <a:xfrm rot="15816228">
            <a:off x="1496653" y="1794604"/>
            <a:ext cx="648497" cy="9710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4897095" y="209550"/>
            <a:ext cx="3942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LLDP: Link Layer Discovery Protocol</a:t>
            </a:r>
          </a:p>
          <a:p>
            <a:r>
              <a:rPr lang="en-US" dirty="0"/>
              <a:t>            (</a:t>
            </a:r>
            <a:r>
              <a:rPr lang="en-US" dirty="0" err="1"/>
              <a:t>EtherType</a:t>
            </a:r>
            <a:r>
              <a:rPr lang="en-US" dirty="0"/>
              <a:t> </a:t>
            </a:r>
            <a:r>
              <a:rPr lang="en-US" dirty="0" smtClean="0"/>
              <a:t>== 0x88cc)</a:t>
            </a:r>
            <a:endParaRPr lang="hu-HU" dirty="0"/>
          </a:p>
        </p:txBody>
      </p:sp>
      <p:sp>
        <p:nvSpPr>
          <p:cNvPr id="56" name="Tartalom helye 6"/>
          <p:cNvSpPr txBox="1">
            <a:spLocks/>
          </p:cNvSpPr>
          <p:nvPr/>
        </p:nvSpPr>
        <p:spPr>
          <a:xfrm>
            <a:off x="4027488" y="895350"/>
            <a:ext cx="4887912" cy="323788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A </a:t>
            </a:r>
            <a:r>
              <a:rPr lang="en-US" sz="1700" dirty="0" err="1" smtClean="0"/>
              <a:t>packet_in</a:t>
            </a:r>
            <a:r>
              <a:rPr lang="en-US" sz="1700" dirty="0" smtClean="0"/>
              <a:t> </a:t>
            </a:r>
            <a:r>
              <a:rPr lang="en-US" sz="1700" dirty="0" err="1" smtClean="0"/>
              <a:t>vétele</a:t>
            </a:r>
            <a:r>
              <a:rPr lang="en-US" sz="1700" dirty="0" smtClean="0"/>
              <a:t> </a:t>
            </a:r>
            <a:r>
              <a:rPr lang="en-US" sz="1700" dirty="0" err="1" smtClean="0"/>
              <a:t>után</a:t>
            </a:r>
            <a:endParaRPr lang="en-US" sz="1700" dirty="0" smtClean="0"/>
          </a:p>
          <a:p>
            <a:pPr lvl="1"/>
            <a:r>
              <a:rPr lang="en-US" sz="1400" dirty="0" smtClean="0"/>
              <a:t>a </a:t>
            </a:r>
            <a:r>
              <a:rPr lang="en-US" sz="1400" dirty="0" err="1" smtClean="0"/>
              <a:t>kontroller</a:t>
            </a:r>
            <a:r>
              <a:rPr lang="en-US" sz="1400" dirty="0" smtClean="0"/>
              <a:t> </a:t>
            </a:r>
            <a:r>
              <a:rPr lang="en-US" sz="1400" dirty="0" err="1" smtClean="0"/>
              <a:t>megtanulja</a:t>
            </a:r>
            <a:r>
              <a:rPr lang="en-US" sz="1400" dirty="0" smtClean="0"/>
              <a:t>, </a:t>
            </a:r>
            <a:r>
              <a:rPr lang="en-US" sz="1400" dirty="0" err="1" smtClean="0"/>
              <a:t>hogy</a:t>
            </a:r>
            <a:r>
              <a:rPr lang="en-US" sz="1400" dirty="0" smtClean="0"/>
              <a:t> van </a:t>
            </a:r>
            <a:r>
              <a:rPr lang="en-US" sz="1400" dirty="0" err="1" smtClean="0"/>
              <a:t>egy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b="1" dirty="0" smtClean="0"/>
              <a:t>s1.p1-s2.p1</a:t>
            </a:r>
            <a:r>
              <a:rPr lang="en-US" sz="1400" dirty="0" smtClean="0"/>
              <a:t> link</a:t>
            </a:r>
          </a:p>
          <a:p>
            <a:pPr lvl="1"/>
            <a:r>
              <a:rPr lang="en-US" sz="1400" dirty="0" err="1" smtClean="0"/>
              <a:t>Az</a:t>
            </a:r>
            <a:r>
              <a:rPr lang="en-US" sz="1400" dirty="0" smtClean="0"/>
              <a:t> </a:t>
            </a:r>
            <a:r>
              <a:rPr lang="en-US" sz="1400" dirty="0" err="1" smtClean="0"/>
              <a:t>openflow.discovery</a:t>
            </a:r>
            <a:r>
              <a:rPr lang="en-US" sz="1400" dirty="0" smtClean="0"/>
              <a:t> </a:t>
            </a:r>
            <a:r>
              <a:rPr lang="en-US" sz="1400" dirty="0" err="1" smtClean="0"/>
              <a:t>küld</a:t>
            </a:r>
            <a:r>
              <a:rPr lang="en-US" sz="1400" dirty="0" smtClean="0"/>
              <a:t> </a:t>
            </a:r>
            <a:r>
              <a:rPr lang="en-US" sz="1400" dirty="0" err="1" smtClean="0"/>
              <a:t>egy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b="1" dirty="0" err="1" smtClean="0"/>
              <a:t>LinkEvent</a:t>
            </a:r>
            <a:r>
              <a:rPr lang="en-US" sz="1400" b="1" dirty="0" smtClean="0"/>
              <a:t>  </a:t>
            </a:r>
            <a:r>
              <a:rPr lang="en-US" sz="1400" dirty="0" err="1" smtClean="0"/>
              <a:t>üzenetet</a:t>
            </a:r>
            <a:r>
              <a:rPr lang="en-US" sz="1400" dirty="0" smtClean="0"/>
              <a:t>.</a:t>
            </a:r>
            <a:r>
              <a:rPr lang="en-US" sz="1400" b="1" dirty="0" smtClean="0"/>
              <a:t>  </a:t>
            </a:r>
          </a:p>
          <a:p>
            <a:r>
              <a:rPr lang="en-US" sz="1700" dirty="0" err="1" smtClean="0"/>
              <a:t>LinkEventet</a:t>
            </a:r>
            <a:r>
              <a:rPr lang="en-US" sz="1700" dirty="0" smtClean="0"/>
              <a:t> </a:t>
            </a:r>
            <a:r>
              <a:rPr lang="hu-HU" sz="1700" dirty="0" smtClean="0"/>
              <a:t>az kapja meg, aki feliratkozik rá</a:t>
            </a:r>
            <a:r>
              <a:rPr lang="en-US" sz="1700" dirty="0" smtClean="0"/>
              <a:t>, </a:t>
            </a:r>
            <a:r>
              <a:rPr lang="en-US" sz="1700" dirty="0" err="1" smtClean="0"/>
              <a:t>pl</a:t>
            </a:r>
            <a:r>
              <a:rPr lang="en-US" sz="1700" dirty="0" smtClean="0"/>
              <a:t>:</a:t>
            </a: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./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pox.py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openflow.discovery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200" b="1" dirty="0" err="1" smtClean="0">
                <a:latin typeface="Courier New" pitchFamily="49" charset="0"/>
                <a:cs typeface="Courier New" pitchFamily="49" charset="0"/>
              </a:rPr>
              <a:t>misc.gephi</a:t>
            </a:r>
            <a:r>
              <a:rPr lang="hu-HU" sz="1200" b="1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hu-HU" sz="1200" b="1" dirty="0" err="1" smtClean="0">
                <a:latin typeface="Courier New" pitchFamily="49" charset="0"/>
                <a:cs typeface="Courier New" pitchFamily="49" charset="0"/>
              </a:rPr>
              <a:t>topo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\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host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tracker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forwarding.l2_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learning</a:t>
            </a:r>
            <a:endParaRPr lang="hu-HU" sz="1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Szövegdoboz 56"/>
          <p:cNvSpPr txBox="1"/>
          <p:nvPr/>
        </p:nvSpPr>
        <p:spPr>
          <a:xfrm>
            <a:off x="2849893" y="3409950"/>
            <a:ext cx="115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OF rule:</a:t>
            </a:r>
          </a:p>
          <a:p>
            <a:r>
              <a:rPr lang="en-US" sz="1200" dirty="0"/>
              <a:t>send LLDP to </a:t>
            </a:r>
          </a:p>
          <a:p>
            <a:r>
              <a:rPr lang="en-US" sz="1200" dirty="0"/>
              <a:t>controller </a:t>
            </a:r>
            <a:endParaRPr lang="hu-HU" sz="1200" dirty="0"/>
          </a:p>
        </p:txBody>
      </p:sp>
      <p:pic>
        <p:nvPicPr>
          <p:cNvPr id="58" name="Kép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14700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POX:</a:t>
            </a:r>
            <a:br>
              <a:rPr lang="en-US" sz="2800" dirty="0" smtClean="0"/>
            </a:br>
            <a:r>
              <a:rPr lang="en-US" sz="2800" dirty="0" err="1" smtClean="0"/>
              <a:t>eseménykezelés</a:t>
            </a:r>
            <a:endParaRPr lang="hu-HU" sz="280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59055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0" name="Tartalom helye 9"/>
          <p:cNvSpPr>
            <a:spLocks noGrp="1"/>
          </p:cNvSpPr>
          <p:nvPr>
            <p:ph sz="quarter" idx="2"/>
          </p:nvPr>
        </p:nvSpPr>
        <p:spPr>
          <a:xfrm>
            <a:off x="4797552" y="-19050"/>
            <a:ext cx="4041648" cy="370332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Ryu</a:t>
            </a:r>
            <a:r>
              <a:rPr lang="en-US" sz="2000" dirty="0" smtClean="0"/>
              <a:t>: </a:t>
            </a:r>
            <a:r>
              <a:rPr lang="en-US" sz="2000" dirty="0" err="1" smtClean="0"/>
              <a:t>dekorátorokkal</a:t>
            </a:r>
            <a:r>
              <a:rPr lang="en-US" sz="2000" dirty="0" smtClean="0"/>
              <a:t> </a:t>
            </a:r>
            <a:r>
              <a:rPr lang="en-US" sz="2000" dirty="0" err="1" smtClean="0"/>
              <a:t>hasonló</a:t>
            </a:r>
            <a:r>
              <a:rPr lang="en-US" sz="2000" dirty="0" smtClean="0"/>
              <a:t> </a:t>
            </a:r>
            <a:r>
              <a:rPr lang="en-US" sz="2000" dirty="0" err="1" smtClean="0"/>
              <a:t>eredmény</a:t>
            </a:r>
            <a:r>
              <a:rPr lang="en-US" sz="2000" dirty="0" smtClean="0"/>
              <a:t>:</a:t>
            </a:r>
            <a:endParaRPr lang="hu-HU" sz="2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04950"/>
            <a:ext cx="4453137" cy="296266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11" y="630173"/>
            <a:ext cx="4526289" cy="7223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2200" y="2623125"/>
            <a:ext cx="2771800" cy="523220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az osztály metódus</a:t>
            </a: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nevei alapján fog az eseményekre reagálni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514600" y="2170938"/>
            <a:ext cx="3581400" cy="553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0"/>
          <p:cNvSpPr txBox="1"/>
          <p:nvPr/>
        </p:nvSpPr>
        <p:spPr>
          <a:xfrm>
            <a:off x="6019800" y="3298063"/>
            <a:ext cx="2771800" cy="1169551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Autómatikusan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meghívódik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az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openflow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osztály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hu-HU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ConnectionUp</a:t>
            </a: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küldésekor</a:t>
            </a:r>
            <a:endParaRPr lang="en-US" sz="1400" kern="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Calibri"/>
            </a:endParaRP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Illetve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az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openflow.discovery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LinkEvent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esemény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küldésekor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Straight Arrow Connector 11"/>
          <p:cNvCxnSpPr/>
          <p:nvPr/>
        </p:nvCxnSpPr>
        <p:spPr>
          <a:xfrm flipH="1" flipV="1">
            <a:off x="2895600" y="2623125"/>
            <a:ext cx="3200400" cy="634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11"/>
          <p:cNvCxnSpPr/>
          <p:nvPr/>
        </p:nvCxnSpPr>
        <p:spPr>
          <a:xfrm flipH="1" flipV="1">
            <a:off x="2819400" y="3048207"/>
            <a:ext cx="3200400" cy="634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10"/>
          <p:cNvSpPr txBox="1"/>
          <p:nvPr/>
        </p:nvSpPr>
        <p:spPr>
          <a:xfrm>
            <a:off x="3033700" y="3990560"/>
            <a:ext cx="2771800" cy="954107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Regisztálja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a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GephiTopo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osztályt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aminek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egy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példánya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ezután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a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globális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core.GephiTopo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változóként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elérhető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.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3" name="Straight Arrow Connector 11"/>
          <p:cNvCxnSpPr>
            <a:stCxn id="22" idx="1"/>
          </p:cNvCxnSpPr>
          <p:nvPr/>
        </p:nvCxnSpPr>
        <p:spPr>
          <a:xfrm flipH="1" flipV="1">
            <a:off x="1752600" y="3990561"/>
            <a:ext cx="1281100" cy="4770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2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1" grpId="1" build="allAtOnce" animBg="1"/>
      <p:bldP spid="15" grpId="0" build="allAtOnce" animBg="1"/>
      <p:bldP spid="15" grpId="1" build="allAtOnce" animBg="1"/>
      <p:bldP spid="22" grpId="0" build="allAtOnce" animBg="1"/>
      <p:bldP spid="22" grpId="1" build="allAtOnce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 err="1"/>
              <a:t>E</a:t>
            </a:r>
            <a:r>
              <a:rPr lang="en-US" sz="2800" dirty="0" err="1" smtClean="0"/>
              <a:t>seménykezelés</a:t>
            </a:r>
            <a:endParaRPr lang="hu-HU" sz="280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590550"/>
          </a:xfrm>
        </p:spPr>
        <p:txBody>
          <a:bodyPr>
            <a:normAutofit fontScale="77500" lnSpcReduction="20000"/>
          </a:bodyPr>
          <a:lstStyle/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04950"/>
            <a:ext cx="4453137" cy="296266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01896"/>
            <a:ext cx="3639319" cy="2898654"/>
          </a:xfrm>
          <a:prstGeom prst="rect">
            <a:avLst/>
          </a:prstGeom>
        </p:spPr>
      </p:pic>
      <p:sp>
        <p:nvSpPr>
          <p:cNvPr id="10" name="Tartalom helye 9"/>
          <p:cNvSpPr>
            <a:spLocks noGrp="1"/>
          </p:cNvSpPr>
          <p:nvPr>
            <p:ph sz="quarter" idx="2"/>
          </p:nvPr>
        </p:nvSpPr>
        <p:spPr>
          <a:xfrm>
            <a:off x="2438400" y="4019550"/>
            <a:ext cx="4953000" cy="733047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 smtClean="0"/>
              <a:t>NB: </a:t>
            </a:r>
          </a:p>
          <a:p>
            <a:pPr lvl="1"/>
            <a:r>
              <a:rPr lang="en-US" sz="1700" dirty="0" err="1" smtClean="0"/>
              <a:t>core.</a:t>
            </a:r>
            <a:r>
              <a:rPr lang="en-US" sz="1700" b="1" u="sng" dirty="0" err="1" smtClean="0"/>
              <a:t>o</a:t>
            </a:r>
            <a:r>
              <a:rPr lang="en-US" sz="1700" dirty="0" err="1" smtClean="0"/>
              <a:t>penflow.addListeners</a:t>
            </a:r>
            <a:r>
              <a:rPr lang="en-US" sz="1700" dirty="0" smtClean="0"/>
              <a:t>()</a:t>
            </a:r>
          </a:p>
          <a:p>
            <a:pPr lvl="1"/>
            <a:r>
              <a:rPr lang="en-US" sz="1700" dirty="0" err="1"/>
              <a:t>c</a:t>
            </a:r>
            <a:r>
              <a:rPr lang="en-US" sz="1700" dirty="0" err="1" smtClean="0"/>
              <a:t>ore.registerNew</a:t>
            </a:r>
            <a:r>
              <a:rPr lang="en-US" sz="1700" dirty="0" smtClean="0"/>
              <a:t>(Class, “name”)</a:t>
            </a:r>
          </a:p>
          <a:p>
            <a:pPr lvl="1"/>
            <a:endParaRPr lang="hu-HU" sz="1700" u="sng" dirty="0"/>
          </a:p>
        </p:txBody>
      </p:sp>
    </p:spTree>
    <p:extLst>
      <p:ext uri="{BB962C8B-B14F-4D97-AF65-F5344CB8AC3E}">
        <p14:creationId xmlns:p14="http://schemas.microsoft.com/office/powerpoint/2010/main" val="34400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685800"/>
          </a:xfrm>
        </p:spPr>
        <p:txBody>
          <a:bodyPr/>
          <a:lstStyle/>
          <a:p>
            <a:r>
              <a:rPr lang="en-US" dirty="0" err="1" smtClean="0"/>
              <a:t>Események</a:t>
            </a:r>
            <a:r>
              <a:rPr lang="en-US" dirty="0" smtClean="0"/>
              <a:t> </a:t>
            </a:r>
            <a:r>
              <a:rPr lang="en-US" dirty="0" err="1" smtClean="0"/>
              <a:t>küldése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493765" y="4767263"/>
            <a:ext cx="987552" cy="274320"/>
          </a:xfrm>
        </p:spPr>
        <p:txBody>
          <a:bodyPr/>
          <a:lstStyle/>
          <a:p>
            <a:fld id="{12CFDD0B-22B7-4DCD-B19B-DC7F1168106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7" y="535676"/>
            <a:ext cx="5148083" cy="4626874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1312158" y="2343150"/>
            <a:ext cx="1007359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262117" y="2724150"/>
            <a:ext cx="1371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719316" y="4629150"/>
            <a:ext cx="140652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2"/>
          </p:nvPr>
        </p:nvSpPr>
        <p:spPr>
          <a:xfrm>
            <a:off x="5257800" y="1352550"/>
            <a:ext cx="3416046" cy="3262884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raiseEvent</a:t>
            </a:r>
            <a:r>
              <a:rPr lang="en-US" sz="1600" dirty="0" smtClean="0"/>
              <a:t>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en-US" sz="1600" dirty="0" err="1" smtClean="0"/>
              <a:t>raiseEventNoErrors</a:t>
            </a:r>
            <a:endParaRPr lang="en-US" sz="1600" dirty="0" smtClean="0"/>
          </a:p>
          <a:p>
            <a:pPr lvl="1"/>
            <a:r>
              <a:rPr lang="hu-HU" sz="1600" dirty="0" smtClean="0"/>
              <a:t>Utóbbi esetben a kivételeket automatikusan elkapja a keretrendszer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u-HU" sz="1600" dirty="0" smtClean="0"/>
              <a:t>(hiba esetén a program működése nem áll meg)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8451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Lazán</a:t>
            </a:r>
            <a:r>
              <a:rPr lang="en-US" dirty="0" smtClean="0"/>
              <a:t> </a:t>
            </a:r>
            <a:r>
              <a:rPr lang="en-US" dirty="0" err="1" smtClean="0"/>
              <a:t>csatolt</a:t>
            </a:r>
            <a:r>
              <a:rPr lang="en-US" dirty="0" smtClean="0"/>
              <a:t> </a:t>
            </a:r>
            <a:r>
              <a:rPr lang="en-US" dirty="0" err="1" smtClean="0"/>
              <a:t>komponensek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err="1" smtClean="0"/>
              <a:t>GephiTopo</a:t>
            </a:r>
            <a:r>
              <a:rPr lang="hu-HU" dirty="0" smtClean="0"/>
              <a:t> </a:t>
            </a:r>
            <a:r>
              <a:rPr lang="hu-HU" dirty="0" err="1" smtClean="0"/>
              <a:t>LinkEventre</a:t>
            </a:r>
            <a:r>
              <a:rPr lang="hu-HU" dirty="0" smtClean="0"/>
              <a:t> vár;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dirty="0" smtClean="0"/>
              <a:t>nem számít ki küldi</a:t>
            </a:r>
          </a:p>
          <a:p>
            <a:r>
              <a:rPr lang="hu-HU" dirty="0" err="1" smtClean="0"/>
              <a:t>Discovery</a:t>
            </a:r>
            <a:r>
              <a:rPr lang="hu-HU" dirty="0" smtClean="0"/>
              <a:t> LLDP alapján térképezi fel a hálózati topológiát</a:t>
            </a:r>
          </a:p>
          <a:p>
            <a:r>
              <a:rPr lang="hu-HU" dirty="0" smtClean="0"/>
              <a:t>De lehetne írni egy komponenst, ami pl. OSPF hello üzeneteket használna, de ugyanúgy </a:t>
            </a:r>
            <a:r>
              <a:rPr lang="hu-HU" dirty="0" err="1" smtClean="0"/>
              <a:t>LinkEventeket</a:t>
            </a:r>
            <a:r>
              <a:rPr lang="hu-HU" dirty="0" smtClean="0"/>
              <a:t> küldene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err="1" smtClean="0"/>
              <a:t>libopenflow</a:t>
            </a:r>
            <a:r>
              <a:rPr lang="hu-HU" dirty="0" smtClean="0"/>
              <a:t>_01</a:t>
            </a:r>
          </a:p>
          <a:p>
            <a:pPr lvl="1"/>
            <a:r>
              <a:rPr lang="hu-HU" dirty="0" smtClean="0"/>
              <a:t>Python objektumok és a bináris hálózati formátum között végez átalakításokat</a:t>
            </a:r>
          </a:p>
          <a:p>
            <a:r>
              <a:rPr lang="hu-HU" dirty="0" err="1" smtClean="0"/>
              <a:t>openflow.of</a:t>
            </a:r>
            <a:r>
              <a:rPr lang="hu-HU" dirty="0" smtClean="0"/>
              <a:t>_01</a:t>
            </a:r>
          </a:p>
          <a:p>
            <a:pPr lvl="1"/>
            <a:r>
              <a:rPr lang="hu-HU" dirty="0" smtClean="0"/>
              <a:t>Python objektumok segítségével valósítja meg az OF protokollt</a:t>
            </a:r>
          </a:p>
          <a:p>
            <a:pPr lvl="1"/>
            <a:r>
              <a:rPr lang="hu-HU" dirty="0" smtClean="0"/>
              <a:t>Egyes protokolleseményekhez eseményeket </a:t>
            </a:r>
            <a:r>
              <a:rPr lang="en-US" dirty="0" err="1" smtClean="0"/>
              <a:t>küld</a:t>
            </a:r>
            <a:r>
              <a:rPr lang="en-US" dirty="0" smtClean="0"/>
              <a:t> </a:t>
            </a:r>
            <a:r>
              <a:rPr lang="hu-HU" dirty="0" smtClean="0"/>
              <a:t>(</a:t>
            </a:r>
            <a:r>
              <a:rPr lang="en-US" dirty="0" smtClean="0"/>
              <a:t>pl.: </a:t>
            </a:r>
            <a:r>
              <a:rPr lang="hu-HU" dirty="0" err="1" smtClean="0"/>
              <a:t>PacketIn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Discovery</a:t>
            </a:r>
            <a:endParaRPr lang="hu-HU" dirty="0" smtClean="0"/>
          </a:p>
          <a:p>
            <a:pPr lvl="1"/>
            <a:r>
              <a:rPr lang="hu-HU" dirty="0" smtClean="0"/>
              <a:t>OF eseményeket lekezeli, absztrakt eseményeket (</a:t>
            </a:r>
            <a:r>
              <a:rPr lang="hu-HU" dirty="0" err="1" smtClean="0"/>
              <a:t>LinkEvent</a:t>
            </a:r>
            <a:r>
              <a:rPr lang="hu-HU" dirty="0" smtClean="0"/>
              <a:t>) küld</a:t>
            </a:r>
          </a:p>
          <a:p>
            <a:pPr lvl="1"/>
            <a:r>
              <a:rPr lang="hu-HU" dirty="0" smtClean="0"/>
              <a:t>Csomaggenerálásra, </a:t>
            </a:r>
            <a:r>
              <a:rPr lang="hu-HU" dirty="0" err="1" smtClean="0"/>
              <a:t>-feldolgozásra</a:t>
            </a:r>
            <a:r>
              <a:rPr lang="hu-HU" dirty="0" smtClean="0"/>
              <a:t> a </a:t>
            </a:r>
            <a:r>
              <a:rPr lang="hu-HU" dirty="0" err="1" smtClean="0"/>
              <a:t>lib.packet</a:t>
            </a:r>
            <a:r>
              <a:rPr lang="hu-HU" dirty="0" smtClean="0"/>
              <a:t>.* osztályokat használja</a:t>
            </a:r>
          </a:p>
          <a:p>
            <a:r>
              <a:rPr lang="hu-HU" dirty="0" err="1" smtClean="0"/>
              <a:t>GephiTopo</a:t>
            </a:r>
            <a:endParaRPr lang="hu-HU" dirty="0" smtClean="0"/>
          </a:p>
          <a:p>
            <a:pPr lvl="1"/>
            <a:r>
              <a:rPr lang="hu-HU" dirty="0" smtClean="0"/>
              <a:t>Az absztrakt eseményeket dolgozza fel.</a:t>
            </a:r>
          </a:p>
          <a:p>
            <a:pPr lvl="1"/>
            <a:r>
              <a:rPr lang="hu-HU" dirty="0" smtClean="0"/>
              <a:t>RPC adatforrást nyújt a </a:t>
            </a:r>
            <a:r>
              <a:rPr lang="hu-HU" dirty="0" err="1" smtClean="0"/>
              <a:t>Gephi</a:t>
            </a:r>
            <a:r>
              <a:rPr lang="hu-HU" dirty="0" smtClean="0"/>
              <a:t> programnak.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76550"/>
            <a:ext cx="4233681" cy="1097282"/>
          </a:xfrm>
          <a:prstGeom prst="rect">
            <a:avLst/>
          </a:prstGeom>
        </p:spPr>
      </p:pic>
      <p:cxnSp>
        <p:nvCxnSpPr>
          <p:cNvPr id="11" name="Egyenes összekötő nyíllal 10"/>
          <p:cNvCxnSpPr/>
          <p:nvPr/>
        </p:nvCxnSpPr>
        <p:spPr>
          <a:xfrm flipH="1">
            <a:off x="4495800" y="333375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Hub alkalmazás POX kontrollerben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59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8" descr="hub.png"/>
          <p:cNvPicPr>
            <a:picLocks noChangeAspect="1"/>
          </p:cNvPicPr>
          <p:nvPr/>
        </p:nvPicPr>
        <p:blipFill>
          <a:blip r:embed="rId2" cstate="print"/>
          <a:srcRect t="20846"/>
          <a:stretch>
            <a:fillRect/>
          </a:stretch>
        </p:blipFill>
        <p:spPr>
          <a:xfrm>
            <a:off x="572345" y="819150"/>
            <a:ext cx="5523655" cy="4256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2200" y="3843576"/>
            <a:ext cx="2592288" cy="861774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kétféle üzemmód: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6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reaktív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proaktív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35696" y="4171950"/>
            <a:ext cx="4680520" cy="1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05201" y="4552950"/>
            <a:ext cx="2939007" cy="380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00192" y="980728"/>
            <a:ext cx="2771800" cy="1169551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proaktív hub: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ConnectionUp esemény kezelése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(switch csatlakozása)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flow bejegyzés  összeállítása &amp; leküldése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362200" y="971552"/>
            <a:ext cx="4082008" cy="457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667000" y="1826518"/>
            <a:ext cx="3777208" cy="59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00192" y="2343150"/>
            <a:ext cx="2771800" cy="1169551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reaktív hub: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PacketIn esemény kezelése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(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csomag </a:t>
            </a:r>
            <a:r>
              <a:rPr kumimoji="0" lang="hu-HU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sw→ ctrl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)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itt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csak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packet_out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(most </a:t>
            </a:r>
            <a:r>
              <a:rPr lang="en-US" sz="1400" kern="0" dirty="0" err="1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nincs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 </a:t>
            </a:r>
            <a:r>
              <a:rPr lang="hu-HU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flow bejegyzés</a:t>
            </a:r>
            <a:r>
              <a:rPr lang="en-US" sz="14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)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139752" y="2571750"/>
            <a:ext cx="423244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71800" y="3181350"/>
            <a:ext cx="3400400" cy="372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6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8" grpId="1" build="allAtOnce" animBg="1"/>
      <p:bldP spid="8" grpId="2" build="allAtOnce" animBg="1"/>
      <p:bldP spid="11" grpId="0" build="allAtOnce" animBg="1"/>
      <p:bldP spid="11" grpId="1" build="allAtOnce" animBg="1"/>
      <p:bldP spid="14" grpId="0" build="allAtOnce" animBg="1"/>
      <p:bldP spid="14" grpI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robléma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Számítógép-hálózat</a:t>
            </a:r>
            <a:endParaRPr lang="en-US" dirty="0"/>
          </a:p>
          <a:p>
            <a:pPr lvl="1"/>
            <a:r>
              <a:rPr lang="en-US" dirty="0" err="1"/>
              <a:t>bonyolult</a:t>
            </a:r>
            <a:r>
              <a:rPr lang="en-US" dirty="0"/>
              <a:t>, </a:t>
            </a:r>
            <a:r>
              <a:rPr lang="en-US" dirty="0" err="1"/>
              <a:t>elosztott</a:t>
            </a:r>
            <a:r>
              <a:rPr lang="en-US" dirty="0"/>
              <a:t> </a:t>
            </a:r>
            <a:r>
              <a:rPr lang="en-US" dirty="0" err="1"/>
              <a:t>rendszer</a:t>
            </a:r>
            <a:endParaRPr lang="en-US" dirty="0"/>
          </a:p>
          <a:p>
            <a:pPr lvl="1"/>
            <a:r>
              <a:rPr lang="en-US" dirty="0" err="1"/>
              <a:t>különböző</a:t>
            </a:r>
            <a:r>
              <a:rPr lang="en-US" dirty="0"/>
              <a:t> HW </a:t>
            </a:r>
            <a:r>
              <a:rPr lang="en-US" dirty="0" err="1"/>
              <a:t>eszközökből</a:t>
            </a:r>
            <a:r>
              <a:rPr lang="en-US" dirty="0"/>
              <a:t> </a:t>
            </a:r>
            <a:r>
              <a:rPr lang="en-US" dirty="0" err="1"/>
              <a:t>áll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switch, router, </a:t>
            </a:r>
            <a:r>
              <a:rPr lang="en-US" dirty="0" err="1"/>
              <a:t>middlebox</a:t>
            </a:r>
            <a:r>
              <a:rPr lang="en-US" dirty="0"/>
              <a:t>, …</a:t>
            </a:r>
          </a:p>
          <a:p>
            <a:pPr lvl="2"/>
            <a:r>
              <a:rPr lang="en-US" dirty="0" err="1"/>
              <a:t>zárt</a:t>
            </a:r>
            <a:r>
              <a:rPr lang="en-US" dirty="0"/>
              <a:t>, </a:t>
            </a:r>
            <a:r>
              <a:rPr lang="en-US" dirty="0" err="1"/>
              <a:t>gyártóspecifikus</a:t>
            </a:r>
            <a:r>
              <a:rPr lang="en-US" dirty="0"/>
              <a:t> HW, FW, SW</a:t>
            </a:r>
          </a:p>
          <a:p>
            <a:pPr lvl="2"/>
            <a:r>
              <a:rPr lang="en-US" dirty="0" err="1"/>
              <a:t>bonyolult</a:t>
            </a:r>
            <a:r>
              <a:rPr lang="en-US" dirty="0"/>
              <a:t>, </a:t>
            </a:r>
            <a:r>
              <a:rPr lang="en-US" dirty="0" err="1"/>
              <a:t>elosztott</a:t>
            </a:r>
            <a:r>
              <a:rPr lang="en-US" dirty="0"/>
              <a:t> </a:t>
            </a:r>
            <a:r>
              <a:rPr lang="en-US" dirty="0" err="1"/>
              <a:t>kontroll</a:t>
            </a:r>
            <a:r>
              <a:rPr lang="en-US" dirty="0"/>
              <a:t> </a:t>
            </a:r>
            <a:r>
              <a:rPr lang="en-US" dirty="0" err="1"/>
              <a:t>funkciók</a:t>
            </a:r>
            <a:r>
              <a:rPr lang="en-US" dirty="0"/>
              <a:t> (pl. routing </a:t>
            </a:r>
            <a:r>
              <a:rPr lang="en-US" dirty="0" err="1"/>
              <a:t>protokollok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heterogén</a:t>
            </a:r>
            <a:r>
              <a:rPr lang="en-US" dirty="0"/>
              <a:t> </a:t>
            </a:r>
            <a:r>
              <a:rPr lang="en-US" dirty="0" err="1"/>
              <a:t>eszközök</a:t>
            </a:r>
            <a:r>
              <a:rPr lang="en-US" dirty="0"/>
              <a:t> </a:t>
            </a:r>
            <a:r>
              <a:rPr lang="en-US" dirty="0" err="1"/>
              <a:t>konfigurálása</a:t>
            </a:r>
            <a:endParaRPr lang="en-US" dirty="0"/>
          </a:p>
          <a:p>
            <a:pPr lvl="2"/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 smtClean="0"/>
              <a:t>interfészek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Funkciók</a:t>
            </a:r>
            <a:r>
              <a:rPr lang="en-US" dirty="0" smtClean="0"/>
              <a:t> </a:t>
            </a:r>
            <a:r>
              <a:rPr lang="en-US" dirty="0" err="1" smtClean="0"/>
              <a:t>Virtualizálása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NFV, SFC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Hálózatok építése és üzemeltetése, SDN a gyakorlatban - Sonkoly Balázs, BME-TMIT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Middleboxok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Mi az a middlebox?</a:t>
            </a:r>
          </a:p>
          <a:p>
            <a:pPr lvl="1"/>
            <a:r>
              <a:rPr lang="hu-HU" dirty="0"/>
              <a:t>minden forgalom/csomag processzáló eszköz, ami nem switch vagy router</a:t>
            </a:r>
          </a:p>
          <a:p>
            <a:pPr lvl="1"/>
            <a:r>
              <a:rPr lang="hu-HU" dirty="0"/>
              <a:t>speciális hálózati funkció</a:t>
            </a:r>
          </a:p>
          <a:p>
            <a:pPr lvl="1"/>
            <a:r>
              <a:rPr lang="hu-HU" dirty="0"/>
              <a:t>pl. NAT, tűzfal, IDS/IPS, DPI, load balancer</a:t>
            </a:r>
          </a:p>
          <a:p>
            <a:r>
              <a:rPr lang="hu-HU" dirty="0"/>
              <a:t>Mennyi van belőlük a hálózatban?</a:t>
            </a:r>
          </a:p>
          <a:p>
            <a:r>
              <a:rPr lang="hu-HU" dirty="0"/>
              <a:t>Felmérés:</a:t>
            </a:r>
          </a:p>
          <a:p>
            <a:pPr lvl="1"/>
            <a:r>
              <a:rPr lang="hu-HU" dirty="0"/>
              <a:t>nagyvállalati hálózati környezet</a:t>
            </a:r>
          </a:p>
          <a:p>
            <a:pPr lvl="1"/>
            <a:r>
              <a:rPr lang="hu-HU" dirty="0"/>
              <a:t>felhasználók &gt;80K</a:t>
            </a:r>
          </a:p>
          <a:p>
            <a:pPr lvl="1"/>
            <a:r>
              <a:rPr lang="hu-HU" dirty="0"/>
              <a:t>telephely </a:t>
            </a:r>
            <a:r>
              <a:rPr lang="hu-HU" dirty="0" smtClean="0"/>
              <a:t>n*10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870964"/>
              </p:ext>
            </p:extLst>
          </p:nvPr>
        </p:nvGraphicFramePr>
        <p:xfrm>
          <a:off x="4953000" y="1047752"/>
          <a:ext cx="3693923" cy="3505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7090"/>
                <a:gridCol w="1306833"/>
              </a:tblGrid>
              <a:tr h="324259">
                <a:tc>
                  <a:txBody>
                    <a:bodyPr/>
                    <a:lstStyle/>
                    <a:p>
                      <a:r>
                        <a:rPr lang="en-US" sz="1600" b="0" i="1" dirty="0" smtClean="0"/>
                        <a:t>Type</a:t>
                      </a:r>
                      <a:r>
                        <a:rPr lang="en-US" sz="1600" b="0" i="1" baseline="0" dirty="0" smtClean="0"/>
                        <a:t> of appliance </a:t>
                      </a:r>
                      <a:endParaRPr lang="en-US" sz="1600" b="0" i="1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 smtClean="0"/>
                        <a:t>Number</a:t>
                      </a:r>
                      <a:endParaRPr lang="en-US" sz="1600" b="0" i="1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Firewalls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166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NIDS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127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</a:t>
                      </a:r>
                      <a:r>
                        <a:rPr lang="en-US" sz="1600" baseline="0" dirty="0" smtClean="0"/>
                        <a:t> gateways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110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Load balancers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67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Proxies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66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VPN</a:t>
                      </a:r>
                      <a:r>
                        <a:rPr lang="en-US" sz="1600" baseline="0" dirty="0" smtClean="0"/>
                        <a:t> gateways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WAN Optimizers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44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Voice gateways</a:t>
                      </a:r>
                      <a:endParaRPr lang="en-US" sz="1600" dirty="0"/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59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Total Middleboxes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636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2607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Total routers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~900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>
                    <a:lnL w="38100" cap="flat" cmpd="sng" algn="ctr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7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Middleboxok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904" y="976660"/>
            <a:ext cx="2254696" cy="1631216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Implementáció ma: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önálló egység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speciális HW berendezés vagy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hu-HU" sz="16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switch/router + extra funkció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481765" y="3283201"/>
            <a:ext cx="2239176" cy="1422149"/>
            <a:chOff x="3467296" y="4214657"/>
            <a:chExt cx="2239176" cy="1422149"/>
          </a:xfrm>
        </p:grpSpPr>
        <p:grpSp>
          <p:nvGrpSpPr>
            <p:cNvPr id="38" name="Group 76"/>
            <p:cNvGrpSpPr/>
            <p:nvPr/>
          </p:nvGrpSpPr>
          <p:grpSpPr>
            <a:xfrm>
              <a:off x="3467296" y="4214656"/>
              <a:ext cx="2239176" cy="1422148"/>
              <a:chOff x="538875" y="584275"/>
              <a:chExt cx="5998531" cy="3888357"/>
            </a:xfrm>
          </p:grpSpPr>
          <p:pic>
            <p:nvPicPr>
              <p:cNvPr id="40" name="Picture 230" descr="UCS5108BladeServerChassi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7127" y="3834819"/>
                <a:ext cx="5466328" cy="637813"/>
              </a:xfrm>
              <a:prstGeom prst="rect">
                <a:avLst/>
              </a:prstGeom>
              <a:noFill/>
            </p:spPr>
          </p:pic>
          <p:sp>
            <p:nvSpPr>
              <p:cNvPr id="41" name="Rounded Rectangle 40"/>
              <p:cNvSpPr/>
              <p:nvPr/>
            </p:nvSpPr>
            <p:spPr>
              <a:xfrm>
                <a:off x="538875" y="584275"/>
                <a:ext cx="5998531" cy="3282485"/>
              </a:xfrm>
              <a:prstGeom prst="roundRect">
                <a:avLst/>
              </a:prstGeom>
              <a:noFill/>
              <a:ln w="4127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262756" y="1891009"/>
                <a:ext cx="1060699" cy="1298832"/>
              </a:xfrm>
              <a:prstGeom prst="round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3" name="Group 84"/>
              <p:cNvGrpSpPr/>
              <p:nvPr/>
            </p:nvGrpSpPr>
            <p:grpSpPr>
              <a:xfrm>
                <a:off x="3979233" y="1891009"/>
                <a:ext cx="1060699" cy="1298832"/>
                <a:chOff x="3979233" y="1891009"/>
                <a:chExt cx="1060699" cy="1298832"/>
              </a:xfrm>
            </p:grpSpPr>
            <p:sp>
              <p:nvSpPr>
                <p:cNvPr id="55" name="Rounded Rectangle 54"/>
                <p:cNvSpPr/>
                <p:nvPr/>
              </p:nvSpPr>
              <p:spPr>
                <a:xfrm>
                  <a:off x="3979233" y="1891009"/>
                  <a:ext cx="1060699" cy="1298832"/>
                </a:xfrm>
                <a:prstGeom prst="roundRect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56" name="Picture 11" descr="IOSfirewall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89032" y="1966492"/>
                  <a:ext cx="689996" cy="10668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4" name="Rounded Rectangle 43"/>
              <p:cNvSpPr/>
              <p:nvPr/>
            </p:nvSpPr>
            <p:spPr>
              <a:xfrm>
                <a:off x="2477442" y="1891009"/>
                <a:ext cx="1060699" cy="1298832"/>
              </a:xfrm>
              <a:prstGeom prst="round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5" name="Picture 57" descr="icon_colo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31833" y="2098255"/>
                <a:ext cx="981075" cy="935037"/>
              </a:xfrm>
              <a:prstGeom prst="rect">
                <a:avLst/>
              </a:prstGeom>
              <a:noFill/>
            </p:spPr>
          </p:pic>
          <p:grpSp>
            <p:nvGrpSpPr>
              <p:cNvPr id="46" name="Group 87"/>
              <p:cNvGrpSpPr/>
              <p:nvPr/>
            </p:nvGrpSpPr>
            <p:grpSpPr>
              <a:xfrm>
                <a:off x="735188" y="1270787"/>
                <a:ext cx="1219757" cy="789994"/>
                <a:chOff x="208670" y="1101015"/>
                <a:chExt cx="1219757" cy="789994"/>
              </a:xfrm>
            </p:grpSpPr>
            <p:sp>
              <p:nvSpPr>
                <p:cNvPr id="53" name="Rounded Rectangle 52"/>
                <p:cNvSpPr/>
                <p:nvPr/>
              </p:nvSpPr>
              <p:spPr>
                <a:xfrm>
                  <a:off x="208670" y="1101015"/>
                  <a:ext cx="1219757" cy="789994"/>
                </a:xfrm>
                <a:prstGeom prst="roundRect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54" name="Picture 5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35128" y="1153754"/>
                  <a:ext cx="843998" cy="57626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47" name="Group 88"/>
              <p:cNvGrpSpPr/>
              <p:nvPr/>
            </p:nvGrpSpPr>
            <p:grpSpPr>
              <a:xfrm>
                <a:off x="790348" y="2157987"/>
                <a:ext cx="1219757" cy="789994"/>
                <a:chOff x="669247" y="2296037"/>
                <a:chExt cx="1219757" cy="789994"/>
              </a:xfrm>
            </p:grpSpPr>
            <p:sp>
              <p:nvSpPr>
                <p:cNvPr id="51" name="Rounded Rectangle 50"/>
                <p:cNvSpPr/>
                <p:nvPr/>
              </p:nvSpPr>
              <p:spPr>
                <a:xfrm>
                  <a:off x="669247" y="2296037"/>
                  <a:ext cx="1219757" cy="789994"/>
                </a:xfrm>
                <a:prstGeom prst="roundRect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52" name="Picture 5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74469" y="2363568"/>
                  <a:ext cx="839236" cy="5730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48" name="Group 89"/>
              <p:cNvGrpSpPr/>
              <p:nvPr/>
            </p:nvGrpSpPr>
            <p:grpSpPr>
              <a:xfrm>
                <a:off x="833702" y="2947981"/>
                <a:ext cx="1219757" cy="789994"/>
                <a:chOff x="208670" y="2976768"/>
                <a:chExt cx="1219757" cy="789994"/>
              </a:xfrm>
            </p:grpSpPr>
            <p:sp>
              <p:nvSpPr>
                <p:cNvPr id="49" name="Rounded Rectangle 48"/>
                <p:cNvSpPr/>
                <p:nvPr/>
              </p:nvSpPr>
              <p:spPr>
                <a:xfrm>
                  <a:off x="208670" y="2976768"/>
                  <a:ext cx="1219757" cy="789994"/>
                </a:xfrm>
                <a:prstGeom prst="roundRect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50" name="Picture 2" descr="VPNConcentratorAug200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35128" y="3086031"/>
                  <a:ext cx="684225" cy="62661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39" name="Picture 2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07948" y="4826734"/>
              <a:ext cx="429879" cy="220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7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7335" y="1422024"/>
            <a:ext cx="885756" cy="45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11" descr="IOSfire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976" y="1233349"/>
            <a:ext cx="549357" cy="832197"/>
          </a:xfrm>
          <a:prstGeom prst="rect">
            <a:avLst/>
          </a:prstGeom>
          <a:noFill/>
        </p:spPr>
      </p:pic>
      <p:pic>
        <p:nvPicPr>
          <p:cNvPr id="59" name="Picture 57" descr="icon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9299" y="1303732"/>
            <a:ext cx="740433" cy="691430"/>
          </a:xfrm>
          <a:prstGeom prst="rect">
            <a:avLst/>
          </a:prstGeom>
          <a:noFill/>
        </p:spPr>
      </p:pic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1699" y="1416855"/>
            <a:ext cx="695283" cy="465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1" name="TextBox 60"/>
          <p:cNvSpPr txBox="1"/>
          <p:nvPr/>
        </p:nvSpPr>
        <p:spPr>
          <a:xfrm>
            <a:off x="2887688" y="895350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Proxy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42033" y="895350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Firewall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32715" y="89535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IDS/IPS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72751" y="898282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AppFilter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5" name="Straight Arrow Connector 64"/>
          <p:cNvCxnSpPr>
            <a:stCxn id="57" idx="2"/>
          </p:cNvCxnSpPr>
          <p:nvPr/>
        </p:nvCxnSpPr>
        <p:spPr>
          <a:xfrm>
            <a:off x="3450213" y="1876870"/>
            <a:ext cx="1604844" cy="140633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6" name="Straight Arrow Connector 65"/>
          <p:cNvCxnSpPr>
            <a:stCxn id="60" idx="2"/>
          </p:cNvCxnSpPr>
          <p:nvPr/>
        </p:nvCxnSpPr>
        <p:spPr>
          <a:xfrm flipH="1">
            <a:off x="6641075" y="1882040"/>
            <a:ext cx="1968266" cy="140116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7" name="Straight Arrow Connector 66"/>
          <p:cNvCxnSpPr/>
          <p:nvPr/>
        </p:nvCxnSpPr>
        <p:spPr>
          <a:xfrm>
            <a:off x="5010366" y="2065546"/>
            <a:ext cx="414173" cy="1217655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8" name="Straight Arrow Connector 67"/>
          <p:cNvCxnSpPr/>
          <p:nvPr/>
        </p:nvCxnSpPr>
        <p:spPr>
          <a:xfrm flipH="1">
            <a:off x="6101889" y="1946723"/>
            <a:ext cx="539186" cy="1336478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9" name="TextBox 68"/>
          <p:cNvSpPr txBox="1"/>
          <p:nvPr/>
        </p:nvSpPr>
        <p:spPr>
          <a:xfrm>
            <a:off x="228600" y="2907090"/>
            <a:ext cx="2778735" cy="1569660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008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Tendencia: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6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HW → SW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általános célú HW-en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16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Calibri"/>
              </a:rPr>
              <a:t>SW komponensek</a:t>
            </a:r>
            <a:endParaRPr kumimoji="0" lang="hu-H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NFV: Network Function Virtualization</a:t>
            </a:r>
          </a:p>
        </p:txBody>
      </p:sp>
      <p:sp>
        <p:nvSpPr>
          <p:cNvPr id="70" name="Right Arrow 69"/>
          <p:cNvSpPr/>
          <p:nvPr/>
        </p:nvSpPr>
        <p:spPr>
          <a:xfrm>
            <a:off x="3370784" y="404664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itle 1"/>
          <p:cNvSpPr txBox="1">
            <a:spLocks/>
          </p:cNvSpPr>
          <p:nvPr/>
        </p:nvSpPr>
        <p:spPr bwMode="auto">
          <a:xfrm>
            <a:off x="4234880" y="260648"/>
            <a:ext cx="468052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NFV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110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9" grpId="0" uiExpand="1" build="allAtOnce" animBg="1"/>
      <p:bldP spid="69" grpId="1" uiExpand="1" build="allAtOnce" animBg="1"/>
      <p:bldP spid="70" grpId="0" animBg="1"/>
      <p:bldP spid="7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Network </a:t>
            </a:r>
            <a:r>
              <a:rPr lang="hu-HU" dirty="0" smtClean="0"/>
              <a:t>Function </a:t>
            </a:r>
            <a:r>
              <a:rPr lang="hu-HU" dirty="0"/>
              <a:t>Virtualization</a:t>
            </a:r>
          </a:p>
          <a:p>
            <a:pPr lvl="1"/>
            <a:r>
              <a:rPr lang="hu-HU" dirty="0"/>
              <a:t>vissza az adatsík programozásához</a:t>
            </a:r>
          </a:p>
          <a:p>
            <a:pPr lvl="1"/>
            <a:r>
              <a:rPr lang="hu-HU" dirty="0"/>
              <a:t>aktív hálózatok (lásd korábban)</a:t>
            </a:r>
          </a:p>
          <a:p>
            <a:pPr lvl="2"/>
            <a:r>
              <a:rPr lang="en-US" dirty="0" err="1"/>
              <a:t>egyéges</a:t>
            </a:r>
            <a:r>
              <a:rPr lang="en-US" dirty="0"/>
              <a:t> </a:t>
            </a:r>
            <a:r>
              <a:rPr lang="en-US" dirty="0" err="1"/>
              <a:t>végrehajtási</a:t>
            </a:r>
            <a:r>
              <a:rPr lang="en-US" dirty="0"/>
              <a:t> </a:t>
            </a:r>
            <a:r>
              <a:rPr lang="en-US" dirty="0" err="1"/>
              <a:t>környezet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csomópontjaiban</a:t>
            </a:r>
            <a:r>
              <a:rPr lang="en-US" dirty="0"/>
              <a:t> (EE, execution environment)</a:t>
            </a:r>
            <a:endParaRPr lang="hu-HU" dirty="0"/>
          </a:p>
          <a:p>
            <a:pPr lvl="2"/>
            <a:r>
              <a:rPr lang="hu-HU" dirty="0"/>
              <a:t>akkor nem volt meg a megfelelő HW környezet</a:t>
            </a:r>
          </a:p>
          <a:p>
            <a:pPr lvl="1"/>
            <a:r>
              <a:rPr lang="hu-HU" dirty="0"/>
              <a:t>általános célú szerver HW-ek (pl. x86)</a:t>
            </a:r>
          </a:p>
          <a:p>
            <a:pPr lvl="2"/>
            <a:r>
              <a:rPr lang="hu-HU" dirty="0"/>
              <a:t>hatalmas fejlődés</a:t>
            </a:r>
          </a:p>
          <a:p>
            <a:pPr lvl="2"/>
            <a:r>
              <a:rPr lang="hu-HU" dirty="0"/>
              <a:t>realitás a hatékony csomagfeldolgozás SW alapon!</a:t>
            </a:r>
          </a:p>
          <a:p>
            <a:pPr lvl="2"/>
            <a:r>
              <a:rPr lang="hu-HU" dirty="0"/>
              <a:t>pl. Intel DPDK, </a:t>
            </a:r>
            <a:r>
              <a:rPr lang="hu-HU" dirty="0" smtClean="0"/>
              <a:t>Netmap</a:t>
            </a:r>
            <a:endParaRPr lang="en-US" dirty="0" smtClean="0"/>
          </a:p>
          <a:p>
            <a:r>
              <a:rPr lang="en-US" dirty="0" smtClean="0"/>
              <a:t>NFV-k </a:t>
            </a:r>
            <a:r>
              <a:rPr lang="en-US" dirty="0" err="1" smtClean="0"/>
              <a:t>futtatása</a:t>
            </a:r>
            <a:endParaRPr lang="en-US" dirty="0" smtClean="0"/>
          </a:p>
          <a:p>
            <a:pPr lvl="1"/>
            <a:r>
              <a:rPr lang="en-US" dirty="0" err="1" smtClean="0"/>
              <a:t>cloudban</a:t>
            </a:r>
            <a:endParaRPr lang="en-US" dirty="0" smtClean="0"/>
          </a:p>
          <a:p>
            <a:pPr lvl="1"/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adatközpontokban</a:t>
            </a:r>
            <a:endParaRPr lang="en-US" dirty="0" smtClean="0"/>
          </a:p>
          <a:p>
            <a:pPr lvl="1"/>
            <a:r>
              <a:rPr lang="en-US" dirty="0" smtClean="0"/>
              <a:t>micro/</a:t>
            </a:r>
            <a:r>
              <a:rPr lang="en-US" dirty="0" err="1" smtClean="0"/>
              <a:t>pico</a:t>
            </a:r>
            <a:r>
              <a:rPr lang="en-US" dirty="0" smtClean="0"/>
              <a:t> </a:t>
            </a:r>
            <a:r>
              <a:rPr lang="en-US" dirty="0" err="1" smtClean="0"/>
              <a:t>adatközpont</a:t>
            </a:r>
            <a:r>
              <a:rPr lang="en-US" dirty="0" smtClean="0"/>
              <a:t> pl.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bázisállomásban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8" name="Content Placeholder 5" descr="ntt-nfv2.png"/>
          <p:cNvPicPr>
            <a:picLocks noChangeAspect="1"/>
          </p:cNvPicPr>
          <p:nvPr/>
        </p:nvPicPr>
        <p:blipFill>
          <a:blip r:embed="rId2" cstate="print"/>
          <a:srcRect l="41538" t="24905" r="1971" b="6606"/>
          <a:stretch>
            <a:fillRect/>
          </a:stretch>
        </p:blipFill>
        <p:spPr>
          <a:xfrm>
            <a:off x="3714800" y="361950"/>
            <a:ext cx="5429200" cy="439133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838199"/>
            <a:ext cx="4267200" cy="394335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Service Function Chaining</a:t>
            </a:r>
          </a:p>
          <a:p>
            <a:r>
              <a:rPr lang="hu-HU" dirty="0" smtClean="0"/>
              <a:t>Nem </a:t>
            </a:r>
            <a:r>
              <a:rPr lang="hu-HU" dirty="0"/>
              <a:t>új koncepció</a:t>
            </a:r>
          </a:p>
          <a:p>
            <a:r>
              <a:rPr lang="hu-HU" dirty="0"/>
              <a:t>SDN előretörésével fókuszba került</a:t>
            </a:r>
          </a:p>
          <a:p>
            <a:r>
              <a:rPr lang="hu-HU" dirty="0"/>
              <a:t>Tipikus szolgáltatás</a:t>
            </a:r>
          </a:p>
          <a:p>
            <a:pPr lvl="1"/>
            <a:r>
              <a:rPr lang="hu-HU" dirty="0"/>
              <a:t>hálózati funkciók végrehajtása</a:t>
            </a:r>
          </a:p>
          <a:p>
            <a:pPr lvl="1"/>
            <a:r>
              <a:rPr lang="hu-HU" dirty="0"/>
              <a:t>adott sorrendben</a:t>
            </a:r>
          </a:p>
          <a:p>
            <a:pPr lvl="1"/>
            <a:r>
              <a:rPr lang="hu-HU" dirty="0"/>
              <a:t>adott forgalomra</a:t>
            </a:r>
          </a:p>
          <a:p>
            <a:pPr lvl="1"/>
            <a:r>
              <a:rPr lang="hu-HU" dirty="0"/>
              <a:t>csomagok irányítása a funkciót megvalósító blokkok között</a:t>
            </a:r>
          </a:p>
          <a:p>
            <a:r>
              <a:rPr lang="hu-HU" dirty="0"/>
              <a:t>Absztrakció</a:t>
            </a:r>
          </a:p>
          <a:p>
            <a:pPr lvl="1"/>
            <a:r>
              <a:rPr lang="hu-HU" dirty="0"/>
              <a:t>service chain vagy service graph</a:t>
            </a:r>
          </a:p>
          <a:p>
            <a:pPr lvl="1"/>
            <a:r>
              <a:rPr lang="hu-HU" dirty="0"/>
              <a:t>magas szintű szolgáltatások generikus leírására</a:t>
            </a:r>
          </a:p>
          <a:p>
            <a:pPr lvl="2"/>
            <a:r>
              <a:rPr lang="hu-HU" dirty="0"/>
              <a:t>milyen típusú forgalom/felhasználó</a:t>
            </a:r>
          </a:p>
          <a:p>
            <a:pPr lvl="2"/>
            <a:r>
              <a:rPr lang="hu-HU" dirty="0"/>
              <a:t>milyen elemi szolgáltatások (vagy hálózati funkciók)</a:t>
            </a:r>
          </a:p>
          <a:p>
            <a:pPr lvl="2"/>
            <a:r>
              <a:rPr lang="hu-HU" dirty="0"/>
              <a:t>milyen </a:t>
            </a:r>
            <a:r>
              <a:rPr lang="hu-HU" dirty="0" smtClean="0"/>
              <a:t>sorrendben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867150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Mi a probléma a mai szolgáltatás </a:t>
            </a:r>
            <a:r>
              <a:rPr lang="hu-HU" dirty="0" smtClean="0"/>
              <a:t>nyújtással?</a:t>
            </a:r>
            <a:endParaRPr lang="hu-HU" dirty="0"/>
          </a:p>
          <a:p>
            <a:pPr lvl="1"/>
            <a:r>
              <a:rPr lang="hu-HU" dirty="0"/>
              <a:t>komoly korlátok</a:t>
            </a:r>
          </a:p>
          <a:p>
            <a:pPr lvl="1"/>
            <a:r>
              <a:rPr lang="hu-HU" dirty="0"/>
              <a:t>erős kötődés a fizikai topológiához</a:t>
            </a:r>
          </a:p>
          <a:p>
            <a:pPr lvl="1"/>
            <a:r>
              <a:rPr lang="hu-HU" dirty="0"/>
              <a:t>speciális képességű, drága middlebox hardverekhez</a:t>
            </a:r>
          </a:p>
          <a:p>
            <a:pPr lvl="1"/>
            <a:r>
              <a:rPr lang="hu-HU" dirty="0"/>
              <a:t>és azok fizikai elhelyezkedéséhez</a:t>
            </a:r>
          </a:p>
          <a:p>
            <a:pPr lvl="1"/>
            <a:r>
              <a:rPr lang="hu-HU" dirty="0"/>
              <a:t>NEM dinamikus</a:t>
            </a:r>
          </a:p>
          <a:p>
            <a:pPr lvl="1"/>
            <a:r>
              <a:rPr lang="hu-HU" dirty="0"/>
              <a:t>NEM flexibilis</a:t>
            </a:r>
          </a:p>
          <a:p>
            <a:pPr lvl="1"/>
            <a:r>
              <a:rPr lang="hu-HU" dirty="0"/>
              <a:t>NEM ad lehetőséget új szolgáltatások gyors bevezetésére</a:t>
            </a:r>
          </a:p>
          <a:p>
            <a:pPr lvl="1"/>
            <a:r>
              <a:rPr lang="hu-HU" dirty="0"/>
              <a:t>NEM jól skálázható</a:t>
            </a:r>
          </a:p>
          <a:p>
            <a:pPr lvl="1"/>
            <a:r>
              <a:rPr lang="hu-HU" dirty="0"/>
              <a:t>NEM garantálható az erőforrások optimális kihasználása</a:t>
            </a:r>
          </a:p>
          <a:p>
            <a:r>
              <a:rPr lang="hu-HU" dirty="0"/>
              <a:t>Következmény</a:t>
            </a:r>
          </a:p>
          <a:p>
            <a:pPr lvl="1"/>
            <a:r>
              <a:rPr lang="hu-HU" dirty="0"/>
              <a:t>service chainek konfigurálása, elhelyezése, üzemeltetése komplex feladat</a:t>
            </a:r>
          </a:p>
          <a:p>
            <a:pPr lvl="1"/>
            <a:r>
              <a:rPr lang="hu-HU" dirty="0"/>
              <a:t>sokszor manuális beavatkozást </a:t>
            </a:r>
            <a:r>
              <a:rPr lang="hu-HU" dirty="0" smtClean="0"/>
              <a:t>igényel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Megoldás</a:t>
            </a:r>
            <a:r>
              <a:rPr lang="en-US" sz="2400" dirty="0" smtClean="0"/>
              <a:t>: SDN+NFV(+cloud)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90950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SDN</a:t>
            </a:r>
          </a:p>
          <a:p>
            <a:pPr lvl="1"/>
            <a:r>
              <a:rPr lang="hu-HU" dirty="0"/>
              <a:t>forgalom flexibilis irányítása</a:t>
            </a:r>
          </a:p>
          <a:p>
            <a:pPr lvl="1"/>
            <a:r>
              <a:rPr lang="hu-HU" dirty="0"/>
              <a:t>megfelelő funkciók között</a:t>
            </a:r>
          </a:p>
          <a:p>
            <a:pPr lvl="1"/>
            <a:r>
              <a:rPr lang="hu-HU" dirty="0"/>
              <a:t>megfelelő sorrendben</a:t>
            </a:r>
          </a:p>
          <a:p>
            <a:r>
              <a:rPr lang="hu-HU" dirty="0"/>
              <a:t>NFV</a:t>
            </a:r>
          </a:p>
          <a:p>
            <a:pPr lvl="1"/>
            <a:r>
              <a:rPr lang="hu-HU" dirty="0"/>
              <a:t>egy szoftver</a:t>
            </a:r>
          </a:p>
          <a:p>
            <a:pPr lvl="1"/>
            <a:r>
              <a:rPr lang="hu-HU" dirty="0"/>
              <a:t>ami „tetszőleges” környezetben futhat</a:t>
            </a:r>
          </a:p>
          <a:p>
            <a:pPr lvl="2"/>
            <a:r>
              <a:rPr lang="hu-HU" dirty="0"/>
              <a:t>pl. virtuális </a:t>
            </a:r>
            <a:r>
              <a:rPr lang="hu-HU" dirty="0" smtClean="0"/>
              <a:t>gép</a:t>
            </a:r>
            <a:r>
              <a:rPr lang="en-US" dirty="0" smtClean="0"/>
              <a:t> a </a:t>
            </a:r>
            <a:r>
              <a:rPr lang="en-US" dirty="0" err="1" smtClean="0"/>
              <a:t>cloudban</a:t>
            </a:r>
            <a:endParaRPr lang="hu-HU" dirty="0"/>
          </a:p>
          <a:p>
            <a:pPr lvl="2"/>
            <a:r>
              <a:rPr lang="en-US" dirty="0" err="1" smtClean="0"/>
              <a:t>Docker</a:t>
            </a:r>
            <a:r>
              <a:rPr lang="hu-HU" dirty="0" smtClean="0"/>
              <a:t> </a:t>
            </a:r>
            <a:r>
              <a:rPr lang="hu-HU" dirty="0"/>
              <a:t>konténerben futtatott processz</a:t>
            </a:r>
          </a:p>
          <a:p>
            <a:pPr lvl="1"/>
            <a:r>
              <a:rPr lang="hu-HU" dirty="0"/>
              <a:t>könnyű áthelyezni</a:t>
            </a:r>
          </a:p>
          <a:p>
            <a:pPr lvl="1"/>
            <a:r>
              <a:rPr lang="hu-HU" dirty="0"/>
              <a:t>igény szerint indítani</a:t>
            </a:r>
          </a:p>
          <a:p>
            <a:pPr lvl="1"/>
            <a:r>
              <a:rPr lang="hu-HU" dirty="0"/>
              <a:t>adott szempontok alapján választott fizikai helyen</a:t>
            </a:r>
          </a:p>
        </p:txBody>
      </p:sp>
    </p:spTree>
    <p:extLst>
      <p:ext uri="{BB962C8B-B14F-4D97-AF65-F5344CB8AC3E}">
        <p14:creationId xmlns:p14="http://schemas.microsoft.com/office/powerpoint/2010/main" val="27203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67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5" descr="ntt-nf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939"/>
            <a:ext cx="7162800" cy="477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Megoldás</a:t>
            </a:r>
            <a:r>
              <a:rPr lang="en-US" sz="2400" dirty="0" smtClean="0"/>
              <a:t>: SDN+NFV(+cloud)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90950"/>
          </a:xfrm>
        </p:spPr>
        <p:txBody>
          <a:bodyPr>
            <a:normAutofit/>
          </a:bodyPr>
          <a:lstStyle/>
          <a:p>
            <a:r>
              <a:rPr lang="en-US" dirty="0" err="1" smtClean="0"/>
              <a:t>Korábban</a:t>
            </a:r>
            <a:r>
              <a:rPr lang="en-US" dirty="0" smtClean="0"/>
              <a:t> </a:t>
            </a:r>
            <a:r>
              <a:rPr lang="en-US" dirty="0" err="1" smtClean="0"/>
              <a:t>látott</a:t>
            </a:r>
            <a:r>
              <a:rPr lang="en-US" dirty="0" smtClean="0"/>
              <a:t> </a:t>
            </a:r>
            <a:r>
              <a:rPr lang="en-US" dirty="0" err="1" smtClean="0"/>
              <a:t>demók</a:t>
            </a:r>
            <a:r>
              <a:rPr lang="en-US" dirty="0" smtClean="0"/>
              <a:t>/</a:t>
            </a:r>
            <a:r>
              <a:rPr lang="en-US" dirty="0" err="1" smtClean="0"/>
              <a:t>prezentációk</a:t>
            </a:r>
            <a:endParaRPr lang="en-US" dirty="0" smtClean="0"/>
          </a:p>
          <a:p>
            <a:pPr lvl="1"/>
            <a:r>
              <a:rPr lang="en-US" dirty="0" err="1" smtClean="0"/>
              <a:t>Robotok</a:t>
            </a:r>
            <a:r>
              <a:rPr lang="en-US" dirty="0" smtClean="0"/>
              <a:t>, </a:t>
            </a:r>
            <a:r>
              <a:rPr lang="en-US" dirty="0" err="1" smtClean="0"/>
              <a:t>robotkarok</a:t>
            </a:r>
            <a:r>
              <a:rPr lang="en-US" dirty="0" smtClean="0"/>
              <a:t> </a:t>
            </a:r>
            <a:r>
              <a:rPr lang="en-US" dirty="0" err="1" smtClean="0"/>
              <a:t>vezérlése</a:t>
            </a:r>
            <a:r>
              <a:rPr lang="en-US" dirty="0"/>
              <a:t> </a:t>
            </a:r>
            <a:r>
              <a:rPr lang="en-US" dirty="0" err="1" smtClean="0"/>
              <a:t>jövőbeli</a:t>
            </a:r>
            <a:r>
              <a:rPr lang="en-US" dirty="0" smtClean="0"/>
              <a:t> </a:t>
            </a:r>
            <a:r>
              <a:rPr lang="en-US" dirty="0" err="1" smtClean="0"/>
              <a:t>gyárakban</a:t>
            </a:r>
            <a:endParaRPr lang="en-US" dirty="0"/>
          </a:p>
          <a:p>
            <a:pPr lvl="2"/>
            <a:r>
              <a:rPr lang="en-US" dirty="0" smtClean="0"/>
              <a:t>Industry 4.0</a:t>
            </a:r>
          </a:p>
          <a:p>
            <a:pPr lvl="2"/>
            <a:r>
              <a:rPr lang="en-US" dirty="0" err="1" smtClean="0"/>
              <a:t>elosztott</a:t>
            </a:r>
            <a:r>
              <a:rPr lang="en-US" dirty="0" smtClean="0"/>
              <a:t> SW – SFC a </a:t>
            </a:r>
            <a:r>
              <a:rPr lang="en-US" dirty="0" err="1" smtClean="0"/>
              <a:t>felhőben</a:t>
            </a:r>
            <a:r>
              <a:rPr lang="en-US" dirty="0"/>
              <a:t> </a:t>
            </a:r>
            <a:r>
              <a:rPr lang="en-US" dirty="0" smtClean="0"/>
              <a:t>(cloud edge, fog)</a:t>
            </a:r>
          </a:p>
          <a:p>
            <a:pPr lvl="2"/>
            <a:r>
              <a:rPr lang="en-US" dirty="0" err="1" smtClean="0"/>
              <a:t>erőforrás</a:t>
            </a:r>
            <a:r>
              <a:rPr lang="en-US" dirty="0" smtClean="0"/>
              <a:t> </a:t>
            </a:r>
            <a:r>
              <a:rPr lang="en-US" dirty="0" err="1" smtClean="0"/>
              <a:t>orkesztrációs</a:t>
            </a:r>
            <a:r>
              <a:rPr lang="en-US" dirty="0" smtClean="0"/>
              <a:t> </a:t>
            </a:r>
            <a:r>
              <a:rPr lang="en-US" dirty="0" err="1" smtClean="0"/>
              <a:t>rendszer</a:t>
            </a:r>
            <a:endParaRPr lang="en-US" dirty="0" smtClean="0"/>
          </a:p>
          <a:p>
            <a:pPr lvl="1"/>
            <a:r>
              <a:rPr lang="en-US" dirty="0" err="1" smtClean="0"/>
              <a:t>Drónok</a:t>
            </a:r>
            <a:r>
              <a:rPr lang="en-US" dirty="0" smtClean="0"/>
              <a:t> </a:t>
            </a:r>
            <a:r>
              <a:rPr lang="en-US" dirty="0" err="1" smtClean="0"/>
              <a:t>vezérlése</a:t>
            </a:r>
            <a:r>
              <a:rPr lang="en-US" dirty="0" smtClean="0"/>
              <a:t> 5G </a:t>
            </a:r>
            <a:r>
              <a:rPr lang="en-US" dirty="0" err="1" smtClean="0"/>
              <a:t>hálózatból</a:t>
            </a:r>
            <a:endParaRPr lang="en-US" dirty="0" smtClean="0"/>
          </a:p>
          <a:p>
            <a:pPr lvl="2"/>
            <a:r>
              <a:rPr lang="en-US" dirty="0" err="1" smtClean="0"/>
              <a:t>beltéri</a:t>
            </a:r>
            <a:r>
              <a:rPr lang="en-US" dirty="0" smtClean="0"/>
              <a:t> </a:t>
            </a:r>
            <a:r>
              <a:rPr lang="en-US" dirty="0" err="1" smtClean="0"/>
              <a:t>drónok</a:t>
            </a:r>
            <a:r>
              <a:rPr lang="en-US" dirty="0" smtClean="0"/>
              <a:t> </a:t>
            </a:r>
            <a:r>
              <a:rPr lang="en-US" dirty="0" err="1" smtClean="0"/>
              <a:t>vezérlése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kép</a:t>
            </a:r>
            <a:r>
              <a:rPr lang="en-US" dirty="0" smtClean="0"/>
              <a:t> </a:t>
            </a:r>
            <a:r>
              <a:rPr lang="en-US" dirty="0" err="1" smtClean="0"/>
              <a:t>alapján</a:t>
            </a:r>
            <a:endParaRPr lang="en-US" dirty="0" smtClean="0"/>
          </a:p>
          <a:p>
            <a:pPr lvl="2"/>
            <a:r>
              <a:rPr lang="en-US" dirty="0" err="1" smtClean="0"/>
              <a:t>része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jövőbeli</a:t>
            </a:r>
            <a:r>
              <a:rPr lang="en-US" dirty="0" smtClean="0"/>
              <a:t> </a:t>
            </a:r>
            <a:r>
              <a:rPr lang="en-US" dirty="0" err="1" smtClean="0"/>
              <a:t>gyáraknak</a:t>
            </a:r>
            <a:endParaRPr lang="en-US" dirty="0" smtClean="0"/>
          </a:p>
          <a:p>
            <a:pPr lvl="2"/>
            <a:r>
              <a:rPr lang="en-US" dirty="0" smtClean="0"/>
              <a:t>Industry 4.0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44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Összefoglalás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69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Hálózatok</a:t>
            </a:r>
            <a:r>
              <a:rPr lang="en-US" dirty="0" smtClean="0"/>
              <a:t> “</a:t>
            </a:r>
            <a:r>
              <a:rPr lang="en-US" dirty="0" err="1" smtClean="0"/>
              <a:t>szoftverizálása</a:t>
            </a:r>
            <a:r>
              <a:rPr lang="en-US" dirty="0" smtClean="0"/>
              <a:t>” - network </a:t>
            </a:r>
            <a:r>
              <a:rPr lang="en-US" dirty="0" err="1" smtClean="0"/>
              <a:t>softwarization</a:t>
            </a:r>
            <a:endParaRPr lang="en-US" dirty="0" smtClean="0"/>
          </a:p>
          <a:p>
            <a:r>
              <a:rPr lang="en-US" dirty="0" smtClean="0"/>
              <a:t>control plane </a:t>
            </a:r>
            <a:r>
              <a:rPr lang="en-US" dirty="0" err="1" smtClean="0"/>
              <a:t>szoftverizálása</a:t>
            </a:r>
            <a:endParaRPr lang="en-US" dirty="0" smtClean="0"/>
          </a:p>
          <a:p>
            <a:pPr lvl="1"/>
            <a:r>
              <a:rPr lang="en-US" dirty="0" smtClean="0"/>
              <a:t>SDN: Software Defined </a:t>
            </a:r>
            <a:r>
              <a:rPr lang="en-US" dirty="0" smtClean="0"/>
              <a:t>Networking</a:t>
            </a:r>
          </a:p>
          <a:p>
            <a:pPr lvl="1"/>
            <a:r>
              <a:rPr lang="en-US" dirty="0" err="1" smtClean="0"/>
              <a:t>koncepció</a:t>
            </a:r>
            <a:r>
              <a:rPr lang="en-US" dirty="0" smtClean="0"/>
              <a:t> + </a:t>
            </a:r>
            <a:r>
              <a:rPr lang="en-US" dirty="0" err="1" smtClean="0"/>
              <a:t>történelem</a:t>
            </a:r>
            <a:endParaRPr lang="en-US" dirty="0" smtClean="0"/>
          </a:p>
          <a:p>
            <a:pPr lvl="1"/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konkrét</a:t>
            </a:r>
            <a:r>
              <a:rPr lang="en-US" dirty="0" smtClean="0"/>
              <a:t> </a:t>
            </a:r>
            <a:r>
              <a:rPr lang="en-US" dirty="0" err="1" smtClean="0"/>
              <a:t>példa</a:t>
            </a:r>
            <a:r>
              <a:rPr lang="en-US" dirty="0" smtClean="0"/>
              <a:t>: </a:t>
            </a:r>
            <a:r>
              <a:rPr lang="en-US" dirty="0" err="1" smtClean="0"/>
              <a:t>OpenFlow</a:t>
            </a:r>
            <a:endParaRPr lang="en-US" dirty="0" smtClean="0"/>
          </a:p>
          <a:p>
            <a:r>
              <a:rPr lang="en-US" dirty="0" smtClean="0"/>
              <a:t>data plane </a:t>
            </a:r>
            <a:r>
              <a:rPr lang="en-US" dirty="0" err="1" smtClean="0"/>
              <a:t>szoftverizálása</a:t>
            </a:r>
            <a:endParaRPr lang="en-US" dirty="0" smtClean="0"/>
          </a:p>
          <a:p>
            <a:pPr lvl="1"/>
            <a:r>
              <a:rPr lang="en-US" dirty="0" smtClean="0"/>
              <a:t>NFV: Network Function Virtualization</a:t>
            </a:r>
          </a:p>
          <a:p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/</a:t>
            </a:r>
            <a:r>
              <a:rPr lang="en-US" dirty="0" err="1" smtClean="0"/>
              <a:t>alkalmazások</a:t>
            </a:r>
            <a:r>
              <a:rPr lang="en-US" dirty="0" smtClean="0"/>
              <a:t> </a:t>
            </a:r>
            <a:r>
              <a:rPr lang="en-US" dirty="0" err="1" smtClean="0"/>
              <a:t>szoftverizálása</a:t>
            </a:r>
            <a:endParaRPr lang="en-US" dirty="0" smtClean="0"/>
          </a:p>
          <a:p>
            <a:pPr lvl="1"/>
            <a:r>
              <a:rPr lang="en-US" dirty="0" smtClean="0"/>
              <a:t>SFC: Service Function </a:t>
            </a:r>
            <a:r>
              <a:rPr lang="en-US" dirty="0" smtClean="0"/>
              <a:t>Chaining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93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robléma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Számítógép-hálózat</a:t>
            </a:r>
            <a:endParaRPr lang="en-US" dirty="0"/>
          </a:p>
          <a:p>
            <a:pPr lvl="1"/>
            <a:r>
              <a:rPr lang="en-US" dirty="0" err="1"/>
              <a:t>nehéz</a:t>
            </a:r>
            <a:r>
              <a:rPr lang="en-US" dirty="0"/>
              <a:t>/</a:t>
            </a:r>
            <a:r>
              <a:rPr lang="en-US" dirty="0" err="1"/>
              <a:t>költséges</a:t>
            </a:r>
            <a:r>
              <a:rPr lang="en-US" dirty="0"/>
              <a:t> </a:t>
            </a:r>
            <a:r>
              <a:rPr lang="en-US" dirty="0" err="1"/>
              <a:t>tervezés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üzemeltetés</a:t>
            </a:r>
            <a:endParaRPr lang="en-US" dirty="0"/>
          </a:p>
          <a:p>
            <a:pPr lvl="1"/>
            <a:r>
              <a:rPr lang="en-US" dirty="0" err="1"/>
              <a:t>konfigurálás</a:t>
            </a:r>
            <a:r>
              <a:rPr lang="en-US" dirty="0"/>
              <a:t> ↔ </a:t>
            </a:r>
            <a:r>
              <a:rPr lang="en-US" dirty="0" err="1"/>
              <a:t>programozás</a:t>
            </a:r>
            <a:endParaRPr lang="en-US" dirty="0"/>
          </a:p>
          <a:p>
            <a:pPr lvl="1"/>
            <a:r>
              <a:rPr lang="en-US" dirty="0" err="1"/>
              <a:t>lassú</a:t>
            </a:r>
            <a:r>
              <a:rPr lang="en-US" dirty="0"/>
              <a:t> </a:t>
            </a:r>
            <a:r>
              <a:rPr lang="en-US" dirty="0" err="1"/>
              <a:t>innováció</a:t>
            </a:r>
            <a:r>
              <a:rPr lang="en-US" dirty="0"/>
              <a:t> (</a:t>
            </a:r>
            <a:r>
              <a:rPr lang="en-US" dirty="0" err="1" smtClean="0"/>
              <a:t>akadémia</a:t>
            </a:r>
            <a:r>
              <a:rPr lang="en-US" dirty="0" smtClean="0"/>
              <a:t> </a:t>
            </a:r>
            <a:r>
              <a:rPr lang="en-US" dirty="0" err="1" smtClean="0"/>
              <a:t>problémája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 smtClean="0"/>
              <a:t>drága</a:t>
            </a:r>
            <a:r>
              <a:rPr lang="en-US" dirty="0" smtClean="0"/>
              <a:t> (</a:t>
            </a:r>
            <a:r>
              <a:rPr lang="en-US" dirty="0" err="1" smtClean="0"/>
              <a:t>ipar</a:t>
            </a:r>
            <a:r>
              <a:rPr lang="en-US" dirty="0" smtClean="0"/>
              <a:t> </a:t>
            </a:r>
            <a:r>
              <a:rPr lang="en-US" dirty="0" err="1" smtClean="0"/>
              <a:t>problémája</a:t>
            </a:r>
            <a:r>
              <a:rPr lang="en-US" dirty="0" smtClean="0"/>
              <a:t>)</a:t>
            </a:r>
            <a:endParaRPr lang="hu-HU" dirty="0"/>
          </a:p>
          <a:p>
            <a:pPr lvl="2"/>
            <a:r>
              <a:rPr lang="en-US" dirty="0" err="1"/>
              <a:t>üzemeltetés</a:t>
            </a:r>
            <a:endParaRPr lang="hu-HU" dirty="0"/>
          </a:p>
          <a:p>
            <a:pPr lvl="2"/>
            <a:r>
              <a:rPr lang="en-US" dirty="0" err="1"/>
              <a:t>fejlesztés</a:t>
            </a:r>
            <a:endParaRPr lang="hu-HU" dirty="0"/>
          </a:p>
          <a:p>
            <a:pPr lvl="2"/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szolgáltatások</a:t>
            </a:r>
            <a:r>
              <a:rPr lang="en-US" dirty="0"/>
              <a:t> </a:t>
            </a:r>
            <a:r>
              <a:rPr lang="en-US" dirty="0" err="1" smtClean="0"/>
              <a:t>bevezetése</a:t>
            </a:r>
            <a:r>
              <a:rPr lang="en-US" dirty="0" smtClean="0"/>
              <a:t>/</a:t>
            </a:r>
            <a:r>
              <a:rPr lang="en-US" dirty="0" err="1" smtClean="0"/>
              <a:t>beüzemelése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68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Cél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Számítógép-hálózatok</a:t>
            </a:r>
            <a:r>
              <a:rPr lang="en-US" dirty="0"/>
              <a:t> </a:t>
            </a:r>
            <a:r>
              <a:rPr lang="en-US" dirty="0" err="1"/>
              <a:t>minél</a:t>
            </a:r>
            <a:r>
              <a:rPr lang="en-US" dirty="0"/>
              <a:t> “</a:t>
            </a:r>
            <a:r>
              <a:rPr lang="en-US" dirty="0" err="1"/>
              <a:t>jobb</a:t>
            </a:r>
            <a:r>
              <a:rPr lang="en-US" dirty="0"/>
              <a:t>” </a:t>
            </a:r>
            <a:r>
              <a:rPr lang="en-US" dirty="0" err="1"/>
              <a:t>programozhatósága</a:t>
            </a:r>
            <a:endParaRPr lang="en-US" dirty="0"/>
          </a:p>
          <a:p>
            <a:r>
              <a:rPr lang="en-US" dirty="0" err="1"/>
              <a:t>programozhatóság</a:t>
            </a:r>
            <a:endParaRPr lang="en-US" dirty="0"/>
          </a:p>
          <a:p>
            <a:pPr lvl="1"/>
            <a:r>
              <a:rPr lang="en-US" dirty="0" err="1"/>
              <a:t>hálózat</a:t>
            </a:r>
            <a:r>
              <a:rPr lang="en-US" dirty="0"/>
              <a:t> mint </a:t>
            </a:r>
            <a:r>
              <a:rPr lang="en-US" dirty="0" err="1"/>
              <a:t>egész</a:t>
            </a:r>
            <a:r>
              <a:rPr lang="en-US" dirty="0"/>
              <a:t> </a:t>
            </a:r>
            <a:r>
              <a:rPr lang="en-US" dirty="0" err="1"/>
              <a:t>működésének</a:t>
            </a:r>
            <a:r>
              <a:rPr lang="en-US" dirty="0"/>
              <a:t> </a:t>
            </a:r>
            <a:r>
              <a:rPr lang="en-US" dirty="0" err="1"/>
              <a:t>meghatározása</a:t>
            </a:r>
            <a:endParaRPr lang="en-US" dirty="0"/>
          </a:p>
          <a:p>
            <a:pPr lvl="1"/>
            <a:r>
              <a:rPr lang="en-US" dirty="0" err="1"/>
              <a:t>több</a:t>
            </a:r>
            <a:r>
              <a:rPr lang="en-US" dirty="0"/>
              <a:t> mint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elemek</a:t>
            </a:r>
            <a:r>
              <a:rPr lang="en-US" dirty="0"/>
              <a:t> </a:t>
            </a:r>
            <a:r>
              <a:rPr lang="en-US" dirty="0" err="1"/>
              <a:t>működésének</a:t>
            </a:r>
            <a:r>
              <a:rPr lang="en-US" dirty="0"/>
              <a:t> </a:t>
            </a:r>
            <a:r>
              <a:rPr lang="en-US" dirty="0" err="1"/>
              <a:t>befolyásolása</a:t>
            </a:r>
            <a:endParaRPr lang="en-US" dirty="0"/>
          </a:p>
          <a:p>
            <a:pPr lvl="1"/>
            <a:r>
              <a:rPr lang="en-US" dirty="0" err="1"/>
              <a:t>konfigurálás</a:t>
            </a:r>
            <a:r>
              <a:rPr lang="en-US" dirty="0"/>
              <a:t> ↔ </a:t>
            </a:r>
            <a:r>
              <a:rPr lang="en-US" dirty="0" err="1"/>
              <a:t>programozás</a:t>
            </a:r>
            <a:endParaRPr lang="en-US" dirty="0"/>
          </a:p>
          <a:p>
            <a:pPr lvl="1"/>
            <a:r>
              <a:rPr lang="en-US" dirty="0" err="1"/>
              <a:t>időskála</a:t>
            </a:r>
            <a:r>
              <a:rPr lang="en-US" dirty="0"/>
              <a:t>!</a:t>
            </a:r>
          </a:p>
          <a:p>
            <a:r>
              <a:rPr lang="en-US" dirty="0"/>
              <a:t>“</a:t>
            </a:r>
            <a:r>
              <a:rPr lang="en-US" dirty="0" err="1"/>
              <a:t>jobb</a:t>
            </a:r>
            <a:r>
              <a:rPr lang="en-US" dirty="0"/>
              <a:t>”</a:t>
            </a:r>
          </a:p>
          <a:p>
            <a:pPr lvl="1"/>
            <a:r>
              <a:rPr lang="en-US" dirty="0" err="1"/>
              <a:t>könnyebb</a:t>
            </a:r>
            <a:r>
              <a:rPr lang="en-US" dirty="0"/>
              <a:t>, </a:t>
            </a:r>
            <a:r>
              <a:rPr lang="en-US" dirty="0" err="1"/>
              <a:t>gyorsabb</a:t>
            </a:r>
            <a:endParaRPr lang="en-US" dirty="0"/>
          </a:p>
          <a:p>
            <a:pPr lvl="1"/>
            <a:r>
              <a:rPr lang="en-US" dirty="0" err="1"/>
              <a:t>flexibilisebb</a:t>
            </a:r>
            <a:endParaRPr lang="en-US" dirty="0"/>
          </a:p>
          <a:p>
            <a:pPr lvl="1"/>
            <a:r>
              <a:rPr lang="en-US" dirty="0" err="1"/>
              <a:t>szélesebb</a:t>
            </a:r>
            <a:r>
              <a:rPr lang="en-US" dirty="0"/>
              <a:t> </a:t>
            </a:r>
            <a:r>
              <a:rPr lang="en-US" dirty="0" err="1"/>
              <a:t>körű</a:t>
            </a:r>
            <a:endParaRPr lang="en-US" dirty="0"/>
          </a:p>
          <a:p>
            <a:pPr lvl="1"/>
            <a:r>
              <a:rPr lang="en-US" dirty="0" err="1"/>
              <a:t>kevesebb</a:t>
            </a:r>
            <a:r>
              <a:rPr lang="en-US" dirty="0"/>
              <a:t> </a:t>
            </a:r>
            <a:r>
              <a:rPr lang="en-US" dirty="0" err="1"/>
              <a:t>hiba</a:t>
            </a:r>
            <a:r>
              <a:rPr lang="en-US" dirty="0"/>
              <a:t>(</a:t>
            </a:r>
            <a:r>
              <a:rPr lang="en-US" dirty="0" err="1"/>
              <a:t>lehetőség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gyorsabb</a:t>
            </a:r>
            <a:r>
              <a:rPr lang="en-US" dirty="0"/>
              <a:t> </a:t>
            </a:r>
            <a:r>
              <a:rPr lang="en-US" dirty="0" err="1" smtClean="0"/>
              <a:t>javíthatóság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Egy</a:t>
            </a:r>
            <a:r>
              <a:rPr lang="en-US" dirty="0" smtClean="0"/>
              <a:t>) </a:t>
            </a:r>
            <a:r>
              <a:rPr lang="en-US" dirty="0" err="1" smtClean="0"/>
              <a:t>Megoldás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irány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2019/11/25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Hálózatok építése és üzemeltetése, SDN a gyakorlatban - Sonkoly Balázs, BME-TMIT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D0B-22B7-4DCD-B19B-DC7F1168106C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909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Software Defined </a:t>
            </a:r>
            <a:r>
              <a:rPr lang="en-US" dirty="0" smtClean="0"/>
              <a:t>Networking</a:t>
            </a:r>
          </a:p>
          <a:p>
            <a:pPr lvl="1"/>
            <a:r>
              <a:rPr lang="en-US" dirty="0" err="1" smtClean="0"/>
              <a:t>kontrollsík</a:t>
            </a:r>
            <a:r>
              <a:rPr lang="en-US" dirty="0" smtClean="0"/>
              <a:t> </a:t>
            </a:r>
            <a:r>
              <a:rPr lang="en-US" dirty="0" err="1" smtClean="0"/>
              <a:t>szoftverizálása</a:t>
            </a:r>
            <a:endParaRPr lang="en-US" dirty="0"/>
          </a:p>
          <a:p>
            <a:pPr lvl="1"/>
            <a:r>
              <a:rPr lang="en-US" dirty="0" err="1"/>
              <a:t>kontrollsík</a:t>
            </a:r>
            <a:r>
              <a:rPr lang="en-US" dirty="0"/>
              <a:t> ↔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/>
              <a:t>szeparálása</a:t>
            </a:r>
            <a:endParaRPr lang="en-US" dirty="0"/>
          </a:p>
          <a:p>
            <a:pPr lvl="2"/>
            <a:r>
              <a:rPr lang="en-US" dirty="0" err="1"/>
              <a:t>kontroll</a:t>
            </a:r>
            <a:r>
              <a:rPr lang="en-US" dirty="0"/>
              <a:t>: </a:t>
            </a:r>
            <a:r>
              <a:rPr lang="en-US" dirty="0" err="1"/>
              <a:t>döntés</a:t>
            </a:r>
            <a:r>
              <a:rPr lang="en-US" dirty="0"/>
              <a:t> </a:t>
            </a:r>
            <a:r>
              <a:rPr lang="en-US" dirty="0" err="1"/>
              <a:t>hogy</a:t>
            </a:r>
            <a:r>
              <a:rPr lang="en-US" dirty="0"/>
              <a:t> mi </a:t>
            </a:r>
            <a:r>
              <a:rPr lang="en-US" dirty="0" err="1"/>
              <a:t>történjen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forgalommal</a:t>
            </a:r>
            <a:endParaRPr lang="en-US" dirty="0"/>
          </a:p>
          <a:p>
            <a:pPr lvl="2"/>
            <a:r>
              <a:rPr lang="en-US" dirty="0" err="1"/>
              <a:t>adatsík</a:t>
            </a:r>
            <a:r>
              <a:rPr lang="en-US" dirty="0"/>
              <a:t>: </a:t>
            </a:r>
            <a:r>
              <a:rPr lang="en-US" dirty="0" err="1"/>
              <a:t>csomagok</a:t>
            </a:r>
            <a:r>
              <a:rPr lang="en-US" dirty="0"/>
              <a:t> </a:t>
            </a:r>
            <a:r>
              <a:rPr lang="en-US" dirty="0" err="1"/>
              <a:t>továbbítása</a:t>
            </a:r>
            <a:endParaRPr lang="en-US" dirty="0"/>
          </a:p>
          <a:p>
            <a:pPr lvl="1"/>
            <a:r>
              <a:rPr lang="en-US" dirty="0" err="1"/>
              <a:t>kontrollsík</a:t>
            </a:r>
            <a:r>
              <a:rPr lang="en-US" dirty="0"/>
              <a:t> </a:t>
            </a:r>
            <a:r>
              <a:rPr lang="en-US" dirty="0" err="1"/>
              <a:t>centralizálása</a:t>
            </a:r>
            <a:r>
              <a:rPr lang="en-US" dirty="0"/>
              <a:t> / </a:t>
            </a:r>
            <a:r>
              <a:rPr lang="en-US" dirty="0" err="1"/>
              <a:t>konszolidálása</a:t>
            </a:r>
            <a:r>
              <a:rPr lang="en-US" dirty="0"/>
              <a:t> / </a:t>
            </a:r>
            <a:r>
              <a:rPr lang="en-US" dirty="0" err="1"/>
              <a:t>egységesítése</a:t>
            </a:r>
            <a:endParaRPr lang="en-US" dirty="0"/>
          </a:p>
          <a:p>
            <a:pPr lvl="1"/>
            <a:r>
              <a:rPr lang="en-US" dirty="0" err="1"/>
              <a:t>közöttük</a:t>
            </a:r>
            <a:r>
              <a:rPr lang="en-US" dirty="0"/>
              <a:t>: </a:t>
            </a:r>
            <a:r>
              <a:rPr lang="en-US" dirty="0" err="1"/>
              <a:t>nyílt</a:t>
            </a:r>
            <a:r>
              <a:rPr lang="en-US" dirty="0"/>
              <a:t> </a:t>
            </a:r>
            <a:r>
              <a:rPr lang="en-US" dirty="0" err="1"/>
              <a:t>interfész</a:t>
            </a:r>
            <a:r>
              <a:rPr lang="en-US" dirty="0"/>
              <a:t>(</a:t>
            </a:r>
            <a:r>
              <a:rPr lang="en-US" dirty="0" err="1"/>
              <a:t>ek</a:t>
            </a:r>
            <a:r>
              <a:rPr lang="en-US" dirty="0"/>
              <a:t>)</a:t>
            </a:r>
            <a:endParaRPr lang="hu-HU" dirty="0"/>
          </a:p>
          <a:p>
            <a:pPr lvl="1"/>
            <a:r>
              <a:rPr lang="hu-HU" dirty="0"/>
              <a:t>korábban: elosztott rendszer, „sok-sok” kapcsolat</a:t>
            </a:r>
          </a:p>
          <a:p>
            <a:pPr lvl="1"/>
            <a:r>
              <a:rPr lang="hu-HU" dirty="0"/>
              <a:t>most: elosztott rendszer, „egy-sok” kapcsolat!</a:t>
            </a:r>
            <a:endParaRPr lang="en-US" dirty="0"/>
          </a:p>
          <a:p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ötlet</a:t>
            </a:r>
            <a:r>
              <a:rPr lang="en-US" dirty="0"/>
              <a:t>!</a:t>
            </a:r>
          </a:p>
          <a:p>
            <a:pPr lvl="1"/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évtizedes</a:t>
            </a:r>
            <a:r>
              <a:rPr lang="en-US" dirty="0"/>
              <a:t> </a:t>
            </a:r>
            <a:r>
              <a:rPr lang="en-US" dirty="0" err="1"/>
              <a:t>út</a:t>
            </a:r>
            <a:endParaRPr lang="en-US" dirty="0"/>
          </a:p>
          <a:p>
            <a:pPr lvl="1"/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korábbi</a:t>
            </a:r>
            <a:r>
              <a:rPr lang="en-US" dirty="0"/>
              <a:t> </a:t>
            </a:r>
            <a:r>
              <a:rPr lang="en-US" dirty="0" err="1"/>
              <a:t>ötlet</a:t>
            </a:r>
            <a:r>
              <a:rPr lang="en-US" dirty="0"/>
              <a:t> </a:t>
            </a:r>
            <a:r>
              <a:rPr lang="en-US" dirty="0" err="1"/>
              <a:t>felhasználása</a:t>
            </a:r>
            <a:endParaRPr lang="en-US" dirty="0"/>
          </a:p>
          <a:p>
            <a:pPr lvl="1"/>
            <a:r>
              <a:rPr lang="en-US" dirty="0"/>
              <a:t>pl. PSTN: </a:t>
            </a:r>
            <a:r>
              <a:rPr lang="en-US" dirty="0" err="1"/>
              <a:t>kontroll</a:t>
            </a:r>
            <a:r>
              <a:rPr lang="en-US" dirty="0"/>
              <a:t>-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adatsík</a:t>
            </a:r>
            <a:r>
              <a:rPr lang="en-US" dirty="0"/>
              <a:t> </a:t>
            </a:r>
            <a:r>
              <a:rPr lang="en-US" dirty="0" err="1" smtClean="0"/>
              <a:t>szeparálás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31940</TotalTime>
  <Words>3840</Words>
  <Application>Microsoft Office PowerPoint</Application>
  <PresentationFormat>On-screen Show (16:9)</PresentationFormat>
  <Paragraphs>1053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Origin</vt:lpstr>
      <vt:lpstr>Hálózatok építése és üzemeltetése</vt:lpstr>
      <vt:lpstr>Mai téma</vt:lpstr>
      <vt:lpstr>Kiktől loptam slide-okat?</vt:lpstr>
      <vt:lpstr>SDN koncepció</vt:lpstr>
      <vt:lpstr>Marketing</vt:lpstr>
      <vt:lpstr>Probléma</vt:lpstr>
      <vt:lpstr>Probléma</vt:lpstr>
      <vt:lpstr>Cél</vt:lpstr>
      <vt:lpstr>(Egy) Megoldás(i irány)</vt:lpstr>
      <vt:lpstr>Hogyan jutottunk az SDN-ig?</vt:lpstr>
      <vt:lpstr>Hogyan jutottunk az SDN-ig?</vt:lpstr>
      <vt:lpstr>Hogyan jutottunk az SDN-ig?</vt:lpstr>
      <vt:lpstr>Hogyan jutottunk az SDN-ig?</vt:lpstr>
      <vt:lpstr>Hogyan jutottunk az SDN-ig?</vt:lpstr>
      <vt:lpstr>Hogyan jutottunk az SDN-ig?</vt:lpstr>
      <vt:lpstr>Hogyan jutottunk az SDN-ig?</vt:lpstr>
      <vt:lpstr>Hogyan jutottunk az SDN-ig?</vt:lpstr>
      <vt:lpstr>OpenFlow</vt:lpstr>
      <vt:lpstr>Internet ma: zárt infrastruktúra</vt:lpstr>
      <vt:lpstr>SDN: “nyissuk ki”</vt:lpstr>
      <vt:lpstr>SDN: “nyissuk ki”</vt:lpstr>
      <vt:lpstr>Mi is az az OpenFlow?</vt:lpstr>
      <vt:lpstr>PowerPoint Presentation</vt:lpstr>
      <vt:lpstr>PowerPoint Presentation</vt:lpstr>
      <vt:lpstr>PowerPoint Presentation</vt:lpstr>
      <vt:lpstr>OpenFlow flow tábla absztrakció</vt:lpstr>
      <vt:lpstr>Flow tábla bejegyzések</vt:lpstr>
      <vt:lpstr>Flow tábla bejegyzések: példák</vt:lpstr>
      <vt:lpstr>OpenFlow</vt:lpstr>
      <vt:lpstr>Reaktív működés 1</vt:lpstr>
      <vt:lpstr>Reaktív működés 2</vt:lpstr>
      <vt:lpstr>Proaktív működés</vt:lpstr>
      <vt:lpstr>Új problémák &amp; kihívások</vt:lpstr>
      <vt:lpstr>OpenFlow evolúciója</vt:lpstr>
      <vt:lpstr>P4: az OpenFlow-n túl</vt:lpstr>
      <vt:lpstr>OpenFlow switch-ek</vt:lpstr>
      <vt:lpstr>OF switch-ek: Software → Hardware</vt:lpstr>
      <vt:lpstr>PowerPoint Presentation</vt:lpstr>
      <vt:lpstr>OF switch-ek: Software → Hardware</vt:lpstr>
      <vt:lpstr>OF switch-ek: Software → Hardware</vt:lpstr>
      <vt:lpstr>OpenFlow kontrollerek</vt:lpstr>
      <vt:lpstr>OF kontrollerek</vt:lpstr>
      <vt:lpstr>NOX</vt:lpstr>
      <vt:lpstr>POX</vt:lpstr>
      <vt:lpstr>Termékek</vt:lpstr>
      <vt:lpstr>PowerPoint Presentation</vt:lpstr>
      <vt:lpstr>ONOS</vt:lpstr>
      <vt:lpstr>ONOS – intent  Példa egy északi interfészre</vt:lpstr>
      <vt:lpstr>Egyéb megoldások</vt:lpstr>
      <vt:lpstr>POX, kicsit részleteseben</vt:lpstr>
      <vt:lpstr>POX</vt:lpstr>
      <vt:lpstr>Installáció, futtatás</vt:lpstr>
      <vt:lpstr>Pox komponensek</vt:lpstr>
      <vt:lpstr>openflow.discovery</vt:lpstr>
      <vt:lpstr>POX: eseménykezelés</vt:lpstr>
      <vt:lpstr>Eseménykezelés</vt:lpstr>
      <vt:lpstr>Események küldése</vt:lpstr>
      <vt:lpstr>Lazán csatolt komponensek</vt:lpstr>
      <vt:lpstr>Hub alkalmazás POX kontrollerben</vt:lpstr>
      <vt:lpstr>Hálózati Funkciók Virtualizálása</vt:lpstr>
      <vt:lpstr>Middleboxok</vt:lpstr>
      <vt:lpstr>Middleboxok</vt:lpstr>
      <vt:lpstr>NFV</vt:lpstr>
      <vt:lpstr>SFC</vt:lpstr>
      <vt:lpstr>SFC</vt:lpstr>
      <vt:lpstr>Megoldás: SDN+NFV(+cloud)</vt:lpstr>
      <vt:lpstr>PowerPoint Presentation</vt:lpstr>
      <vt:lpstr>Megoldás: SDN+NFV(+cloud)</vt:lpstr>
      <vt:lpstr>Összefoglalás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HaEpUz: SDN a gyakorlatban 1</dc:title>
  <dc:creator>Balazs</dc:creator>
  <cp:lastModifiedBy>Balazs</cp:lastModifiedBy>
  <cp:revision>844</cp:revision>
  <dcterms:created xsi:type="dcterms:W3CDTF">2016-09-03T14:59:54Z</dcterms:created>
  <dcterms:modified xsi:type="dcterms:W3CDTF">2019-11-24T23:49:52Z</dcterms:modified>
</cp:coreProperties>
</file>