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296" r:id="rId3"/>
    <p:sldId id="379" r:id="rId4"/>
    <p:sldId id="378" r:id="rId5"/>
    <p:sldId id="370" r:id="rId6"/>
    <p:sldId id="380" r:id="rId7"/>
    <p:sldId id="382" r:id="rId8"/>
    <p:sldId id="383" r:id="rId9"/>
    <p:sldId id="384" r:id="rId10"/>
    <p:sldId id="394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5" r:id="rId19"/>
    <p:sldId id="399" r:id="rId20"/>
    <p:sldId id="398" r:id="rId21"/>
    <p:sldId id="400" r:id="rId22"/>
    <p:sldId id="397" r:id="rId23"/>
    <p:sldId id="403" r:id="rId24"/>
    <p:sldId id="407" r:id="rId25"/>
    <p:sldId id="408" r:id="rId26"/>
    <p:sldId id="409" r:id="rId27"/>
    <p:sldId id="410" r:id="rId28"/>
    <p:sldId id="412" r:id="rId29"/>
    <p:sldId id="414" r:id="rId30"/>
    <p:sldId id="413" r:id="rId31"/>
    <p:sldId id="415" r:id="rId32"/>
    <p:sldId id="416" r:id="rId33"/>
    <p:sldId id="411" r:id="rId34"/>
    <p:sldId id="417" r:id="rId35"/>
    <p:sldId id="459" r:id="rId36"/>
    <p:sldId id="418" r:id="rId37"/>
    <p:sldId id="381" r:id="rId38"/>
    <p:sldId id="419" r:id="rId39"/>
    <p:sldId id="421" r:id="rId40"/>
    <p:sldId id="423" r:id="rId41"/>
    <p:sldId id="424" r:id="rId42"/>
    <p:sldId id="444" r:id="rId43"/>
    <p:sldId id="425" r:id="rId44"/>
    <p:sldId id="427" r:id="rId45"/>
    <p:sldId id="428" r:id="rId46"/>
    <p:sldId id="430" r:id="rId47"/>
    <p:sldId id="445" r:id="rId48"/>
    <p:sldId id="446" r:id="rId49"/>
    <p:sldId id="429" r:id="rId50"/>
    <p:sldId id="443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6" r:id="rId60"/>
    <p:sldId id="431" r:id="rId61"/>
    <p:sldId id="426" r:id="rId62"/>
    <p:sldId id="434" r:id="rId63"/>
    <p:sldId id="435" r:id="rId64"/>
    <p:sldId id="436" r:id="rId65"/>
    <p:sldId id="437" r:id="rId66"/>
    <p:sldId id="438" r:id="rId67"/>
    <p:sldId id="439" r:id="rId68"/>
    <p:sldId id="458" r:id="rId69"/>
    <p:sldId id="457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708" autoAdjust="0"/>
  </p:normalViewPr>
  <p:slideViewPr>
    <p:cSldViewPr>
      <p:cViewPr>
        <p:scale>
          <a:sx n="125" d="100"/>
          <a:sy n="125" d="100"/>
        </p:scale>
        <p:origin x="-1122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E43F-1E4B-47E5-863B-61B913AA775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AB42-FF82-4DB7-8BD1-9B6B487F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0-1960-43A7-BEC2-3087EE227D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535C8-8EBB-4BEC-B928-A67D4CC2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719262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647950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612648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540668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590800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540668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590800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758952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62800" y="4767263"/>
            <a:ext cx="1527048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52600" y="4767263"/>
            <a:ext cx="5334000" cy="27432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987552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</a:t>
            </a:r>
            <a:r>
              <a:rPr lang="en-US" dirty="0" err="1" smtClean="0"/>
              <a:t>építése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üzemeltetése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SDN a </a:t>
            </a:r>
            <a:r>
              <a:rPr lang="en-US" dirty="0" err="1" smtClean="0"/>
              <a:t>gyakorlatban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rexford.png"/>
          <p:cNvPicPr>
            <a:picLocks noChangeAspect="1"/>
          </p:cNvPicPr>
          <p:nvPr/>
        </p:nvPicPr>
        <p:blipFill>
          <a:blip r:embed="rId2" cstate="print"/>
          <a:srcRect t="9712" b="2695"/>
          <a:stretch>
            <a:fillRect/>
          </a:stretch>
        </p:blipFill>
        <p:spPr>
          <a:xfrm>
            <a:off x="1143000" y="908722"/>
            <a:ext cx="5044007" cy="363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552950"/>
            <a:ext cx="729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N. </a:t>
            </a:r>
            <a:r>
              <a:rPr lang="en-US" sz="800" dirty="0" err="1" smtClean="0"/>
              <a:t>Feamster</a:t>
            </a:r>
            <a:r>
              <a:rPr lang="en-US" sz="800" dirty="0" smtClean="0"/>
              <a:t>, </a:t>
            </a:r>
            <a:r>
              <a:rPr lang="hu-HU" sz="800" dirty="0" smtClean="0"/>
              <a:t>J.</a:t>
            </a:r>
            <a:r>
              <a:rPr lang="en-US" sz="800" dirty="0" smtClean="0"/>
              <a:t> Rexford, </a:t>
            </a:r>
            <a:r>
              <a:rPr lang="hu-HU" sz="800" dirty="0" smtClean="0"/>
              <a:t>E.</a:t>
            </a:r>
            <a:r>
              <a:rPr lang="en-US" sz="800" dirty="0" smtClean="0"/>
              <a:t> </a:t>
            </a:r>
            <a:r>
              <a:rPr lang="en-US" sz="800" dirty="0" err="1" smtClean="0"/>
              <a:t>Zegura</a:t>
            </a:r>
            <a:r>
              <a:rPr lang="hu-HU" sz="800" dirty="0" smtClean="0"/>
              <a:t>, </a:t>
            </a:r>
            <a:r>
              <a:rPr lang="en-US" sz="800" b="1" dirty="0" smtClean="0"/>
              <a:t>The Road to SDN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i="1" dirty="0" smtClean="0"/>
              <a:t>ACM </a:t>
            </a:r>
            <a:r>
              <a:rPr lang="en-US" sz="800" i="1" dirty="0" smtClean="0"/>
              <a:t>Queue</a:t>
            </a:r>
            <a:r>
              <a:rPr lang="hu-HU" sz="800" i="1" dirty="0" smtClean="0"/>
              <a:t>,</a:t>
            </a:r>
            <a:r>
              <a:rPr lang="en-US" sz="800" dirty="0" smtClean="0"/>
              <a:t>,</a:t>
            </a:r>
            <a:r>
              <a:rPr lang="hu-HU" sz="800" dirty="0" smtClean="0"/>
              <a:t> Volume 11, Issue 12, </a:t>
            </a:r>
            <a:r>
              <a:rPr lang="en-US" sz="800" dirty="0" smtClean="0"/>
              <a:t>Dec</a:t>
            </a:r>
            <a:r>
              <a:rPr lang="hu-HU" sz="800" dirty="0" smtClean="0"/>
              <a:t>.</a:t>
            </a:r>
            <a:r>
              <a:rPr lang="en-US" sz="800" dirty="0" smtClean="0"/>
              <a:t>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9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hálózatok</a:t>
            </a:r>
            <a:endParaRPr lang="en-US" dirty="0"/>
          </a:p>
          <a:p>
            <a:pPr lvl="1"/>
            <a:r>
              <a:rPr lang="en-US" dirty="0"/>
              <a:t>clean-slate </a:t>
            </a:r>
            <a:r>
              <a:rPr lang="en-US" dirty="0" err="1"/>
              <a:t>architektúra</a:t>
            </a:r>
            <a:endParaRPr lang="en-US" dirty="0"/>
          </a:p>
          <a:p>
            <a:pPr lvl="1"/>
            <a:r>
              <a:rPr lang="en-US" dirty="0" err="1"/>
              <a:t>vízió</a:t>
            </a:r>
            <a:r>
              <a:rPr lang="en-US" dirty="0"/>
              <a:t>, </a:t>
            </a:r>
            <a:r>
              <a:rPr lang="en-US" dirty="0" err="1"/>
              <a:t>elrugaszkodott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akkori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valóságtól</a:t>
            </a:r>
            <a:endParaRPr lang="en-US" dirty="0"/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kódja</a:t>
            </a:r>
            <a:r>
              <a:rPr lang="en-US" dirty="0"/>
              <a:t> </a:t>
            </a:r>
            <a:r>
              <a:rPr lang="en-US" dirty="0" err="1"/>
              <a:t>leküldhető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eszközökbe</a:t>
            </a:r>
            <a:r>
              <a:rPr lang="en-US" dirty="0"/>
              <a:t> (~</a:t>
            </a:r>
            <a:r>
              <a:rPr lang="hu-HU" dirty="0"/>
              <a:t> </a:t>
            </a:r>
            <a:r>
              <a:rPr lang="en-US" dirty="0"/>
              <a:t>Java </a:t>
            </a:r>
            <a:r>
              <a:rPr lang="en-US" dirty="0" err="1"/>
              <a:t>kód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kapszula</a:t>
            </a:r>
            <a:r>
              <a:rPr lang="en-US" dirty="0"/>
              <a:t> </a:t>
            </a:r>
            <a:r>
              <a:rPr lang="en-US" dirty="0" err="1"/>
              <a:t>modell</a:t>
            </a:r>
            <a:r>
              <a:rPr lang="en-US" dirty="0"/>
              <a:t> (in-band, </a:t>
            </a:r>
            <a:r>
              <a:rPr lang="en-US" dirty="0" err="1"/>
              <a:t>adatcsomagokban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programozható</a:t>
            </a:r>
            <a:r>
              <a:rPr lang="en-US" dirty="0"/>
              <a:t> router/switch model (out-of-band)</a:t>
            </a:r>
          </a:p>
          <a:p>
            <a:pPr lvl="1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</a:p>
          <a:p>
            <a:pPr lvl="1"/>
            <a:r>
              <a:rPr lang="en-US" dirty="0" err="1"/>
              <a:t>middleboxok</a:t>
            </a:r>
            <a:r>
              <a:rPr lang="en-US" dirty="0"/>
              <a:t> </a:t>
            </a:r>
            <a:r>
              <a:rPr lang="en-US" dirty="0" err="1"/>
              <a:t>egységes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programozása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mára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ForCES</a:t>
            </a:r>
            <a:r>
              <a:rPr lang="en-US" dirty="0"/>
              <a:t> (Forwarding and Control Element Separation)</a:t>
            </a:r>
          </a:p>
          <a:p>
            <a:pPr lvl="2"/>
            <a:r>
              <a:rPr lang="en-US" dirty="0"/>
              <a:t>IETF </a:t>
            </a:r>
            <a:r>
              <a:rPr lang="en-US" dirty="0" err="1"/>
              <a:t>szabvány</a:t>
            </a:r>
            <a:endParaRPr lang="en-US" dirty="0"/>
          </a:p>
          <a:p>
            <a:pPr lvl="2"/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felé</a:t>
            </a:r>
            <a:endParaRPr lang="en-US" dirty="0"/>
          </a:p>
          <a:p>
            <a:pPr lvl="2"/>
            <a:r>
              <a:rPr lang="en-US" dirty="0" err="1"/>
              <a:t>innováció</a:t>
            </a:r>
            <a:r>
              <a:rPr lang="en-US" dirty="0"/>
              <a:t> a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szoftvereiben</a:t>
            </a:r>
            <a:endParaRPr lang="en-US" dirty="0"/>
          </a:p>
          <a:p>
            <a:pPr lvl="1"/>
            <a:r>
              <a:rPr lang="en-US" dirty="0" err="1"/>
              <a:t>SoftRouter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 API-t </a:t>
            </a:r>
            <a:r>
              <a:rPr lang="en-US" dirty="0" err="1"/>
              <a:t>használja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 program forwarding </a:t>
            </a:r>
            <a:r>
              <a:rPr lang="en-US" dirty="0" err="1"/>
              <a:t>tábla</a:t>
            </a:r>
            <a:r>
              <a:rPr lang="en-US" dirty="0"/>
              <a:t> </a:t>
            </a:r>
            <a:r>
              <a:rPr lang="en-US" dirty="0" err="1"/>
              <a:t>bejegyzéseket</a:t>
            </a:r>
            <a:r>
              <a:rPr lang="en-US" dirty="0"/>
              <a:t> </a:t>
            </a:r>
            <a:r>
              <a:rPr lang="en-US" dirty="0" err="1"/>
              <a:t>tud</a:t>
            </a:r>
            <a:r>
              <a:rPr lang="en-US" dirty="0"/>
              <a:t> </a:t>
            </a:r>
            <a:r>
              <a:rPr lang="en-US" dirty="0" err="1"/>
              <a:t>elhelyezni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eszközeiben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-t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fogadták</a:t>
            </a:r>
            <a:r>
              <a:rPr lang="en-US" dirty="0"/>
              <a:t> el a </a:t>
            </a:r>
            <a:r>
              <a:rPr lang="en-US" dirty="0" err="1"/>
              <a:t>nagy</a:t>
            </a:r>
            <a:r>
              <a:rPr lang="en-US" dirty="0"/>
              <a:t> router </a:t>
            </a:r>
            <a:r>
              <a:rPr lang="en-US" dirty="0" err="1"/>
              <a:t>gyártók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RCP (Routing Control Platform)</a:t>
            </a:r>
          </a:p>
          <a:p>
            <a:pPr lvl="2"/>
            <a:r>
              <a:rPr lang="en-US" dirty="0"/>
              <a:t>BGP (Border Gateway Protocol) </a:t>
            </a:r>
            <a:r>
              <a:rPr lang="en-US" dirty="0" err="1"/>
              <a:t>használata</a:t>
            </a:r>
            <a:endParaRPr lang="en-US" dirty="0"/>
          </a:p>
          <a:p>
            <a:pPr lvl="2"/>
            <a:r>
              <a:rPr lang="en-US" dirty="0"/>
              <a:t>flow </a:t>
            </a:r>
            <a:r>
              <a:rPr lang="en-US" dirty="0" err="1"/>
              <a:t>bejegyzések</a:t>
            </a:r>
            <a:r>
              <a:rPr lang="en-US" dirty="0"/>
              <a:t> </a:t>
            </a:r>
            <a:r>
              <a:rPr lang="en-US" dirty="0" err="1"/>
              <a:t>elhelyezésére</a:t>
            </a:r>
            <a:endParaRPr lang="en-US" dirty="0"/>
          </a:p>
          <a:p>
            <a:pPr lvl="2"/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routerekkel</a:t>
            </a:r>
            <a:r>
              <a:rPr lang="en-US" dirty="0"/>
              <a:t> </a:t>
            </a:r>
            <a:r>
              <a:rPr lang="en-US" dirty="0" err="1" smtClean="0"/>
              <a:t>működik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147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kontroll-adat</a:t>
            </a:r>
            <a:r>
              <a:rPr lang="en-US" sz="2800" dirty="0"/>
              <a:t> </a:t>
            </a:r>
            <a:r>
              <a:rPr lang="en-US" sz="2800" dirty="0" err="1"/>
              <a:t>szeparálás</a:t>
            </a:r>
            <a:endParaRPr lang="en-US" sz="2800" dirty="0"/>
          </a:p>
          <a:p>
            <a:pPr lvl="1"/>
            <a:r>
              <a:rPr lang="en-US" sz="2400" dirty="0" err="1"/>
              <a:t>kontrollsík</a:t>
            </a:r>
            <a:r>
              <a:rPr lang="en-US" sz="2400" dirty="0"/>
              <a:t> </a:t>
            </a:r>
            <a:r>
              <a:rPr lang="en-US" sz="2400" dirty="0" err="1"/>
              <a:t>programozása</a:t>
            </a:r>
            <a:endParaRPr lang="en-US" sz="2400" dirty="0"/>
          </a:p>
          <a:p>
            <a:pPr lvl="1"/>
            <a:r>
              <a:rPr lang="en-US" sz="2400" dirty="0" err="1"/>
              <a:t>eszközszintű</a:t>
            </a:r>
            <a:r>
              <a:rPr lang="en-US" sz="2400" dirty="0"/>
              <a:t> </a:t>
            </a:r>
            <a:r>
              <a:rPr lang="en-US" sz="2400" dirty="0" err="1"/>
              <a:t>konfiguráció</a:t>
            </a:r>
            <a:r>
              <a:rPr lang="en-US" sz="2400" dirty="0"/>
              <a:t> </a:t>
            </a:r>
            <a:r>
              <a:rPr lang="en-US" sz="2400" dirty="0" err="1"/>
              <a:t>helyett</a:t>
            </a:r>
            <a:r>
              <a:rPr lang="en-US" sz="2400" dirty="0"/>
              <a:t> → </a:t>
            </a:r>
            <a:r>
              <a:rPr lang="en-US" sz="2400" dirty="0" err="1"/>
              <a:t>hálózat</a:t>
            </a:r>
            <a:r>
              <a:rPr lang="en-US" sz="2400" dirty="0"/>
              <a:t> </a:t>
            </a:r>
            <a:r>
              <a:rPr lang="en-US" sz="2400" dirty="0" err="1"/>
              <a:t>vezérlése</a:t>
            </a:r>
            <a:endParaRPr lang="hu-HU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Ethane (</a:t>
            </a:r>
            <a:r>
              <a:rPr lang="en-US" sz="2400" dirty="0" err="1"/>
              <a:t>elődje</a:t>
            </a:r>
            <a:r>
              <a:rPr lang="en-US" sz="2400" dirty="0"/>
              <a:t>: SANE)</a:t>
            </a:r>
          </a:p>
          <a:p>
            <a:pPr lvl="2"/>
            <a:r>
              <a:rPr lang="en-US" dirty="0"/>
              <a:t>Stanford University, Clean Slate Project</a:t>
            </a:r>
          </a:p>
          <a:p>
            <a:pPr lvl="2"/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szintű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policy-k </a:t>
            </a:r>
            <a:r>
              <a:rPr lang="en-US" dirty="0" err="1"/>
              <a:t>leképzése</a:t>
            </a:r>
            <a:endParaRPr lang="en-US" dirty="0"/>
          </a:p>
          <a:p>
            <a:pPr lvl="2"/>
            <a:r>
              <a:rPr lang="en-US" dirty="0" err="1"/>
              <a:t>eszközszintű</a:t>
            </a:r>
            <a:r>
              <a:rPr lang="en-US" dirty="0"/>
              <a:t> flow </a:t>
            </a:r>
            <a:r>
              <a:rPr lang="en-US" dirty="0" err="1"/>
              <a:t>bejegyzésekre</a:t>
            </a:r>
            <a:endParaRPr lang="en-US" dirty="0"/>
          </a:p>
          <a:p>
            <a:pPr lvl="2"/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elődje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/>
          </a:bodyPr>
          <a:lstStyle/>
          <a:p>
            <a:r>
              <a:rPr lang="en-US" dirty="0"/>
              <a:t>MPLS</a:t>
            </a:r>
          </a:p>
          <a:p>
            <a:pPr lvl="1"/>
            <a:r>
              <a:rPr lang="en-US" dirty="0" err="1"/>
              <a:t>Cél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HW-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egyszerűsítése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flexibilitásának</a:t>
            </a:r>
            <a:r>
              <a:rPr lang="en-US" dirty="0"/>
              <a:t> </a:t>
            </a:r>
            <a:r>
              <a:rPr lang="en-US" dirty="0" err="1"/>
              <a:t>javítása</a:t>
            </a:r>
            <a:endParaRPr lang="en-US" dirty="0"/>
          </a:p>
          <a:p>
            <a:pPr lvl="2"/>
            <a:r>
              <a:rPr lang="en-US" dirty="0"/>
              <a:t>(SDN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viszi</a:t>
            </a:r>
            <a:r>
              <a:rPr lang="en-US" dirty="0"/>
              <a:t> </a:t>
            </a:r>
            <a:r>
              <a:rPr lang="en-US" dirty="0" err="1"/>
              <a:t>tovább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edge – core </a:t>
            </a:r>
            <a:r>
              <a:rPr lang="en-US" dirty="0" err="1"/>
              <a:t>szeparáció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/>
              <a:t>core: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csomagtovábbítás</a:t>
            </a:r>
            <a:endParaRPr lang="en-US" dirty="0"/>
          </a:p>
          <a:p>
            <a:pPr lvl="2"/>
            <a:r>
              <a:rPr lang="en-US" dirty="0"/>
              <a:t>(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esetében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r>
              <a:rPr lang="en-US" dirty="0"/>
              <a:t> +</a:t>
            </a:r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 smtClean="0"/>
              <a:t>általánosítása</a:t>
            </a:r>
            <a:r>
              <a:rPr lang="en-US" dirty="0" smtClean="0"/>
              <a:t> (</a:t>
            </a:r>
            <a:r>
              <a:rPr lang="en-US" dirty="0" err="1" smtClean="0"/>
              <a:t>absztrakció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műveletek</a:t>
            </a:r>
            <a:r>
              <a:rPr lang="en-US" dirty="0"/>
              <a:t> </a:t>
            </a:r>
            <a:r>
              <a:rPr lang="en-US" dirty="0" err="1"/>
              <a:t>általánosítása</a:t>
            </a:r>
            <a:r>
              <a:rPr lang="en-US" dirty="0"/>
              <a:t> (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mértékben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: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SDN (</a:t>
            </a:r>
            <a:r>
              <a:rPr lang="en-US" dirty="0" err="1"/>
              <a:t>koncepciók</a:t>
            </a:r>
            <a:r>
              <a:rPr lang="en-US" dirty="0"/>
              <a:t>)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népszerű</a:t>
            </a:r>
            <a:r>
              <a:rPr lang="en-US" dirty="0"/>
              <a:t> </a:t>
            </a:r>
            <a:r>
              <a:rPr lang="en-US" dirty="0" err="1"/>
              <a:t>realizációja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realizációk</a:t>
            </a:r>
            <a:r>
              <a:rPr lang="en-US" dirty="0"/>
              <a:t> is </a:t>
            </a:r>
            <a:r>
              <a:rPr lang="en-US" dirty="0" err="1"/>
              <a:t>vannak</a:t>
            </a:r>
            <a:endParaRPr lang="en-US" dirty="0"/>
          </a:p>
          <a:p>
            <a:pPr lvl="2"/>
            <a:r>
              <a:rPr lang="en-US" dirty="0"/>
              <a:t>pl. </a:t>
            </a:r>
            <a:r>
              <a:rPr lang="en-US" dirty="0" err="1"/>
              <a:t>láttuk</a:t>
            </a:r>
            <a:r>
              <a:rPr lang="en-US" dirty="0"/>
              <a:t>, BGP-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megoldás</a:t>
            </a:r>
            <a:endParaRPr lang="en-US" dirty="0"/>
          </a:p>
          <a:p>
            <a:pPr lvl="2"/>
            <a:r>
              <a:rPr lang="en-US" dirty="0" err="1"/>
              <a:t>gyártó</a:t>
            </a:r>
            <a:r>
              <a:rPr lang="en-US" dirty="0"/>
              <a:t> </a:t>
            </a:r>
            <a:r>
              <a:rPr lang="en-US" dirty="0" err="1"/>
              <a:t>specifikus</a:t>
            </a:r>
            <a:r>
              <a:rPr lang="en-US" dirty="0"/>
              <a:t> </a:t>
            </a:r>
            <a:r>
              <a:rPr lang="en-US" dirty="0" err="1"/>
              <a:t>megoldások</a:t>
            </a:r>
            <a:r>
              <a:rPr lang="en-US" dirty="0"/>
              <a:t> pl.: Cisco ONE platform, Juniper </a:t>
            </a:r>
            <a:r>
              <a:rPr lang="en-US" dirty="0" err="1"/>
              <a:t>JunOS</a:t>
            </a:r>
            <a:r>
              <a:rPr lang="en-US" dirty="0"/>
              <a:t> </a:t>
            </a:r>
            <a:r>
              <a:rPr lang="en-US" dirty="0" smtClean="0"/>
              <a:t>SDK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Siker</a:t>
            </a:r>
            <a:r>
              <a:rPr lang="en-US" dirty="0"/>
              <a:t> </a:t>
            </a:r>
            <a:r>
              <a:rPr lang="en-US" dirty="0" err="1"/>
              <a:t>oka</a:t>
            </a:r>
            <a:r>
              <a:rPr lang="en-US" dirty="0"/>
              <a:t>: </a:t>
            </a:r>
            <a:r>
              <a:rPr lang="en-US" dirty="0" err="1"/>
              <a:t>sokan</a:t>
            </a:r>
            <a:r>
              <a:rPr lang="en-US" dirty="0"/>
              <a:t> </a:t>
            </a:r>
            <a:r>
              <a:rPr lang="en-US" dirty="0" err="1"/>
              <a:t>álltak</a:t>
            </a:r>
            <a:r>
              <a:rPr lang="en-US" dirty="0"/>
              <a:t> </a:t>
            </a:r>
            <a:r>
              <a:rPr lang="en-US" dirty="0" err="1"/>
              <a:t>mögé</a:t>
            </a:r>
            <a:endParaRPr lang="en-US" dirty="0"/>
          </a:p>
          <a:p>
            <a:pPr lvl="1"/>
            <a:r>
              <a:rPr lang="en-US" dirty="0" err="1"/>
              <a:t>Akadémiai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legnagyobb</a:t>
            </a:r>
            <a:r>
              <a:rPr lang="en-US" dirty="0"/>
              <a:t> </a:t>
            </a:r>
            <a:r>
              <a:rPr lang="en-US" dirty="0" err="1"/>
              <a:t>egyetemek</a:t>
            </a:r>
            <a:r>
              <a:rPr lang="en-US" dirty="0"/>
              <a:t> (USA, EU)</a:t>
            </a:r>
          </a:p>
          <a:p>
            <a:pPr lvl="1"/>
            <a:r>
              <a:rPr lang="en-US" dirty="0" err="1"/>
              <a:t>Ipari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gyártók</a:t>
            </a:r>
            <a:endParaRPr lang="en-US" dirty="0"/>
          </a:p>
          <a:p>
            <a:pPr lvl="3"/>
            <a:r>
              <a:rPr lang="en-US" dirty="0"/>
              <a:t>NEC, HP, Cisco, Pronto, Brocade, </a:t>
            </a:r>
            <a:r>
              <a:rPr lang="hu-HU" dirty="0"/>
              <a:t>Broadcom</a:t>
            </a:r>
            <a:r>
              <a:rPr lang="en-US" dirty="0"/>
              <a:t>, Ericsson, IBM, …</a:t>
            </a:r>
          </a:p>
          <a:p>
            <a:pPr lvl="2"/>
            <a:r>
              <a:rPr lang="en-US" dirty="0" err="1"/>
              <a:t>felhő</a:t>
            </a:r>
            <a:r>
              <a:rPr lang="en-US" dirty="0"/>
              <a:t> </a:t>
            </a:r>
            <a:r>
              <a:rPr lang="en-US" dirty="0" err="1"/>
              <a:t>szolgáltatók</a:t>
            </a:r>
            <a:endParaRPr lang="en-US" dirty="0"/>
          </a:p>
          <a:p>
            <a:pPr lvl="3"/>
            <a:r>
              <a:rPr lang="en-US" dirty="0"/>
              <a:t>Amazon, Google, Microsoft</a:t>
            </a:r>
            <a:r>
              <a:rPr lang="hu-HU" dirty="0"/>
              <a:t>,</a:t>
            </a:r>
            <a:r>
              <a:rPr lang="en-US" dirty="0"/>
              <a:t> …</a:t>
            </a:r>
            <a:endParaRPr lang="hu-HU" dirty="0"/>
          </a:p>
          <a:p>
            <a:pPr lvl="2"/>
            <a:r>
              <a:rPr lang="en-US" dirty="0" err="1"/>
              <a:t>szolgáltatók</a:t>
            </a:r>
            <a:r>
              <a:rPr lang="en-US" dirty="0"/>
              <a:t> </a:t>
            </a:r>
            <a:r>
              <a:rPr lang="hu-HU" dirty="0"/>
              <a:t>/</a:t>
            </a:r>
            <a:r>
              <a:rPr lang="en-US" dirty="0"/>
              <a:t> </a:t>
            </a:r>
            <a:r>
              <a:rPr lang="en-US" dirty="0" err="1"/>
              <a:t>adatközpont</a:t>
            </a:r>
            <a:r>
              <a:rPr lang="en-US" dirty="0"/>
              <a:t> </a:t>
            </a:r>
            <a:r>
              <a:rPr lang="en-US" dirty="0" err="1"/>
              <a:t>üzemeltetők</a:t>
            </a:r>
            <a:endParaRPr lang="hu-HU" dirty="0"/>
          </a:p>
          <a:p>
            <a:pPr lvl="3"/>
            <a:r>
              <a:rPr lang="hu-HU" dirty="0"/>
              <a:t>Facebook</a:t>
            </a:r>
            <a:r>
              <a:rPr lang="en-US" dirty="0"/>
              <a:t>, …</a:t>
            </a:r>
          </a:p>
          <a:p>
            <a:pPr lvl="2"/>
            <a:r>
              <a:rPr lang="en-US" dirty="0"/>
              <a:t>carriers</a:t>
            </a:r>
          </a:p>
          <a:p>
            <a:pPr lvl="3"/>
            <a:r>
              <a:rPr lang="en-US" dirty="0"/>
              <a:t>DT, Telecom Italia, </a:t>
            </a:r>
            <a:r>
              <a:rPr lang="en-US" dirty="0" err="1"/>
              <a:t>Telefonica</a:t>
            </a:r>
            <a:r>
              <a:rPr lang="en-US" dirty="0"/>
              <a:t>, </a:t>
            </a:r>
            <a:r>
              <a:rPr lang="hu-HU" dirty="0"/>
              <a:t>NTT,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ma </a:t>
            </a:r>
            <a:r>
              <a:rPr lang="en-US" dirty="0" err="1"/>
              <a:t>már</a:t>
            </a:r>
            <a:r>
              <a:rPr lang="en-US" dirty="0"/>
              <a:t>: </a:t>
            </a:r>
            <a:r>
              <a:rPr lang="en-US" dirty="0" err="1"/>
              <a:t>szabványosító</a:t>
            </a:r>
            <a:r>
              <a:rPr lang="en-US" dirty="0"/>
              <a:t> </a:t>
            </a:r>
            <a:r>
              <a:rPr lang="en-US" dirty="0" err="1"/>
              <a:t>szervezetek</a:t>
            </a:r>
            <a:endParaRPr lang="en-US" dirty="0"/>
          </a:p>
          <a:p>
            <a:pPr lvl="2"/>
            <a:r>
              <a:rPr lang="en-US" dirty="0"/>
              <a:t>Open Networking Foundation</a:t>
            </a:r>
          </a:p>
          <a:p>
            <a:pPr lvl="2"/>
            <a:r>
              <a:rPr lang="en-US" dirty="0" err="1"/>
              <a:t>OpenDaylight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Alapok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Internet </a:t>
            </a:r>
            <a:r>
              <a:rPr lang="en-US" sz="2400" dirty="0"/>
              <a:t>ma: </a:t>
            </a:r>
            <a:r>
              <a:rPr lang="en-US" sz="2400" dirty="0" err="1"/>
              <a:t>zárt</a:t>
            </a:r>
            <a:r>
              <a:rPr lang="en-US" sz="2400" dirty="0"/>
              <a:t> </a:t>
            </a:r>
            <a:r>
              <a:rPr lang="en-US" sz="2400" dirty="0" err="1" smtClean="0"/>
              <a:t>infrastruktúra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10" name="Rounded Rectangle 9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17" name="Rounded Rectangle 16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1" name="Rectangle 20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24" name="Rounded Rectangle 23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8" name="Rectangle 27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5" name="Rectangle 34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42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43" name="Rounded Rectangle 42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47" name="Straight Connector 46"/>
          <p:cNvCxnSpPr>
            <a:cxnSpLocks noChangeAspect="1"/>
            <a:stCxn id="7" idx="3"/>
            <a:endCxn id="14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Connector 47"/>
          <p:cNvCxnSpPr>
            <a:cxnSpLocks noChangeAspect="1"/>
            <a:endCxn id="35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Connector 48"/>
          <p:cNvCxnSpPr>
            <a:cxnSpLocks noChangeAspect="1"/>
            <a:stCxn id="29" idx="3"/>
            <a:endCxn id="35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Connector 49"/>
          <p:cNvCxnSpPr>
            <a:cxnSpLocks noChangeAspect="1"/>
            <a:stCxn id="7" idx="2"/>
            <a:endCxn id="29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>
            <a:cxnSpLocks noChangeAspect="1"/>
            <a:stCxn id="36" idx="3"/>
            <a:endCxn id="21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Rectangle 51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 </a:t>
            </a:r>
            <a:r>
              <a:rPr lang="en-US" dirty="0" err="1" smtClean="0"/>
              <a:t>téma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“</a:t>
            </a:r>
            <a:r>
              <a:rPr lang="en-US" dirty="0" err="1" smtClean="0"/>
              <a:t>szoftverizálása</a:t>
            </a:r>
            <a:r>
              <a:rPr lang="en-US" dirty="0" smtClean="0"/>
              <a:t>” - network </a:t>
            </a:r>
            <a:r>
              <a:rPr lang="en-US" dirty="0" err="1" smtClean="0"/>
              <a:t>softwarization</a:t>
            </a:r>
            <a:endParaRPr lang="en-US" dirty="0" smtClean="0"/>
          </a:p>
          <a:p>
            <a:pPr lvl="1"/>
            <a:r>
              <a:rPr lang="en-US" dirty="0" smtClean="0"/>
              <a:t>control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SDN: Software Defined Networking</a:t>
            </a:r>
          </a:p>
          <a:p>
            <a:pPr lvl="1"/>
            <a:r>
              <a:rPr lang="en-US" dirty="0" smtClean="0"/>
              <a:t>data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NFV: Network Function Virtualization</a:t>
            </a:r>
          </a:p>
          <a:p>
            <a:pPr lvl="1"/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/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SFC: Service Function Chaining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5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66" name="Rounded Rectangle 65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0" name="Rectangle 69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2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73" name="Rounded Rectangle 72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7" name="Rectangle 76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9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80" name="Rounded Rectangle 79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84" name="Rectangle 83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6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87" name="Rounded Rectangle 86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1" name="Rectangle 90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5" name="Rounded Rectangle 94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6" name="Rounded Rectangle 95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98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99" name="Rounded Rectangle 9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03" name="Straight Connector 102"/>
          <p:cNvCxnSpPr>
            <a:cxnSpLocks noChangeAspect="1"/>
            <a:stCxn id="63" idx="3"/>
            <a:endCxn id="70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endCxn id="91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1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3" idx="2"/>
            <a:endCxn id="85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7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5" y="1106048"/>
            <a:ext cx="6650034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sp>
        <p:nvSpPr>
          <p:cNvPr id="114" name="Rectangle 113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6477000" y="1428750"/>
            <a:ext cx="0" cy="262200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H="1">
            <a:off x="440532" y="2512219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422448" y="914400"/>
            <a:ext cx="6264351" cy="3703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cxnSpLocks noChangeAspect="1"/>
            <a:stCxn id="64" idx="0"/>
            <a:endCxn id="71" idx="2"/>
          </p:cNvCxnSpPr>
          <p:nvPr/>
        </p:nvCxnSpPr>
        <p:spPr>
          <a:xfrm flipV="1">
            <a:off x="1920092" y="2713846"/>
            <a:ext cx="2482753" cy="94371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stCxn id="71" idx="3"/>
            <a:endCxn id="92" idx="0"/>
          </p:cNvCxnSpPr>
          <p:nvPr/>
        </p:nvCxnSpPr>
        <p:spPr>
          <a:xfrm>
            <a:off x="4905202" y="2556297"/>
            <a:ext cx="1488965" cy="149446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2" idx="1"/>
          </p:cNvCxnSpPr>
          <p:nvPr/>
        </p:nvCxnSpPr>
        <p:spPr>
          <a:xfrm flipV="1">
            <a:off x="4144477" y="4208306"/>
            <a:ext cx="1747332" cy="63780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4" idx="2"/>
            <a:endCxn id="85" idx="1"/>
          </p:cNvCxnSpPr>
          <p:nvPr/>
        </p:nvCxnSpPr>
        <p:spPr>
          <a:xfrm>
            <a:off x="1920092" y="3972657"/>
            <a:ext cx="1219670" cy="87344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8" idx="2"/>
          </p:cNvCxnSpPr>
          <p:nvPr/>
        </p:nvCxnSpPr>
        <p:spPr>
          <a:xfrm flipV="1">
            <a:off x="6896524" y="3383413"/>
            <a:ext cx="1172824" cy="82489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4" y="1106048"/>
            <a:ext cx="6711025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grpSp>
        <p:nvGrpSpPr>
          <p:cNvPr id="113" name="Group 121"/>
          <p:cNvGrpSpPr>
            <a:grpSpLocks/>
          </p:cNvGrpSpPr>
          <p:nvPr/>
        </p:nvGrpSpPr>
        <p:grpSpPr bwMode="auto">
          <a:xfrm>
            <a:off x="1295400" y="-6350"/>
            <a:ext cx="4876799" cy="976314"/>
            <a:chOff x="360953" y="231801"/>
            <a:chExt cx="4876761" cy="976229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2227838" y="1208029"/>
              <a:ext cx="3009876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09"/>
            <p:cNvSpPr txBox="1">
              <a:spLocks noChangeArrowheads="1"/>
            </p:cNvSpPr>
            <p:nvPr/>
          </p:nvSpPr>
          <p:spPr bwMode="auto">
            <a:xfrm>
              <a:off x="360953" y="231801"/>
              <a:ext cx="4113274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latin typeface="Calibri" pitchFamily="34" charset="0"/>
                </a:rPr>
                <a:t>3. </a:t>
              </a:r>
              <a:r>
                <a:rPr lang="hu-HU" dirty="0" smtClean="0">
                  <a:latin typeface="Calibri" pitchFamily="34" charset="0"/>
                </a:rPr>
                <a:t>Jól definiált </a:t>
              </a:r>
              <a:r>
                <a:rPr lang="en-US" dirty="0" smtClean="0">
                  <a:latin typeface="Calibri" pitchFamily="34" charset="0"/>
                </a:rPr>
                <a:t> API</a:t>
              </a:r>
              <a:r>
                <a:rPr lang="hu-HU" dirty="0" smtClean="0">
                  <a:latin typeface="Calibri" pitchFamily="34" charset="0"/>
                </a:rPr>
                <a:t> (northb</a:t>
              </a:r>
              <a:r>
                <a:rPr lang="en-US" dirty="0" err="1" smtClean="0">
                  <a:latin typeface="Calibri" pitchFamily="34" charset="0"/>
                </a:rPr>
                <a:t>ou</a:t>
              </a:r>
              <a:r>
                <a:rPr lang="hu-HU" dirty="0" smtClean="0">
                  <a:latin typeface="Calibri" pitchFamily="34" charset="0"/>
                </a:rPr>
                <a:t>nd interface)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1" name="Straight Connector 120"/>
            <p:cNvCxnSpPr>
              <a:endCxn id="120" idx="2"/>
            </p:cNvCxnSpPr>
            <p:nvPr/>
          </p:nvCxnSpPr>
          <p:spPr>
            <a:xfrm rot="5400000" flipH="1" flipV="1">
              <a:off x="2019258" y="809698"/>
              <a:ext cx="606929" cy="189735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0"/>
          <p:cNvGrpSpPr>
            <a:grpSpLocks/>
          </p:cNvGrpSpPr>
          <p:nvPr/>
        </p:nvGrpSpPr>
        <p:grpSpPr bwMode="auto">
          <a:xfrm>
            <a:off x="6084226" y="57150"/>
            <a:ext cx="2983574" cy="1184059"/>
            <a:chOff x="5899628" y="277967"/>
            <a:chExt cx="2982646" cy="1184083"/>
          </a:xfrm>
        </p:grpSpPr>
        <p:sp>
          <p:nvSpPr>
            <p:cNvPr id="127" name="TextBox 103"/>
            <p:cNvSpPr txBox="1">
              <a:spLocks noChangeArrowheads="1"/>
            </p:cNvSpPr>
            <p:nvPr/>
          </p:nvSpPr>
          <p:spPr bwMode="auto">
            <a:xfrm>
              <a:off x="5899628" y="277967"/>
              <a:ext cx="2982646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dirty="0">
                  <a:latin typeface="Calibri" pitchFamily="34" charset="0"/>
                </a:rPr>
                <a:t>2. </a:t>
              </a:r>
              <a:r>
                <a:rPr lang="hu-HU" dirty="0" smtClean="0">
                  <a:latin typeface="Calibri" pitchFamily="34" charset="0"/>
                </a:rPr>
                <a:t>Hálózati operációs rendszer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>
              <a:off x="6098668" y="856480"/>
              <a:ext cx="769953" cy="441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19"/>
          <p:cNvGrpSpPr>
            <a:grpSpLocks/>
          </p:cNvGrpSpPr>
          <p:nvPr/>
        </p:nvGrpSpPr>
        <p:grpSpPr bwMode="auto">
          <a:xfrm>
            <a:off x="4354181" y="1428750"/>
            <a:ext cx="2732420" cy="987425"/>
            <a:chOff x="3650213" y="1672972"/>
            <a:chExt cx="2732549" cy="673471"/>
          </a:xfrm>
        </p:grpSpPr>
        <p:sp>
          <p:nvSpPr>
            <p:cNvPr id="131" name="Right Brace 13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521967" cy="3988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defTabSz="457200">
                <a:buAutoNum type="arabicPeriod"/>
              </a:pPr>
              <a:r>
                <a:rPr lang="hu-HU" sz="1600" dirty="0" smtClean="0">
                  <a:latin typeface="Calibri" pitchFamily="34" charset="0"/>
                </a:rPr>
                <a:t>Nyílt interfész a HW felé</a:t>
              </a:r>
              <a:r>
                <a:rPr lang="hu-HU" sz="1600" dirty="0">
                  <a:latin typeface="Calibri" pitchFamily="34" charset="0"/>
                </a:rPr>
                <a:t> </a:t>
              </a:r>
              <a:r>
                <a:rPr lang="hu-HU" sz="1600" dirty="0" smtClean="0">
                  <a:latin typeface="Calibri" pitchFamily="34" charset="0"/>
                </a:rPr>
                <a:t>(southbound interface)</a:t>
              </a:r>
            </a:p>
          </p:txBody>
        </p:sp>
      </p:grpSp>
      <p:grpSp>
        <p:nvGrpSpPr>
          <p:cNvPr id="133" name="Group 39"/>
          <p:cNvGrpSpPr>
            <a:grpSpLocks noChangeAspect="1"/>
          </p:cNvGrpSpPr>
          <p:nvPr/>
        </p:nvGrpSpPr>
        <p:grpSpPr bwMode="auto">
          <a:xfrm>
            <a:off x="7010400" y="1565909"/>
            <a:ext cx="2029143" cy="813753"/>
            <a:chOff x="4809596" y="3324225"/>
            <a:chExt cx="1432560" cy="592669"/>
          </a:xfrm>
        </p:grpSpPr>
        <p:sp>
          <p:nvSpPr>
            <p:cNvPr id="134" name="Rectangle 133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5" name="Picture 31" descr="OpenFlow-Logo-Medium.t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8" name="Straight Connector 137"/>
          <p:cNvCxnSpPr/>
          <p:nvPr/>
        </p:nvCxnSpPr>
        <p:spPr>
          <a:xfrm rot="5400000">
            <a:off x="3650765" y="1931302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67295" y="1400659"/>
            <a:ext cx="2" cy="344544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229601" y="1400659"/>
            <a:ext cx="0" cy="166765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az </a:t>
            </a:r>
            <a:r>
              <a:rPr lang="en-US" dirty="0" err="1"/>
              <a:t>OpenFlow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CC"/>
                </a:solidFill>
              </a:rPr>
              <a:t>OpenFlow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hu-HU" dirty="0">
                <a:solidFill>
                  <a:srgbClr val="0000CC"/>
                </a:solidFill>
              </a:rPr>
              <a:t>egy </a:t>
            </a:r>
            <a:r>
              <a:rPr lang="en-US" dirty="0">
                <a:solidFill>
                  <a:srgbClr val="0000CC"/>
                </a:solidFill>
              </a:rPr>
              <a:t>API</a:t>
            </a:r>
            <a:r>
              <a:rPr lang="hu-HU" dirty="0">
                <a:solidFill>
                  <a:srgbClr val="0000CC"/>
                </a:solidFill>
              </a:rPr>
              <a:t>, interfész</a:t>
            </a: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Ezen keresztül kontrol</a:t>
            </a:r>
            <a:r>
              <a:rPr lang="en-US" dirty="0"/>
              <a:t>l</a:t>
            </a:r>
            <a:r>
              <a:rPr lang="hu-HU" dirty="0"/>
              <a:t>álható a csomag-továbbítás (</a:t>
            </a:r>
            <a:r>
              <a:rPr lang="en-US" dirty="0"/>
              <a:t>forward</a:t>
            </a:r>
            <a:r>
              <a:rPr lang="hu-HU" dirty="0"/>
              <a:t>ing)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olcsó HW-en is implementálható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Üzemeltetett hálózat programozható lesz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nem csak konfigurálható!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Egyszerűbb innováció</a:t>
            </a:r>
          </a:p>
          <a:p>
            <a:pPr>
              <a:lnSpc>
                <a:spcPct val="90000"/>
              </a:lnSpc>
            </a:pPr>
            <a:r>
              <a:rPr lang="hu-HU" dirty="0"/>
              <a:t>(egyszerűbb üzemeltetés, új szolgáltatások bevezetése)</a:t>
            </a:r>
            <a:endParaRPr lang="en-US" dirty="0"/>
          </a:p>
          <a:p>
            <a:pPr>
              <a:lnSpc>
                <a:spcPct val="90000"/>
              </a:lnSpc>
            </a:pPr>
            <a:endParaRPr lang="hu-HU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3300"/>
                </a:solidFill>
              </a:rPr>
              <a:t>Fő célok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</a:t>
            </a:r>
            <a:r>
              <a:rPr lang="hu-HU" dirty="0"/>
              <a:t>e kelljenek speciális testbedek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Kísérleti megoldások </a:t>
            </a:r>
            <a:r>
              <a:rPr lang="hu-HU" b="1" dirty="0"/>
              <a:t>valós hálózaton</a:t>
            </a:r>
            <a:r>
              <a:rPr lang="hu-HU" dirty="0"/>
              <a:t>, </a:t>
            </a:r>
            <a:r>
              <a:rPr lang="hu-HU" b="1" dirty="0"/>
              <a:t>valós forgalom</a:t>
            </a:r>
            <a:r>
              <a:rPr lang="hu-HU" dirty="0"/>
              <a:t> mellett, </a:t>
            </a:r>
            <a:r>
              <a:rPr lang="hu-HU" b="1" dirty="0"/>
              <a:t>vonali </a:t>
            </a:r>
            <a:r>
              <a:rPr lang="hu-HU" b="1" dirty="0" smtClean="0"/>
              <a:t>sebesség</a:t>
            </a:r>
            <a:r>
              <a:rPr lang="hu-HU" dirty="0" smtClean="0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7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1354137" y="2737485"/>
            <a:ext cx="3709988" cy="5537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rgbClr val="000000">
                <a:alpha val="64999"/>
              </a:srgb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7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4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4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87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25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64770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 (Software)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33528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</a:t>
            </a:r>
            <a:r>
              <a:rPr lang="en-US" sz="4500" dirty="0" smtClean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Path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1847850" y="285751"/>
            <a:ext cx="5581650" cy="9906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1928813" y="361950"/>
            <a:ext cx="5429250" cy="83820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6286500" y="1276351"/>
            <a:ext cx="0" cy="1295399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904875" y="1658937"/>
            <a:ext cx="516255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3400">
                <a:latin typeface="Calibri" pitchFamily="34" charset="0"/>
              </a:rPr>
              <a:t>OpenFlow Protocol (SSL/TCP)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4800600" y="2800350"/>
            <a:ext cx="2895600" cy="803275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 autoUpdateAnimBg="0"/>
      <p:bldP spid="18" grpId="0" animBg="1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OpenFlow</a:t>
            </a:r>
            <a:r>
              <a:rPr lang="en-US" sz="2400" dirty="0" smtClean="0"/>
              <a:t> flow </a:t>
            </a:r>
            <a:r>
              <a:rPr lang="en-US" sz="2400" dirty="0" err="1" smtClean="0"/>
              <a:t>tábla</a:t>
            </a:r>
            <a:r>
              <a:rPr lang="en-US" sz="2400" dirty="0" smtClean="0"/>
              <a:t> </a:t>
            </a:r>
            <a:r>
              <a:rPr lang="en-US" sz="2400" dirty="0" err="1" smtClean="0"/>
              <a:t>absztrakció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2257934" y="215831"/>
            <a:ext cx="6657466" cy="4613407"/>
            <a:chOff x="312738" y="533727"/>
            <a:chExt cx="8759825" cy="6070273"/>
          </a:xfrm>
        </p:grpSpPr>
        <p:pic>
          <p:nvPicPr>
            <p:cNvPr id="106" name="Picture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5626100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8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2075" y="5635625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911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0" name="Line 5"/>
            <p:cNvSpPr>
              <a:spLocks noChangeShapeType="1"/>
            </p:cNvSpPr>
            <p:nvPr/>
          </p:nvSpPr>
          <p:spPr bwMode="auto">
            <a:xfrm flipH="1">
              <a:off x="1303338" y="4786313"/>
              <a:ext cx="536575" cy="965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2714625" y="4776788"/>
              <a:ext cx="28416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4286250" y="4786313"/>
              <a:ext cx="12541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>
              <a:off x="5643563" y="4803775"/>
              <a:ext cx="223837" cy="9731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9"/>
            <p:cNvSpPr>
              <a:spLocks/>
            </p:cNvSpPr>
            <p:nvPr/>
          </p:nvSpPr>
          <p:spPr bwMode="auto">
            <a:xfrm>
              <a:off x="7518400" y="533727"/>
              <a:ext cx="1376895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>
                <a:lnSpc>
                  <a:spcPct val="90000"/>
                </a:lnSpc>
              </a:pPr>
              <a:r>
                <a:rPr lang="en-US" sz="2000">
                  <a:solidFill>
                    <a:srgbClr val="163F88"/>
                  </a:solidFill>
                  <a:latin typeface="Calibri" pitchFamily="34" charset="0"/>
                </a:rPr>
                <a:t>Controller</a:t>
              </a:r>
            </a:p>
          </p:txBody>
        </p:sp>
        <p:pic>
          <p:nvPicPr>
            <p:cNvPr id="115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6350" y="1000125"/>
              <a:ext cx="1446213" cy="1446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6" name="Rectangle 11"/>
            <p:cNvSpPr>
              <a:spLocks/>
            </p:cNvSpPr>
            <p:nvPr/>
          </p:nvSpPr>
          <p:spPr bwMode="auto">
            <a:xfrm>
              <a:off x="8255000" y="1483052"/>
              <a:ext cx="318492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PC</a:t>
              </a: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3027363" y="3313113"/>
              <a:ext cx="1749425" cy="15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3"/>
            <p:cNvSpPr>
              <a:spLocks/>
            </p:cNvSpPr>
            <p:nvPr/>
          </p:nvSpPr>
          <p:spPr bwMode="auto">
            <a:xfrm>
              <a:off x="312738" y="3332847"/>
              <a:ext cx="941891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Hardware</a:t>
              </a:r>
            </a:p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19" name="Rectangle 14"/>
            <p:cNvSpPr>
              <a:spLocks/>
            </p:cNvSpPr>
            <p:nvPr/>
          </p:nvSpPr>
          <p:spPr bwMode="auto">
            <a:xfrm>
              <a:off x="360363" y="1734235"/>
              <a:ext cx="860897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Software</a:t>
              </a:r>
            </a:p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20" name="AutoShape 15"/>
            <p:cNvSpPr>
              <a:spLocks/>
            </p:cNvSpPr>
            <p:nvPr/>
          </p:nvSpPr>
          <p:spPr bwMode="auto">
            <a:xfrm>
              <a:off x="1258888" y="1312863"/>
              <a:ext cx="5037137" cy="3455987"/>
            </a:xfrm>
            <a:prstGeom prst="roundRect">
              <a:avLst>
                <a:gd name="adj" fmla="val 3875"/>
              </a:avLst>
            </a:prstGeom>
            <a:solidFill>
              <a:srgbClr val="C8D2DF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/>
            </p:cNvSpPr>
            <p:nvPr/>
          </p:nvSpPr>
          <p:spPr bwMode="auto">
            <a:xfrm>
              <a:off x="2819400" y="2619375"/>
              <a:ext cx="1830388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Flow Table</a:t>
              </a: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rot="10800000" flipH="1">
              <a:off x="6323013" y="1446213"/>
              <a:ext cx="1574800" cy="54451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3" name="Group 18"/>
            <p:cNvGrpSpPr>
              <a:grpSpLocks/>
            </p:cNvGrpSpPr>
            <p:nvPr/>
          </p:nvGrpSpPr>
          <p:grpSpPr bwMode="auto">
            <a:xfrm>
              <a:off x="1352550" y="2851150"/>
              <a:ext cx="4827588" cy="571500"/>
              <a:chOff x="0" y="0"/>
              <a:chExt cx="4323" cy="512"/>
            </a:xfrm>
          </p:grpSpPr>
          <p:sp>
            <p:nvSpPr>
              <p:cNvPr id="124" name="Rectangle 19"/>
              <p:cNvSpPr>
                <a:spLocks/>
              </p:cNvSpPr>
              <p:nvPr/>
            </p:nvSpPr>
            <p:spPr bwMode="auto">
              <a:xfrm>
                <a:off x="4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5" name="Rectangle 20"/>
              <p:cNvSpPr>
                <a:spLocks/>
              </p:cNvSpPr>
              <p:nvPr/>
            </p:nvSpPr>
            <p:spPr bwMode="auto">
              <a:xfrm>
                <a:off x="0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26" name="Rectangle 21"/>
              <p:cNvSpPr>
                <a:spLocks/>
              </p:cNvSpPr>
              <p:nvPr/>
            </p:nvSpPr>
            <p:spPr bwMode="auto">
              <a:xfrm>
                <a:off x="597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7" name="Rectangle 22"/>
              <p:cNvSpPr>
                <a:spLocks/>
              </p:cNvSpPr>
              <p:nvPr/>
            </p:nvSpPr>
            <p:spPr bwMode="auto">
              <a:xfrm>
                <a:off x="623" y="0"/>
                <a:ext cx="568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28" name="Rectangle 23"/>
              <p:cNvSpPr>
                <a:spLocks/>
              </p:cNvSpPr>
              <p:nvPr/>
            </p:nvSpPr>
            <p:spPr bwMode="auto">
              <a:xfrm>
                <a:off x="1191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9" name="Rectangle 24"/>
              <p:cNvSpPr>
                <a:spLocks/>
              </p:cNvSpPr>
              <p:nvPr/>
            </p:nvSpPr>
            <p:spPr bwMode="auto">
              <a:xfrm>
                <a:off x="1196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30" name="Rectangle 25"/>
              <p:cNvSpPr>
                <a:spLocks/>
              </p:cNvSpPr>
              <p:nvPr/>
            </p:nvSpPr>
            <p:spPr bwMode="auto">
              <a:xfrm>
                <a:off x="1790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1" name="Rectangle 26"/>
              <p:cNvSpPr>
                <a:spLocks/>
              </p:cNvSpPr>
              <p:nvPr/>
            </p:nvSpPr>
            <p:spPr bwMode="auto">
              <a:xfrm>
                <a:off x="178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32" name="Rectangle 27"/>
              <p:cNvSpPr>
                <a:spLocks/>
              </p:cNvSpPr>
              <p:nvPr/>
            </p:nvSpPr>
            <p:spPr bwMode="auto">
              <a:xfrm>
                <a:off x="23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3" name="Rectangle 28"/>
              <p:cNvSpPr>
                <a:spLocks/>
              </p:cNvSpPr>
              <p:nvPr/>
            </p:nvSpPr>
            <p:spPr bwMode="auto">
              <a:xfrm>
                <a:off x="238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34" name="Rectangle 29"/>
              <p:cNvSpPr>
                <a:spLocks/>
              </p:cNvSpPr>
              <p:nvPr/>
            </p:nvSpPr>
            <p:spPr bwMode="auto">
              <a:xfrm>
                <a:off x="29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5" name="Rectangle 30"/>
              <p:cNvSpPr>
                <a:spLocks/>
              </p:cNvSpPr>
              <p:nvPr/>
            </p:nvSpPr>
            <p:spPr bwMode="auto">
              <a:xfrm>
                <a:off x="2971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136" name="Rectangle 31"/>
              <p:cNvSpPr>
                <a:spLocks/>
              </p:cNvSpPr>
              <p:nvPr/>
            </p:nvSpPr>
            <p:spPr bwMode="auto">
              <a:xfrm>
                <a:off x="3576" y="12"/>
                <a:ext cx="747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7" name="Rectangle 32"/>
              <p:cNvSpPr>
                <a:spLocks/>
              </p:cNvSpPr>
              <p:nvPr/>
            </p:nvSpPr>
            <p:spPr bwMode="auto">
              <a:xfrm>
                <a:off x="356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138" name="AutoShape 33"/>
            <p:cNvSpPr>
              <a:spLocks/>
            </p:cNvSpPr>
            <p:nvPr/>
          </p:nvSpPr>
          <p:spPr bwMode="auto">
            <a:xfrm>
              <a:off x="1500188" y="1581150"/>
              <a:ext cx="4537075" cy="785813"/>
            </a:xfrm>
            <a:prstGeom prst="roundRect">
              <a:avLst>
                <a:gd name="adj" fmla="val 17042"/>
              </a:avLst>
            </a:prstGeom>
            <a:solidFill>
              <a:srgbClr val="E6E6E6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2000">
                  <a:latin typeface="Calibri" pitchFamily="34" charset="0"/>
                </a:rPr>
                <a:t>OpenFlow Firmware</a:t>
              </a:r>
            </a:p>
          </p:txBody>
        </p:sp>
        <p:sp>
          <p:nvSpPr>
            <p:cNvPr id="139" name="Line 34"/>
            <p:cNvSpPr>
              <a:spLocks noChangeShapeType="1"/>
            </p:cNvSpPr>
            <p:nvPr/>
          </p:nvSpPr>
          <p:spPr bwMode="auto">
            <a:xfrm>
              <a:off x="1339850" y="2616200"/>
              <a:ext cx="48307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0" name="Group 36"/>
            <p:cNvGrpSpPr>
              <a:grpSpLocks/>
            </p:cNvGrpSpPr>
            <p:nvPr/>
          </p:nvGrpSpPr>
          <p:grpSpPr bwMode="auto">
            <a:xfrm>
              <a:off x="1357313" y="3490913"/>
              <a:ext cx="4822825" cy="312737"/>
              <a:chOff x="0" y="0"/>
              <a:chExt cx="4320" cy="280"/>
            </a:xfrm>
          </p:grpSpPr>
          <p:sp>
            <p:nvSpPr>
              <p:cNvPr id="141" name="Rectangle 37"/>
              <p:cNvSpPr>
                <a:spLocks/>
              </p:cNvSpPr>
              <p:nvPr/>
            </p:nvSpPr>
            <p:spPr bwMode="auto">
              <a:xfrm>
                <a:off x="0" y="0"/>
                <a:ext cx="4320" cy="280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2" name="Rectangle 38"/>
              <p:cNvSpPr>
                <a:spLocks/>
              </p:cNvSpPr>
              <p:nvPr/>
            </p:nvSpPr>
            <p:spPr bwMode="auto">
              <a:xfrm>
                <a:off x="29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3" name="Rectangle 39"/>
              <p:cNvSpPr>
                <a:spLocks/>
              </p:cNvSpPr>
              <p:nvPr/>
            </p:nvSpPr>
            <p:spPr bwMode="auto">
              <a:xfrm>
                <a:off x="23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4" name="Rectangle 40"/>
              <p:cNvSpPr>
                <a:spLocks/>
              </p:cNvSpPr>
              <p:nvPr/>
            </p:nvSpPr>
            <p:spPr bwMode="auto">
              <a:xfrm>
                <a:off x="17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5.6.7.8</a:t>
                </a:r>
              </a:p>
            </p:txBody>
          </p:sp>
          <p:sp>
            <p:nvSpPr>
              <p:cNvPr id="145" name="Rectangle 41"/>
              <p:cNvSpPr>
                <a:spLocks/>
              </p:cNvSpPr>
              <p:nvPr/>
            </p:nvSpPr>
            <p:spPr bwMode="auto">
              <a:xfrm>
                <a:off x="1198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6" name="Rectangle 42"/>
              <p:cNvSpPr>
                <a:spLocks/>
              </p:cNvSpPr>
              <p:nvPr/>
            </p:nvSpPr>
            <p:spPr bwMode="auto">
              <a:xfrm>
                <a:off x="606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7" name="Rectangle 43"/>
              <p:cNvSpPr>
                <a:spLocks/>
              </p:cNvSpPr>
              <p:nvPr/>
            </p:nvSpPr>
            <p:spPr bwMode="auto">
              <a:xfrm>
                <a:off x="22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8" name="Rectangle 44"/>
              <p:cNvSpPr>
                <a:spLocks/>
              </p:cNvSpPr>
              <p:nvPr/>
            </p:nvSpPr>
            <p:spPr bwMode="auto">
              <a:xfrm>
                <a:off x="3566" y="21"/>
                <a:ext cx="744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 1</a:t>
                </a:r>
              </a:p>
            </p:txBody>
          </p:sp>
        </p:grpSp>
        <p:sp>
          <p:nvSpPr>
            <p:cNvPr id="149" name="Rectangle 45"/>
            <p:cNvSpPr>
              <a:spLocks/>
            </p:cNvSpPr>
            <p:nvPr/>
          </p:nvSpPr>
          <p:spPr bwMode="auto">
            <a:xfrm>
              <a:off x="562292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4</a:t>
              </a:r>
            </a:p>
          </p:txBody>
        </p:sp>
        <p:sp>
          <p:nvSpPr>
            <p:cNvPr id="150" name="Rectangle 46"/>
            <p:cNvSpPr>
              <a:spLocks/>
            </p:cNvSpPr>
            <p:nvPr/>
          </p:nvSpPr>
          <p:spPr bwMode="auto">
            <a:xfrm>
              <a:off x="42576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3</a:t>
              </a:r>
            </a:p>
          </p:txBody>
        </p:sp>
        <p:sp>
          <p:nvSpPr>
            <p:cNvPr id="151" name="Rectangle 47"/>
            <p:cNvSpPr>
              <a:spLocks/>
            </p:cNvSpPr>
            <p:nvPr/>
          </p:nvSpPr>
          <p:spPr bwMode="auto">
            <a:xfrm>
              <a:off x="2908300" y="4746625"/>
              <a:ext cx="830263" cy="260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2</a:t>
              </a:r>
            </a:p>
          </p:txBody>
        </p:sp>
        <p:sp>
          <p:nvSpPr>
            <p:cNvPr id="152" name="Rectangle 48"/>
            <p:cNvSpPr>
              <a:spLocks/>
            </p:cNvSpPr>
            <p:nvPr/>
          </p:nvSpPr>
          <p:spPr bwMode="auto">
            <a:xfrm>
              <a:off x="16414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1</a:t>
              </a:r>
            </a:p>
          </p:txBody>
        </p:sp>
        <p:sp>
          <p:nvSpPr>
            <p:cNvPr id="153" name="Rectangle 51"/>
            <p:cNvSpPr>
              <a:spLocks/>
            </p:cNvSpPr>
            <p:nvPr/>
          </p:nvSpPr>
          <p:spPr bwMode="auto">
            <a:xfrm>
              <a:off x="58816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1.2.3.4</a:t>
              </a:r>
            </a:p>
          </p:txBody>
        </p:sp>
        <p:sp>
          <p:nvSpPr>
            <p:cNvPr id="154" name="Rectangle 52"/>
            <p:cNvSpPr>
              <a:spLocks/>
            </p:cNvSpPr>
            <p:nvPr/>
          </p:nvSpPr>
          <p:spPr bwMode="auto">
            <a:xfrm>
              <a:off x="7381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5.6.7.8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510570" y="1047750"/>
            <a:ext cx="6423630" cy="3631639"/>
            <a:chOff x="152400" y="1687513"/>
            <a:chExt cx="8178800" cy="4623935"/>
          </a:xfrm>
        </p:grpSpPr>
        <p:sp>
          <p:nvSpPr>
            <p:cNvPr id="106" name="Rectangle 2"/>
            <p:cNvSpPr>
              <a:spLocks/>
            </p:cNvSpPr>
            <p:nvPr/>
          </p:nvSpPr>
          <p:spPr bwMode="auto">
            <a:xfrm>
              <a:off x="768350" y="5356225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7" name="Rectangle 3"/>
            <p:cNvSpPr>
              <a:spLocks/>
            </p:cNvSpPr>
            <p:nvPr/>
          </p:nvSpPr>
          <p:spPr bwMode="auto">
            <a:xfrm>
              <a:off x="819151" y="5327255"/>
              <a:ext cx="621549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Switch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Port</a:t>
              </a:r>
            </a:p>
          </p:txBody>
        </p:sp>
        <p:sp>
          <p:nvSpPr>
            <p:cNvPr id="108" name="Rectangle 4"/>
            <p:cNvSpPr>
              <a:spLocks/>
            </p:cNvSpPr>
            <p:nvPr/>
          </p:nvSpPr>
          <p:spPr bwMode="auto">
            <a:xfrm>
              <a:off x="2279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9" name="Rectangle 5"/>
            <p:cNvSpPr>
              <a:spLocks/>
            </p:cNvSpPr>
            <p:nvPr/>
          </p:nvSpPr>
          <p:spPr bwMode="auto">
            <a:xfrm>
              <a:off x="2392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0" name="Rectangle 6"/>
            <p:cNvSpPr>
              <a:spLocks/>
            </p:cNvSpPr>
            <p:nvPr/>
          </p:nvSpPr>
          <p:spPr bwMode="auto">
            <a:xfrm>
              <a:off x="30384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1" name="Rectangle 7"/>
            <p:cNvSpPr>
              <a:spLocks/>
            </p:cNvSpPr>
            <p:nvPr/>
          </p:nvSpPr>
          <p:spPr bwMode="auto">
            <a:xfrm>
              <a:off x="3154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12" name="Rectangle 8"/>
            <p:cNvSpPr>
              <a:spLocks/>
            </p:cNvSpPr>
            <p:nvPr/>
          </p:nvSpPr>
          <p:spPr bwMode="auto">
            <a:xfrm>
              <a:off x="37687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3" name="Rectangle 9"/>
            <p:cNvSpPr>
              <a:spLocks/>
            </p:cNvSpPr>
            <p:nvPr/>
          </p:nvSpPr>
          <p:spPr bwMode="auto">
            <a:xfrm>
              <a:off x="3956051" y="5309791"/>
              <a:ext cx="4246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Eth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type</a:t>
              </a:r>
            </a:p>
          </p:txBody>
        </p:sp>
        <p:sp>
          <p:nvSpPr>
            <p:cNvPr id="114" name="Rectangle 10"/>
            <p:cNvSpPr>
              <a:spLocks/>
            </p:cNvSpPr>
            <p:nvPr/>
          </p:nvSpPr>
          <p:spPr bwMode="auto">
            <a:xfrm>
              <a:off x="1517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5" name="Rectangle 11"/>
            <p:cNvSpPr>
              <a:spLocks/>
            </p:cNvSpPr>
            <p:nvPr/>
          </p:nvSpPr>
          <p:spPr bwMode="auto">
            <a:xfrm>
              <a:off x="1598613" y="5363767"/>
              <a:ext cx="5162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VLAN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ID</a:t>
              </a:r>
            </a:p>
          </p:txBody>
        </p:sp>
        <p:sp>
          <p:nvSpPr>
            <p:cNvPr id="116" name="Rectangle 12"/>
            <p:cNvSpPr>
              <a:spLocks/>
            </p:cNvSpPr>
            <p:nvPr/>
          </p:nvSpPr>
          <p:spPr bwMode="auto">
            <a:xfrm>
              <a:off x="4518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7" name="Rectangle 13"/>
            <p:cNvSpPr>
              <a:spLocks/>
            </p:cNvSpPr>
            <p:nvPr/>
          </p:nvSpPr>
          <p:spPr bwMode="auto">
            <a:xfrm>
              <a:off x="4724400" y="5346304"/>
              <a:ext cx="28171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8" name="Rectangle 14"/>
            <p:cNvSpPr>
              <a:spLocks/>
            </p:cNvSpPr>
            <p:nvPr/>
          </p:nvSpPr>
          <p:spPr bwMode="auto">
            <a:xfrm>
              <a:off x="5286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9" name="Rectangle 15"/>
            <p:cNvSpPr>
              <a:spLocks/>
            </p:cNvSpPr>
            <p:nvPr/>
          </p:nvSpPr>
          <p:spPr bwMode="auto">
            <a:xfrm>
              <a:off x="5465764" y="5346304"/>
              <a:ext cx="31160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20" name="Rectangle 16"/>
            <p:cNvSpPr>
              <a:spLocks/>
            </p:cNvSpPr>
            <p:nvPr/>
          </p:nvSpPr>
          <p:spPr bwMode="auto">
            <a:xfrm>
              <a:off x="604520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1" name="Rectangle 17"/>
            <p:cNvSpPr>
              <a:spLocks/>
            </p:cNvSpPr>
            <p:nvPr/>
          </p:nvSpPr>
          <p:spPr bwMode="auto">
            <a:xfrm>
              <a:off x="6196013" y="5346304"/>
              <a:ext cx="40004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2" name="Rectangle 18"/>
            <p:cNvSpPr>
              <a:spLocks/>
            </p:cNvSpPr>
            <p:nvPr/>
          </p:nvSpPr>
          <p:spPr bwMode="auto">
            <a:xfrm>
              <a:off x="6804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3" name="Rectangle 19"/>
            <p:cNvSpPr>
              <a:spLocks/>
            </p:cNvSpPr>
            <p:nvPr/>
          </p:nvSpPr>
          <p:spPr bwMode="auto">
            <a:xfrm>
              <a:off x="6911975" y="5346304"/>
              <a:ext cx="49755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4" name="Rectangle 20"/>
            <p:cNvSpPr>
              <a:spLocks/>
            </p:cNvSpPr>
            <p:nvPr/>
          </p:nvSpPr>
          <p:spPr bwMode="auto">
            <a:xfrm>
              <a:off x="7572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5" name="Rectangle 21"/>
            <p:cNvSpPr>
              <a:spLocks/>
            </p:cNvSpPr>
            <p:nvPr/>
          </p:nvSpPr>
          <p:spPr bwMode="auto">
            <a:xfrm>
              <a:off x="7661275" y="5346304"/>
              <a:ext cx="52878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6" name="Rectangle 22"/>
            <p:cNvSpPr>
              <a:spLocks/>
            </p:cNvSpPr>
            <p:nvPr/>
          </p:nvSpPr>
          <p:spPr bwMode="auto">
            <a:xfrm>
              <a:off x="152400" y="1687513"/>
              <a:ext cx="2079625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7" name="Rectangle 23"/>
            <p:cNvSpPr>
              <a:spLocks/>
            </p:cNvSpPr>
            <p:nvPr/>
          </p:nvSpPr>
          <p:spPr bwMode="auto">
            <a:xfrm>
              <a:off x="228600" y="1749821"/>
              <a:ext cx="198120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Rule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(illeszkedési szabály)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28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9" name="Rectangle 25"/>
            <p:cNvSpPr>
              <a:spLocks/>
            </p:cNvSpPr>
            <p:nvPr/>
          </p:nvSpPr>
          <p:spPr bwMode="auto">
            <a:xfrm>
              <a:off x="2405064" y="1749823"/>
              <a:ext cx="918500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Action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(művelet)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0" name="Rectangle 26"/>
            <p:cNvSpPr>
              <a:spLocks/>
            </p:cNvSpPr>
            <p:nvPr/>
          </p:nvSpPr>
          <p:spPr bwMode="auto">
            <a:xfrm>
              <a:off x="3678238" y="16875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1" name="Rectangle 27"/>
            <p:cNvSpPr>
              <a:spLocks/>
            </p:cNvSpPr>
            <p:nvPr/>
          </p:nvSpPr>
          <p:spPr bwMode="auto">
            <a:xfrm>
              <a:off x="3886200" y="1749823"/>
              <a:ext cx="118489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Stats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(statisztikák)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2" name="Rectangle 28"/>
            <p:cNvSpPr>
              <a:spLocks/>
            </p:cNvSpPr>
            <p:nvPr/>
          </p:nvSpPr>
          <p:spPr bwMode="auto">
            <a:xfrm>
              <a:off x="1884363" y="3152775"/>
              <a:ext cx="5634037" cy="1776413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csomagtovábbítás a megadott porton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kontrollerhez küldés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 eldobása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normál (hagyományos) feldolgozás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fejrész mezők módosítása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928688" y="5991680"/>
              <a:ext cx="5429809" cy="319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600" dirty="0">
                  <a:latin typeface="Calibri" pitchFamily="34" charset="0"/>
                </a:rPr>
                <a:t>+ </a:t>
              </a:r>
              <a:r>
                <a:rPr lang="hu-HU" sz="1600" dirty="0" smtClean="0">
                  <a:latin typeface="Calibri" pitchFamily="34" charset="0"/>
                </a:rPr>
                <a:t>a nem szükséges mezők maszkolhatók (wildcard)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4" name="Line 30"/>
            <p:cNvSpPr>
              <a:spLocks noChangeShapeType="1"/>
            </p:cNvSpPr>
            <p:nvPr/>
          </p:nvSpPr>
          <p:spPr bwMode="auto">
            <a:xfrm>
              <a:off x="785813" y="2455863"/>
              <a:ext cx="1587" cy="2892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31"/>
            <p:cNvSpPr>
              <a:spLocks noChangeShapeType="1"/>
            </p:cNvSpPr>
            <p:nvPr/>
          </p:nvSpPr>
          <p:spPr bwMode="auto">
            <a:xfrm>
              <a:off x="2759075" y="2374900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32"/>
            <p:cNvSpPr>
              <a:spLocks/>
            </p:cNvSpPr>
            <p:nvPr/>
          </p:nvSpPr>
          <p:spPr bwMode="auto">
            <a:xfrm>
              <a:off x="3830638" y="2625725"/>
              <a:ext cx="3044825" cy="384175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7" name="Rectangle 33"/>
            <p:cNvSpPr>
              <a:spLocks/>
            </p:cNvSpPr>
            <p:nvPr/>
          </p:nvSpPr>
          <p:spPr bwMode="auto">
            <a:xfrm>
              <a:off x="3973513" y="2637149"/>
              <a:ext cx="3007401" cy="359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hu-HU" dirty="0" smtClean="0">
                  <a:latin typeface="Calibri" pitchFamily="34" charset="0"/>
                </a:rPr>
                <a:t>csomag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+ byte </a:t>
              </a:r>
              <a:r>
                <a:rPr lang="hu-HU" dirty="0" smtClean="0">
                  <a:latin typeface="Calibri" pitchFamily="34" charset="0"/>
                </a:rPr>
                <a:t>számlálók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 rot="10800000" flipH="1">
              <a:off x="4214813" y="2374900"/>
              <a:ext cx="1587" cy="2317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0" name="Date Placeholder 1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r>
              <a:rPr lang="en-US" sz="2800" dirty="0" smtClean="0"/>
              <a:t>: </a:t>
            </a:r>
            <a:r>
              <a:rPr lang="en-US" sz="2800" dirty="0" err="1" smtClean="0"/>
              <a:t>példák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09600" y="951669"/>
            <a:ext cx="5781548" cy="3906081"/>
            <a:chOff x="563563" y="1362821"/>
            <a:chExt cx="7607300" cy="5139579"/>
          </a:xfrm>
        </p:grpSpPr>
        <p:sp>
          <p:nvSpPr>
            <p:cNvPr id="177" name="Rectangle 2"/>
            <p:cNvSpPr>
              <a:spLocks/>
            </p:cNvSpPr>
            <p:nvPr/>
          </p:nvSpPr>
          <p:spPr bwMode="auto">
            <a:xfrm>
              <a:off x="563563" y="1362821"/>
              <a:ext cx="197903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Switching</a:t>
              </a:r>
              <a:r>
                <a:rPr lang="hu-HU" sz="1200" dirty="0" smtClean="0">
                  <a:latin typeface="Calibri" pitchFamily="34" charset="0"/>
                </a:rPr>
                <a:t> (L2 kapcsolás)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78" name="Rectangle 3"/>
            <p:cNvSpPr>
              <a:spLocks/>
            </p:cNvSpPr>
            <p:nvPr/>
          </p:nvSpPr>
          <p:spPr bwMode="auto">
            <a:xfrm>
              <a:off x="6858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179" name="Group 4"/>
            <p:cNvGrpSpPr>
              <a:grpSpLocks/>
            </p:cNvGrpSpPr>
            <p:nvPr/>
          </p:nvGrpSpPr>
          <p:grpSpPr bwMode="auto">
            <a:xfrm>
              <a:off x="687388" y="1878013"/>
              <a:ext cx="7483475" cy="571500"/>
              <a:chOff x="0" y="0"/>
              <a:chExt cx="6704" cy="512"/>
            </a:xfrm>
          </p:grpSpPr>
          <p:sp>
            <p:nvSpPr>
              <p:cNvPr id="180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1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182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3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84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5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86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7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188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9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190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1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92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3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94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5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196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7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98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9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00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01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02" name="Rectangle 27"/>
            <p:cNvSpPr>
              <a:spLocks/>
            </p:cNvSpPr>
            <p:nvPr/>
          </p:nvSpPr>
          <p:spPr bwMode="auto">
            <a:xfrm>
              <a:off x="13462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3" name="Rectangle 28"/>
            <p:cNvSpPr>
              <a:spLocks/>
            </p:cNvSpPr>
            <p:nvPr/>
          </p:nvSpPr>
          <p:spPr bwMode="auto">
            <a:xfrm>
              <a:off x="1943100" y="2525713"/>
              <a:ext cx="1135063" cy="322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00:1f:..</a:t>
              </a:r>
            </a:p>
          </p:txBody>
        </p:sp>
        <p:sp>
          <p:nvSpPr>
            <p:cNvPr id="204" name="Rectangle 29"/>
            <p:cNvSpPr>
              <a:spLocks/>
            </p:cNvSpPr>
            <p:nvPr/>
          </p:nvSpPr>
          <p:spPr bwMode="auto">
            <a:xfrm>
              <a:off x="2667000" y="25463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5" name="Rectangle 30"/>
            <p:cNvSpPr>
              <a:spLocks/>
            </p:cNvSpPr>
            <p:nvPr/>
          </p:nvSpPr>
          <p:spPr bwMode="auto">
            <a:xfrm>
              <a:off x="33289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6" name="Rectangle 31"/>
            <p:cNvSpPr>
              <a:spLocks/>
            </p:cNvSpPr>
            <p:nvPr/>
          </p:nvSpPr>
          <p:spPr bwMode="auto">
            <a:xfrm>
              <a:off x="39893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7" name="Rectangle 32"/>
            <p:cNvSpPr>
              <a:spLocks/>
            </p:cNvSpPr>
            <p:nvPr/>
          </p:nvSpPr>
          <p:spPr bwMode="auto">
            <a:xfrm>
              <a:off x="46497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8" name="Rectangle 33"/>
            <p:cNvSpPr>
              <a:spLocks/>
            </p:cNvSpPr>
            <p:nvPr/>
          </p:nvSpPr>
          <p:spPr bwMode="auto">
            <a:xfrm>
              <a:off x="5319713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9" name="Rectangle 34"/>
            <p:cNvSpPr>
              <a:spLocks/>
            </p:cNvSpPr>
            <p:nvPr/>
          </p:nvSpPr>
          <p:spPr bwMode="auto">
            <a:xfrm>
              <a:off x="5980113" y="25463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0" name="Rectangle 35"/>
            <p:cNvSpPr>
              <a:spLocks/>
            </p:cNvSpPr>
            <p:nvPr/>
          </p:nvSpPr>
          <p:spPr bwMode="auto">
            <a:xfrm>
              <a:off x="66421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1" name="Rectangle 36"/>
            <p:cNvSpPr>
              <a:spLocks/>
            </p:cNvSpPr>
            <p:nvPr/>
          </p:nvSpPr>
          <p:spPr bwMode="auto">
            <a:xfrm>
              <a:off x="7400925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12" name="Rectangle 2"/>
            <p:cNvSpPr>
              <a:spLocks/>
            </p:cNvSpPr>
            <p:nvPr/>
          </p:nvSpPr>
          <p:spPr bwMode="auto">
            <a:xfrm>
              <a:off x="563563" y="2988422"/>
              <a:ext cx="238248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Routing</a:t>
              </a:r>
              <a:r>
                <a:rPr lang="hu-HU" sz="1200" dirty="0" smtClean="0">
                  <a:latin typeface="Calibri" pitchFamily="34" charset="0"/>
                </a:rPr>
                <a:t> (L3 útvonalválasztás)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13" name="Rectangle 3"/>
            <p:cNvSpPr>
              <a:spLocks/>
            </p:cNvSpPr>
            <p:nvPr/>
          </p:nvSpPr>
          <p:spPr bwMode="auto">
            <a:xfrm>
              <a:off x="6858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14" name="Group 4"/>
            <p:cNvGrpSpPr>
              <a:grpSpLocks/>
            </p:cNvGrpSpPr>
            <p:nvPr/>
          </p:nvGrpSpPr>
          <p:grpSpPr bwMode="auto">
            <a:xfrm>
              <a:off x="687388" y="3503613"/>
              <a:ext cx="7483475" cy="571500"/>
              <a:chOff x="0" y="0"/>
              <a:chExt cx="6704" cy="512"/>
            </a:xfrm>
          </p:grpSpPr>
          <p:sp>
            <p:nvSpPr>
              <p:cNvPr id="215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6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17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8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19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0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1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2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23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4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25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27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8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9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0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31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2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33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4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35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6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37" name="Rectangle 27"/>
            <p:cNvSpPr>
              <a:spLocks/>
            </p:cNvSpPr>
            <p:nvPr/>
          </p:nvSpPr>
          <p:spPr bwMode="auto">
            <a:xfrm>
              <a:off x="13462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8" name="Rectangle 28"/>
            <p:cNvSpPr>
              <a:spLocks/>
            </p:cNvSpPr>
            <p:nvPr/>
          </p:nvSpPr>
          <p:spPr bwMode="auto">
            <a:xfrm>
              <a:off x="1774825" y="4171950"/>
              <a:ext cx="1133475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9" name="Rectangle 29"/>
            <p:cNvSpPr>
              <a:spLocks/>
            </p:cNvSpPr>
            <p:nvPr/>
          </p:nvSpPr>
          <p:spPr bwMode="auto">
            <a:xfrm>
              <a:off x="2667000" y="41719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0" name="Rectangle 30"/>
            <p:cNvSpPr>
              <a:spLocks/>
            </p:cNvSpPr>
            <p:nvPr/>
          </p:nvSpPr>
          <p:spPr bwMode="auto">
            <a:xfrm>
              <a:off x="33289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1" name="Rectangle 31"/>
            <p:cNvSpPr>
              <a:spLocks/>
            </p:cNvSpPr>
            <p:nvPr/>
          </p:nvSpPr>
          <p:spPr bwMode="auto">
            <a:xfrm>
              <a:off x="39893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2" name="Rectangle 32"/>
            <p:cNvSpPr>
              <a:spLocks/>
            </p:cNvSpPr>
            <p:nvPr/>
          </p:nvSpPr>
          <p:spPr bwMode="auto">
            <a:xfrm>
              <a:off x="46497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243" name="Rectangle 33"/>
            <p:cNvSpPr>
              <a:spLocks/>
            </p:cNvSpPr>
            <p:nvPr/>
          </p:nvSpPr>
          <p:spPr bwMode="auto">
            <a:xfrm>
              <a:off x="5319713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4" name="Rectangle 34"/>
            <p:cNvSpPr>
              <a:spLocks/>
            </p:cNvSpPr>
            <p:nvPr/>
          </p:nvSpPr>
          <p:spPr bwMode="auto">
            <a:xfrm>
              <a:off x="5980113" y="41719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5" name="Rectangle 35"/>
            <p:cNvSpPr>
              <a:spLocks/>
            </p:cNvSpPr>
            <p:nvPr/>
          </p:nvSpPr>
          <p:spPr bwMode="auto">
            <a:xfrm>
              <a:off x="66421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6" name="Rectangle 36"/>
            <p:cNvSpPr>
              <a:spLocks/>
            </p:cNvSpPr>
            <p:nvPr/>
          </p:nvSpPr>
          <p:spPr bwMode="auto">
            <a:xfrm>
              <a:off x="7400925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47" name="Rectangle 37"/>
            <p:cNvSpPr>
              <a:spLocks/>
            </p:cNvSpPr>
            <p:nvPr/>
          </p:nvSpPr>
          <p:spPr bwMode="auto">
            <a:xfrm>
              <a:off x="565150" y="4712446"/>
              <a:ext cx="1280209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 Switching</a:t>
              </a:r>
            </a:p>
          </p:txBody>
        </p:sp>
        <p:sp>
          <p:nvSpPr>
            <p:cNvPr id="248" name="Rectangle 38"/>
            <p:cNvSpPr>
              <a:spLocks/>
            </p:cNvSpPr>
            <p:nvPr/>
          </p:nvSpPr>
          <p:spPr bwMode="auto">
            <a:xfrm>
              <a:off x="6858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49" name="Group 39"/>
            <p:cNvGrpSpPr>
              <a:grpSpLocks/>
            </p:cNvGrpSpPr>
            <p:nvPr/>
          </p:nvGrpSpPr>
          <p:grpSpPr bwMode="auto">
            <a:xfrm>
              <a:off x="687388" y="5183188"/>
              <a:ext cx="7483475" cy="571500"/>
              <a:chOff x="0" y="0"/>
              <a:chExt cx="6704" cy="512"/>
            </a:xfrm>
          </p:grpSpPr>
          <p:sp>
            <p:nvSpPr>
              <p:cNvPr id="250" name="Rectangle 40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1" name="Rectangle 41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52" name="Rectangle 42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3" name="Rectangle 43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54" name="Rectangle 44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5" name="Rectangle 45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56" name="Rectangle 46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7" name="Rectangle 47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58" name="Rectangle 48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9" name="Rectangle 49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60" name="Rectangle 50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1" name="Rectangle 51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62" name="Rectangle 52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3" name="Rectangle 53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64" name="Rectangle 54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5" name="Rectangle 55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66" name="Rectangle 56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7" name="Rectangle 57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68" name="Rectangle 58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9" name="Rectangle 59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70" name="Rectangle 60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71" name="Rectangle 61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72" name="Rectangle 62"/>
            <p:cNvSpPr>
              <a:spLocks/>
            </p:cNvSpPr>
            <p:nvPr/>
          </p:nvSpPr>
          <p:spPr bwMode="auto">
            <a:xfrm>
              <a:off x="13462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3" name="Rectangle 64"/>
            <p:cNvSpPr>
              <a:spLocks/>
            </p:cNvSpPr>
            <p:nvPr/>
          </p:nvSpPr>
          <p:spPr bwMode="auto">
            <a:xfrm>
              <a:off x="2667000" y="6011863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4" name="Rectangle 65"/>
            <p:cNvSpPr>
              <a:spLocks/>
            </p:cNvSpPr>
            <p:nvPr/>
          </p:nvSpPr>
          <p:spPr bwMode="auto">
            <a:xfrm>
              <a:off x="3311525" y="596741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vlan1</a:t>
              </a:r>
            </a:p>
          </p:txBody>
        </p:sp>
        <p:sp>
          <p:nvSpPr>
            <p:cNvPr id="275" name="Rectangle 66"/>
            <p:cNvSpPr>
              <a:spLocks/>
            </p:cNvSpPr>
            <p:nvPr/>
          </p:nvSpPr>
          <p:spPr bwMode="auto">
            <a:xfrm>
              <a:off x="3989388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6" name="Rectangle 67"/>
            <p:cNvSpPr>
              <a:spLocks/>
            </p:cNvSpPr>
            <p:nvPr/>
          </p:nvSpPr>
          <p:spPr bwMode="auto">
            <a:xfrm>
              <a:off x="46863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7" name="Rectangle 68"/>
            <p:cNvSpPr>
              <a:spLocks/>
            </p:cNvSpPr>
            <p:nvPr/>
          </p:nvSpPr>
          <p:spPr bwMode="auto">
            <a:xfrm>
              <a:off x="5319713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8" name="Rectangle 69"/>
            <p:cNvSpPr>
              <a:spLocks/>
            </p:cNvSpPr>
            <p:nvPr/>
          </p:nvSpPr>
          <p:spPr bwMode="auto">
            <a:xfrm>
              <a:off x="5980113" y="6011863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9" name="Rectangle 70"/>
            <p:cNvSpPr>
              <a:spLocks/>
            </p:cNvSpPr>
            <p:nvPr/>
          </p:nvSpPr>
          <p:spPr bwMode="auto">
            <a:xfrm>
              <a:off x="66421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80" name="Rectangle 71"/>
            <p:cNvSpPr>
              <a:spLocks/>
            </p:cNvSpPr>
            <p:nvPr/>
          </p:nvSpPr>
          <p:spPr bwMode="auto">
            <a:xfrm>
              <a:off x="7400925" y="5680075"/>
              <a:ext cx="660400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port6, 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port7,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port9</a:t>
              </a:r>
            </a:p>
          </p:txBody>
        </p:sp>
        <p:sp>
          <p:nvSpPr>
            <p:cNvPr id="281" name="Rectangle 63"/>
            <p:cNvSpPr>
              <a:spLocks/>
            </p:cNvSpPr>
            <p:nvPr/>
          </p:nvSpPr>
          <p:spPr bwMode="auto">
            <a:xfrm>
              <a:off x="1939925" y="5976938"/>
              <a:ext cx="868363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00:1f..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Működés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Kiktől</a:t>
            </a:r>
            <a:r>
              <a:rPr lang="en-US" dirty="0" smtClean="0"/>
              <a:t> </a:t>
            </a:r>
            <a:r>
              <a:rPr lang="en-US" dirty="0" err="1" smtClean="0"/>
              <a:t>loptam</a:t>
            </a:r>
            <a:r>
              <a:rPr lang="en-US" dirty="0" smtClean="0"/>
              <a:t> slide-</a:t>
            </a:r>
            <a:r>
              <a:rPr lang="en-US" dirty="0" err="1" smtClean="0"/>
              <a:t>okat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 </a:t>
            </a:r>
            <a:r>
              <a:rPr lang="en-US" dirty="0"/>
              <a:t>Sherwood </a:t>
            </a:r>
          </a:p>
          <a:p>
            <a:pPr lvl="1"/>
            <a:r>
              <a:rPr lang="en-US" sz="2000" dirty="0"/>
              <a:t>“GENI Engineering Workshop June 2010”</a:t>
            </a:r>
            <a:endParaRPr lang="en-US" dirty="0"/>
          </a:p>
          <a:p>
            <a:r>
              <a:rPr lang="en-US" dirty="0"/>
              <a:t>Guido </a:t>
            </a:r>
            <a:r>
              <a:rPr lang="en-US" dirty="0" err="1"/>
              <a:t>Appenzeller</a:t>
            </a:r>
            <a:endParaRPr lang="en-US" dirty="0"/>
          </a:p>
          <a:p>
            <a:r>
              <a:rPr lang="en-US" dirty="0"/>
              <a:t>Nick </a:t>
            </a:r>
            <a:r>
              <a:rPr lang="en-US" dirty="0" err="1"/>
              <a:t>McKeown</a:t>
            </a:r>
            <a:endParaRPr lang="en-US" dirty="0"/>
          </a:p>
          <a:p>
            <a:r>
              <a:rPr lang="en-US" dirty="0"/>
              <a:t>Guru </a:t>
            </a:r>
            <a:r>
              <a:rPr lang="en-US" dirty="0" err="1"/>
              <a:t>Parulkar</a:t>
            </a:r>
            <a:endParaRPr lang="en-US" dirty="0"/>
          </a:p>
          <a:p>
            <a:r>
              <a:rPr lang="en-US" dirty="0"/>
              <a:t>Brandon Heller</a:t>
            </a:r>
          </a:p>
          <a:p>
            <a:r>
              <a:rPr lang="en-US" dirty="0"/>
              <a:t>Marco Cello</a:t>
            </a:r>
            <a:endParaRPr lang="hu-HU" dirty="0"/>
          </a:p>
          <a:p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Kaveh</a:t>
            </a:r>
            <a:r>
              <a:rPr lang="en-US" dirty="0"/>
              <a:t> </a:t>
            </a:r>
            <a:r>
              <a:rPr lang="en-US" dirty="0" err="1"/>
              <a:t>Fayazbakhsh</a:t>
            </a:r>
            <a:endParaRPr lang="en-US" dirty="0"/>
          </a:p>
          <a:p>
            <a:r>
              <a:rPr lang="hu-HU" dirty="0" smtClean="0"/>
              <a:t>és </a:t>
            </a:r>
            <a:r>
              <a:rPr lang="hu-HU" dirty="0"/>
              <a:t>még sokaktól</a:t>
            </a:r>
            <a:r>
              <a:rPr lang="hu-H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slide is </a:t>
            </a:r>
            <a:r>
              <a:rPr lang="en-US" dirty="0" err="1"/>
              <a:t>lopott</a:t>
            </a:r>
            <a:r>
              <a:rPr lang="en-US" dirty="0"/>
              <a:t>…)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Persze</a:t>
            </a:r>
            <a:r>
              <a:rPr lang="en-US" dirty="0" smtClean="0"/>
              <a:t>, </a:t>
            </a:r>
            <a:r>
              <a:rPr lang="en-US" dirty="0" err="1" smtClean="0"/>
              <a:t>ők</a:t>
            </a:r>
            <a:r>
              <a:rPr lang="en-US" dirty="0" smtClean="0"/>
              <a:t> is </a:t>
            </a:r>
            <a:r>
              <a:rPr lang="en-US" dirty="0" err="1" smtClean="0"/>
              <a:t>lopták</a:t>
            </a:r>
            <a:r>
              <a:rPr lang="en-US" dirty="0" smtClean="0"/>
              <a:t> </a:t>
            </a:r>
            <a:r>
              <a:rPr lang="en-US" dirty="0" err="1" smtClean="0"/>
              <a:t>egymástól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1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Proaktív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52" grpId="0" animBg="1"/>
      <p:bldP spid="15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&amp; </a:t>
            </a:r>
            <a:r>
              <a:rPr lang="en-US" dirty="0" err="1"/>
              <a:t>kihívások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kontrollsík</a:t>
            </a:r>
            <a:endParaRPr lang="en-US" dirty="0"/>
          </a:p>
          <a:p>
            <a:pPr lvl="1"/>
            <a:r>
              <a:rPr lang="en-US" dirty="0" err="1"/>
              <a:t>skálázhatóság</a:t>
            </a:r>
            <a:r>
              <a:rPr lang="en-US" dirty="0"/>
              <a:t> (→ ONOS, ODL)</a:t>
            </a:r>
          </a:p>
          <a:p>
            <a:pPr lvl="1"/>
            <a:r>
              <a:rPr lang="en-US" dirty="0" err="1"/>
              <a:t>megbízhatóság</a:t>
            </a:r>
            <a:endParaRPr lang="en-US" dirty="0"/>
          </a:p>
          <a:p>
            <a:r>
              <a:rPr lang="en-US" dirty="0" err="1"/>
              <a:t>adatsík</a:t>
            </a:r>
            <a:r>
              <a:rPr lang="en-US" dirty="0"/>
              <a:t> –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késleltetés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késleltetések</a:t>
            </a:r>
            <a:endParaRPr lang="en-US" dirty="0"/>
          </a:p>
          <a:p>
            <a:r>
              <a:rPr lang="en-US" dirty="0"/>
              <a:t>out-of-band ↔ </a:t>
            </a:r>
            <a:r>
              <a:rPr lang="en-US" dirty="0" err="1"/>
              <a:t>inband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csatorna</a:t>
            </a:r>
            <a:endParaRPr lang="en-US" dirty="0"/>
          </a:p>
          <a:p>
            <a:r>
              <a:rPr lang="en-US" dirty="0" err="1"/>
              <a:t>biztonság</a:t>
            </a:r>
            <a:endParaRPr lang="en-US" dirty="0"/>
          </a:p>
          <a:p>
            <a:r>
              <a:rPr lang="en-US" dirty="0"/>
              <a:t>core-edge </a:t>
            </a:r>
            <a:r>
              <a:rPr lang="en-US" dirty="0" err="1"/>
              <a:t>szeparáció</a:t>
            </a:r>
            <a:endParaRPr lang="en-US" dirty="0"/>
          </a:p>
          <a:p>
            <a:pPr lvl="1"/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elvárások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intelligencia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bővíthetőség</a:t>
            </a:r>
            <a:r>
              <a:rPr lang="en-US" dirty="0"/>
              <a:t>, SW</a:t>
            </a:r>
          </a:p>
          <a:p>
            <a:pPr lvl="2"/>
            <a:r>
              <a:rPr lang="en-US" dirty="0"/>
              <a:t>core: </a:t>
            </a:r>
            <a:r>
              <a:rPr lang="en-US" dirty="0" err="1"/>
              <a:t>egyszerű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, </a:t>
            </a:r>
            <a:r>
              <a:rPr lang="en-US" dirty="0" err="1"/>
              <a:t>hatékony</a:t>
            </a:r>
            <a:r>
              <a:rPr lang="en-US" dirty="0"/>
              <a:t>, HW</a:t>
            </a:r>
          </a:p>
          <a:p>
            <a:pPr lvl="1"/>
            <a:r>
              <a:rPr lang="en-US" dirty="0" err="1"/>
              <a:t>OpenFlow</a:t>
            </a:r>
            <a:r>
              <a:rPr lang="en-US" dirty="0"/>
              <a:t> a </a:t>
            </a:r>
            <a:r>
              <a:rPr lang="en-US" dirty="0" err="1"/>
              <a:t>kettő</a:t>
            </a:r>
            <a:r>
              <a:rPr lang="en-US" dirty="0"/>
              <a:t> </a:t>
            </a:r>
            <a:r>
              <a:rPr lang="en-US" dirty="0" err="1" smtClean="0"/>
              <a:t>között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evolúciója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OF v1.0</a:t>
            </a:r>
          </a:p>
          <a:p>
            <a:pPr lvl="1"/>
            <a:r>
              <a:rPr lang="hu-HU" sz="2400" dirty="0"/>
              <a:t>legelterjedtebb</a:t>
            </a:r>
            <a:endParaRPr lang="en-US" sz="2400" dirty="0"/>
          </a:p>
          <a:p>
            <a:pPr lvl="1"/>
            <a:r>
              <a:rPr lang="en-US" sz="2400" dirty="0"/>
              <a:t>HW</a:t>
            </a:r>
            <a:r>
              <a:rPr lang="hu-HU" sz="2400" dirty="0"/>
              <a:t>-ek is támogatják</a:t>
            </a:r>
            <a:endParaRPr lang="en-US" sz="2400" dirty="0"/>
          </a:p>
          <a:p>
            <a:r>
              <a:rPr lang="en-US" sz="2800" dirty="0"/>
              <a:t>OF v1.1</a:t>
            </a:r>
          </a:p>
          <a:p>
            <a:pPr lvl="1"/>
            <a:r>
              <a:rPr lang="en-US" sz="2400" dirty="0"/>
              <a:t>WAN</a:t>
            </a:r>
            <a:r>
              <a:rPr lang="hu-HU" sz="2400" dirty="0"/>
              <a:t> kiterjesztések</a:t>
            </a:r>
            <a:endParaRPr lang="en-US" sz="2400" dirty="0"/>
          </a:p>
          <a:p>
            <a:pPr lvl="1"/>
            <a:r>
              <a:rPr lang="hu-HU" sz="2400" dirty="0"/>
              <a:t>több folyam tábla (pipeline)</a:t>
            </a:r>
            <a:endParaRPr lang="en-US" sz="2400" dirty="0"/>
          </a:p>
          <a:p>
            <a:r>
              <a:rPr lang="en-US" sz="2800" dirty="0" smtClean="0"/>
              <a:t>OF </a:t>
            </a:r>
            <a:r>
              <a:rPr lang="en-US" sz="2800" dirty="0"/>
              <a:t>v1.2</a:t>
            </a:r>
          </a:p>
          <a:p>
            <a:pPr lvl="1"/>
            <a:r>
              <a:rPr lang="en-US" sz="2400" dirty="0"/>
              <a:t>IPv6</a:t>
            </a:r>
          </a:p>
          <a:p>
            <a:pPr lvl="1"/>
            <a:r>
              <a:rPr lang="en-US" sz="2400" dirty="0" err="1"/>
              <a:t>általánosított</a:t>
            </a:r>
            <a:r>
              <a:rPr lang="en-US" sz="2400" dirty="0"/>
              <a:t> matching</a:t>
            </a:r>
          </a:p>
          <a:p>
            <a:r>
              <a:rPr lang="en-US" sz="2800" b="1" dirty="0"/>
              <a:t>OF v1.3</a:t>
            </a:r>
          </a:p>
          <a:p>
            <a:pPr lvl="1"/>
            <a:r>
              <a:rPr lang="en-US" sz="2400" dirty="0" err="1"/>
              <a:t>már</a:t>
            </a:r>
            <a:r>
              <a:rPr lang="en-US" sz="2400" dirty="0"/>
              <a:t>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en-US" sz="2400" dirty="0" err="1"/>
              <a:t>gyártó</a:t>
            </a:r>
            <a:r>
              <a:rPr lang="en-US" sz="2400" dirty="0"/>
              <a:t> </a:t>
            </a:r>
            <a:r>
              <a:rPr lang="en-US" sz="2400" dirty="0" err="1"/>
              <a:t>eszköze</a:t>
            </a:r>
            <a:r>
              <a:rPr lang="en-US" sz="2400" dirty="0"/>
              <a:t> </a:t>
            </a:r>
            <a:r>
              <a:rPr lang="en-US" sz="2400" dirty="0" err="1"/>
              <a:t>támogatja</a:t>
            </a:r>
            <a:r>
              <a:rPr lang="en-US" sz="2400" dirty="0"/>
              <a:t> (</a:t>
            </a:r>
            <a:r>
              <a:rPr lang="en-US" sz="2400" dirty="0" err="1"/>
              <a:t>bizonyos</a:t>
            </a:r>
            <a:r>
              <a:rPr lang="en-US" sz="2400" dirty="0"/>
              <a:t> </a:t>
            </a:r>
            <a:r>
              <a:rPr lang="en-US" sz="2400" dirty="0" err="1"/>
              <a:t>halmazát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sokszor</a:t>
            </a:r>
            <a:r>
              <a:rPr lang="en-US" sz="2400" dirty="0" smtClean="0"/>
              <a:t> </a:t>
            </a:r>
            <a:r>
              <a:rPr lang="en-US" sz="2400" dirty="0"/>
              <a:t>Open </a:t>
            </a:r>
            <a:r>
              <a:rPr lang="en-US" sz="2400" dirty="0" err="1"/>
              <a:t>vSwitch</a:t>
            </a:r>
            <a:r>
              <a:rPr lang="en-US" sz="2400" dirty="0"/>
              <a:t> </a:t>
            </a:r>
            <a:r>
              <a:rPr lang="en-US" sz="2400" dirty="0" err="1"/>
              <a:t>alapon</a:t>
            </a:r>
            <a:r>
              <a:rPr lang="en-US" sz="2400" dirty="0"/>
              <a:t>)</a:t>
            </a:r>
          </a:p>
          <a:p>
            <a:r>
              <a:rPr lang="en-US" sz="2800" dirty="0" smtClean="0"/>
              <a:t>OF </a:t>
            </a:r>
            <a:r>
              <a:rPr lang="en-US" sz="2800" dirty="0" smtClean="0"/>
              <a:t>v1.4, v1.5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8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70203"/>
            <a:ext cx="4114800" cy="2977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-n </a:t>
            </a:r>
            <a:r>
              <a:rPr lang="en-US" dirty="0" err="1" smtClean="0"/>
              <a:t>túl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56388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P4</a:t>
            </a:r>
            <a:endParaRPr lang="en-US" sz="2800" dirty="0"/>
          </a:p>
          <a:p>
            <a:pPr lvl="1"/>
            <a:r>
              <a:rPr lang="en-US" sz="2400" dirty="0"/>
              <a:t>Programming Protocol-Independent Packet </a:t>
            </a:r>
            <a:r>
              <a:rPr lang="en-US" sz="2400" dirty="0" smtClean="0"/>
              <a:t>Processors</a:t>
            </a:r>
            <a:endParaRPr lang="en-US" sz="2400" dirty="0" smtClean="0"/>
          </a:p>
          <a:p>
            <a:pPr lvl="1"/>
            <a:r>
              <a:rPr lang="en-US" sz="2400" dirty="0" smtClean="0"/>
              <a:t>data plane </a:t>
            </a:r>
            <a:r>
              <a:rPr lang="en-US" sz="2400" dirty="0" err="1" smtClean="0"/>
              <a:t>programozási</a:t>
            </a:r>
            <a:r>
              <a:rPr lang="en-US" sz="2400" dirty="0" smtClean="0"/>
              <a:t> </a:t>
            </a:r>
            <a:r>
              <a:rPr lang="en-US" sz="2400" dirty="0" err="1" smtClean="0"/>
              <a:t>nyelv</a:t>
            </a:r>
            <a:endParaRPr lang="en-US" sz="2400" dirty="0" smtClean="0"/>
          </a:p>
          <a:p>
            <a:pPr lvl="2"/>
            <a:r>
              <a:rPr lang="en-US" sz="2100" dirty="0" smtClean="0"/>
              <a:t>domain-specific </a:t>
            </a:r>
            <a:r>
              <a:rPr lang="en-US" sz="2100" dirty="0" err="1" smtClean="0"/>
              <a:t>nyelv</a:t>
            </a:r>
            <a:endParaRPr lang="en-US" sz="2100" dirty="0" smtClean="0"/>
          </a:p>
          <a:p>
            <a:pPr lvl="2"/>
            <a:r>
              <a:rPr lang="en-US" sz="2100" dirty="0" err="1" smtClean="0"/>
              <a:t>csomagtovábbítás</a:t>
            </a:r>
            <a:r>
              <a:rPr lang="en-US" sz="2100" dirty="0" smtClean="0"/>
              <a:t> </a:t>
            </a:r>
            <a:r>
              <a:rPr lang="en-US" sz="2100" dirty="0" err="1" smtClean="0"/>
              <a:t>programozására</a:t>
            </a:r>
            <a:endParaRPr lang="en-US" sz="2100" dirty="0" smtClean="0"/>
          </a:p>
          <a:p>
            <a:pPr lvl="1"/>
            <a:r>
              <a:rPr lang="en-US" sz="2400" dirty="0" err="1" smtClean="0"/>
              <a:t>különböző</a:t>
            </a:r>
            <a:r>
              <a:rPr lang="en-US" sz="2400" dirty="0" smtClean="0"/>
              <a:t> </a:t>
            </a:r>
            <a:r>
              <a:rPr lang="en-US" sz="2400" dirty="0" err="1" smtClean="0"/>
              <a:t>típusú</a:t>
            </a:r>
            <a:r>
              <a:rPr lang="en-US" sz="2400" dirty="0" smtClean="0"/>
              <a:t> switch-</a:t>
            </a:r>
            <a:r>
              <a:rPr lang="en-US" sz="2400" dirty="0" err="1" smtClean="0"/>
              <a:t>ekre</a:t>
            </a:r>
            <a:r>
              <a:rPr lang="en-US" sz="2400" dirty="0" smtClean="0"/>
              <a:t> (target) </a:t>
            </a:r>
            <a:r>
              <a:rPr lang="en-US" sz="2400" dirty="0" err="1" smtClean="0"/>
              <a:t>fordítható</a:t>
            </a:r>
            <a:r>
              <a:rPr lang="en-US" sz="2400" dirty="0" smtClean="0"/>
              <a:t> (compiler)</a:t>
            </a:r>
          </a:p>
          <a:p>
            <a:pPr lvl="2"/>
            <a:r>
              <a:rPr lang="en-US" sz="2100" dirty="0" err="1" smtClean="0"/>
              <a:t>általános</a:t>
            </a:r>
            <a:r>
              <a:rPr lang="en-US" sz="2100" dirty="0" smtClean="0"/>
              <a:t> </a:t>
            </a:r>
            <a:r>
              <a:rPr lang="en-US" sz="2100" dirty="0" err="1" smtClean="0"/>
              <a:t>célú</a:t>
            </a:r>
            <a:r>
              <a:rPr lang="en-US" sz="2100" dirty="0" smtClean="0"/>
              <a:t> CPU (SW switch)</a:t>
            </a:r>
          </a:p>
          <a:p>
            <a:pPr lvl="2"/>
            <a:r>
              <a:rPr lang="en-US" sz="2100" dirty="0" smtClean="0"/>
              <a:t>FPGA</a:t>
            </a:r>
          </a:p>
          <a:p>
            <a:pPr lvl="2"/>
            <a:r>
              <a:rPr lang="en-US" sz="2100" dirty="0" smtClean="0"/>
              <a:t>NPU (Network Processor)</a:t>
            </a:r>
          </a:p>
          <a:p>
            <a:pPr lvl="2"/>
            <a:r>
              <a:rPr lang="en-US" sz="2100" dirty="0" smtClean="0"/>
              <a:t>ASIC (HW switch)</a:t>
            </a:r>
          </a:p>
          <a:p>
            <a:pPr lvl="3"/>
            <a:r>
              <a:rPr lang="en-US" sz="1900" dirty="0" smtClean="0"/>
              <a:t>ma </a:t>
            </a:r>
            <a:r>
              <a:rPr lang="en-US" sz="1900" dirty="0" err="1" smtClean="0"/>
              <a:t>már</a:t>
            </a:r>
            <a:r>
              <a:rPr lang="en-US" sz="1900" dirty="0" smtClean="0"/>
              <a:t> </a:t>
            </a:r>
            <a:r>
              <a:rPr lang="en-US" sz="1900" dirty="0" err="1" smtClean="0"/>
              <a:t>az</a:t>
            </a:r>
            <a:r>
              <a:rPr lang="en-US" sz="1900" dirty="0" smtClean="0"/>
              <a:t> ASIC is </a:t>
            </a:r>
            <a:r>
              <a:rPr lang="en-US" sz="1900" dirty="0" err="1" smtClean="0"/>
              <a:t>programozható</a:t>
            </a:r>
            <a:r>
              <a:rPr lang="en-US" sz="1900" dirty="0" smtClean="0"/>
              <a:t> </a:t>
            </a:r>
            <a:r>
              <a:rPr lang="en-US" sz="1900" dirty="0" err="1" smtClean="0"/>
              <a:t>bizonyos</a:t>
            </a:r>
            <a:r>
              <a:rPr lang="en-US" sz="1900" dirty="0" smtClean="0"/>
              <a:t> </a:t>
            </a:r>
            <a:r>
              <a:rPr lang="en-US" sz="1900" dirty="0" err="1" smtClean="0"/>
              <a:t>mértékben</a:t>
            </a:r>
            <a:endParaRPr lang="en-US" sz="1900" dirty="0"/>
          </a:p>
          <a:p>
            <a:pPr lvl="3"/>
            <a:r>
              <a:rPr lang="en-US" sz="1900" dirty="0" err="1" smtClean="0"/>
              <a:t>vonali</a:t>
            </a:r>
            <a:r>
              <a:rPr lang="en-US" sz="1900" dirty="0" smtClean="0"/>
              <a:t> </a:t>
            </a:r>
            <a:r>
              <a:rPr lang="en-US" sz="1900" dirty="0" err="1" smtClean="0"/>
              <a:t>sebességű</a:t>
            </a:r>
            <a:r>
              <a:rPr lang="en-US" sz="1900" dirty="0" smtClean="0"/>
              <a:t> </a:t>
            </a:r>
            <a:r>
              <a:rPr lang="en-US" sz="1900" dirty="0" err="1" smtClean="0"/>
              <a:t>működés</a:t>
            </a:r>
            <a:r>
              <a:rPr lang="en-US" sz="1900" dirty="0" smtClean="0"/>
              <a:t> </a:t>
            </a:r>
            <a:r>
              <a:rPr lang="en-US" sz="1900" dirty="0" err="1" smtClean="0"/>
              <a:t>mellett</a:t>
            </a:r>
            <a:r>
              <a:rPr lang="en-US" sz="1900" dirty="0" smtClean="0"/>
              <a:t>!!</a:t>
            </a:r>
          </a:p>
          <a:p>
            <a:pPr lvl="3"/>
            <a:r>
              <a:rPr lang="en-US" sz="1900" dirty="0" smtClean="0"/>
              <a:t>Barefoot Networks: </a:t>
            </a:r>
            <a:r>
              <a:rPr lang="en-US" sz="1900" dirty="0" err="1"/>
              <a:t>Tofino</a:t>
            </a:r>
            <a:r>
              <a:rPr lang="en-US" sz="1900" dirty="0"/>
              <a:t> Chip</a:t>
            </a:r>
            <a:endParaRPr lang="en-US" sz="1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43400" y="431988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Pat </a:t>
            </a:r>
            <a:r>
              <a:rPr lang="en-US" sz="800" dirty="0" err="1" smtClean="0"/>
              <a:t>Bosshart</a:t>
            </a:r>
            <a:r>
              <a:rPr lang="en-US" sz="800" dirty="0" smtClean="0"/>
              <a:t>, Dan Daly, Glen Gibb, </a:t>
            </a:r>
            <a:r>
              <a:rPr lang="en-US" sz="800" dirty="0"/>
              <a:t>Martin </a:t>
            </a:r>
            <a:r>
              <a:rPr lang="en-US" sz="800" dirty="0" smtClean="0"/>
              <a:t>Izzard, </a:t>
            </a:r>
            <a:r>
              <a:rPr lang="en-US" sz="800" dirty="0"/>
              <a:t>Nick </a:t>
            </a:r>
            <a:r>
              <a:rPr lang="en-US" sz="800" dirty="0" err="1" smtClean="0"/>
              <a:t>McKeown</a:t>
            </a:r>
            <a:r>
              <a:rPr lang="en-US" sz="800" dirty="0" smtClean="0"/>
              <a:t>, </a:t>
            </a:r>
            <a:r>
              <a:rPr lang="en-US" sz="800" dirty="0"/>
              <a:t>Jennifer </a:t>
            </a:r>
            <a:r>
              <a:rPr lang="en-US" sz="800" dirty="0" smtClean="0"/>
              <a:t>Rexford, Cole Schlesinger, </a:t>
            </a:r>
            <a:r>
              <a:rPr lang="en-US" sz="800" dirty="0"/>
              <a:t>Dan </a:t>
            </a:r>
            <a:r>
              <a:rPr lang="en-US" sz="800" dirty="0" err="1" smtClean="0"/>
              <a:t>Talayco</a:t>
            </a:r>
            <a:r>
              <a:rPr lang="en-US" sz="800" dirty="0" smtClean="0"/>
              <a:t>, </a:t>
            </a:r>
            <a:r>
              <a:rPr lang="en-US" sz="800" dirty="0"/>
              <a:t>Amin </a:t>
            </a:r>
            <a:r>
              <a:rPr lang="en-US" sz="800" dirty="0" err="1" smtClean="0"/>
              <a:t>Vahdat</a:t>
            </a:r>
            <a:r>
              <a:rPr lang="en-US" sz="800" dirty="0" smtClean="0"/>
              <a:t>, </a:t>
            </a:r>
            <a:r>
              <a:rPr lang="en-US" sz="800" dirty="0"/>
              <a:t>George </a:t>
            </a:r>
            <a:r>
              <a:rPr lang="en-US" sz="800" dirty="0" smtClean="0"/>
              <a:t>Varghese, </a:t>
            </a:r>
            <a:r>
              <a:rPr lang="en-US" sz="800" dirty="0"/>
              <a:t>David </a:t>
            </a:r>
            <a:r>
              <a:rPr lang="en-US" sz="800" dirty="0" smtClean="0"/>
              <a:t>Walker</a:t>
            </a:r>
            <a:r>
              <a:rPr lang="hu-HU" sz="800" dirty="0" smtClean="0"/>
              <a:t>, </a:t>
            </a:r>
            <a:r>
              <a:rPr lang="en-US" sz="800" b="1" dirty="0" smtClean="0"/>
              <a:t>P4</a:t>
            </a:r>
            <a:r>
              <a:rPr lang="en-US" sz="800" b="1" dirty="0"/>
              <a:t>: Programming </a:t>
            </a:r>
            <a:r>
              <a:rPr lang="en-US" sz="800" b="1" dirty="0" smtClean="0"/>
              <a:t>Protocol-Independent Packet </a:t>
            </a:r>
            <a:r>
              <a:rPr lang="en-US" sz="800" b="1" dirty="0"/>
              <a:t>Processors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i="1" dirty="0" smtClean="0"/>
              <a:t>ACM </a:t>
            </a:r>
            <a:r>
              <a:rPr lang="en-US" sz="800" i="1" dirty="0" smtClean="0"/>
              <a:t>SIGCOMM CCR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dirty="0" smtClean="0"/>
              <a:t>Volume </a:t>
            </a:r>
            <a:r>
              <a:rPr lang="en-US" sz="800" dirty="0" smtClean="0"/>
              <a:t>44</a:t>
            </a:r>
            <a:r>
              <a:rPr lang="hu-HU" sz="800" dirty="0" smtClean="0"/>
              <a:t>, </a:t>
            </a:r>
            <a:r>
              <a:rPr lang="en-US" sz="800" dirty="0" smtClean="0"/>
              <a:t>Number</a:t>
            </a:r>
            <a:r>
              <a:rPr lang="hu-HU" sz="800" dirty="0" smtClean="0"/>
              <a:t> </a:t>
            </a:r>
            <a:r>
              <a:rPr lang="en-US" sz="800" dirty="0" smtClean="0"/>
              <a:t>3</a:t>
            </a:r>
            <a:r>
              <a:rPr lang="hu-HU" sz="800" dirty="0" smtClean="0"/>
              <a:t>, </a:t>
            </a:r>
            <a:r>
              <a:rPr lang="en-US" sz="800" dirty="0" smtClean="0"/>
              <a:t>Jul</a:t>
            </a:r>
            <a:r>
              <a:rPr lang="hu-HU" sz="800" dirty="0" smtClean="0"/>
              <a:t>.</a:t>
            </a:r>
            <a:r>
              <a:rPr lang="en-US" sz="800" dirty="0" smtClean="0"/>
              <a:t>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6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switch-</a:t>
            </a:r>
            <a:r>
              <a:rPr lang="en-US" dirty="0" err="1" smtClean="0"/>
              <a:t>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defTabSz="457200"/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Hardware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7909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Stanford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v1.0</a:t>
            </a:r>
          </a:p>
          <a:p>
            <a:pPr>
              <a:lnSpc>
                <a:spcPct val="120000"/>
              </a:lnSpc>
            </a:pPr>
            <a:r>
              <a:rPr lang="en-US" dirty="0"/>
              <a:t>Ericsson, </a:t>
            </a:r>
            <a:r>
              <a:rPr lang="en-US" dirty="0" err="1"/>
              <a:t>CPqD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v1.1, v1.2, v1.3, v1.4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(User Space)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hasznos</a:t>
            </a:r>
            <a:r>
              <a:rPr lang="en-US" dirty="0" smtClean="0"/>
              <a:t> </a:t>
            </a:r>
            <a:r>
              <a:rPr lang="en-US" dirty="0" err="1"/>
              <a:t>fejlesztéshez</a:t>
            </a:r>
            <a:r>
              <a:rPr lang="en-US" dirty="0"/>
              <a:t> &amp; </a:t>
            </a:r>
            <a:r>
              <a:rPr lang="en-US" dirty="0" err="1"/>
              <a:t>teszteléshez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alap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implementációkhoz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Open </a:t>
            </a:r>
            <a:r>
              <a:rPr lang="en-US" dirty="0" err="1"/>
              <a:t>vSwitch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(Kernel Space)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OF switch, </a:t>
            </a:r>
            <a:r>
              <a:rPr lang="en-US" dirty="0" err="1"/>
              <a:t>virtuális</a:t>
            </a:r>
            <a:r>
              <a:rPr lang="en-US" dirty="0"/>
              <a:t> </a:t>
            </a:r>
            <a:r>
              <a:rPr lang="en-US" dirty="0" err="1"/>
              <a:t>gépek</a:t>
            </a:r>
            <a:r>
              <a:rPr lang="en-US" dirty="0"/>
              <a:t> is </a:t>
            </a:r>
            <a:r>
              <a:rPr lang="en-US" dirty="0" err="1"/>
              <a:t>használják</a:t>
            </a:r>
            <a:r>
              <a:rPr lang="en-US" dirty="0"/>
              <a:t> (</a:t>
            </a:r>
            <a:r>
              <a:rPr lang="en-US" dirty="0" err="1"/>
              <a:t>VirtualBox</a:t>
            </a:r>
            <a:r>
              <a:rPr lang="en-US" dirty="0"/>
              <a:t>, </a:t>
            </a:r>
            <a:r>
              <a:rPr lang="en-US" dirty="0" smtClean="0"/>
              <a:t>XEN, 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valós</a:t>
            </a:r>
            <a:r>
              <a:rPr lang="en-US" dirty="0" smtClean="0"/>
              <a:t> </a:t>
            </a:r>
            <a:r>
              <a:rPr lang="en-US" dirty="0"/>
              <a:t>HW-</a:t>
            </a:r>
            <a:r>
              <a:rPr lang="en-US" dirty="0" err="1"/>
              <a:t>ek</a:t>
            </a:r>
            <a:r>
              <a:rPr lang="en-US" dirty="0"/>
              <a:t> firmware-e (SW </a:t>
            </a:r>
            <a:r>
              <a:rPr lang="en-US" dirty="0" err="1"/>
              <a:t>rétege</a:t>
            </a:r>
            <a:r>
              <a:rPr lang="en-US" dirty="0"/>
              <a:t>) </a:t>
            </a:r>
            <a:r>
              <a:rPr lang="en-US" dirty="0" err="1"/>
              <a:t>sokszor</a:t>
            </a:r>
            <a:r>
              <a:rPr lang="en-US" dirty="0"/>
              <a:t> Open </a:t>
            </a:r>
            <a:r>
              <a:rPr lang="en-US" dirty="0" err="1"/>
              <a:t>vSwitch</a:t>
            </a:r>
            <a:r>
              <a:rPr lang="en-US" dirty="0"/>
              <a:t>-re </a:t>
            </a:r>
            <a:r>
              <a:rPr lang="en-US" dirty="0" err="1"/>
              <a:t>épül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0" y="0"/>
            <a:ext cx="688213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0"/>
            <a:ext cx="8763000" cy="3858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1214438" y="1276350"/>
            <a:ext cx="5719761" cy="2590800"/>
          </a:xfrm>
          <a:prstGeom prst="roundRect">
            <a:avLst>
              <a:gd name="adj" fmla="val 3333"/>
            </a:avLst>
          </a:prstGeom>
          <a:solidFill>
            <a:srgbClr val="E6E6E6">
              <a:alpha val="85097"/>
            </a:srgbClr>
          </a:solidFill>
          <a:ln w="25400">
            <a:solidFill>
              <a:schemeClr val="tx1">
                <a:alpha val="74117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263650" y="1428751"/>
            <a:ext cx="780415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NetFPGA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kártya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PC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-be tehető (PCIe)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kártya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FPGA-alapú megoldás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vagy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10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/>
              <a:t>1G</a:t>
            </a:r>
            <a:r>
              <a:rPr lang="en-US" sz="2000" kern="0" dirty="0"/>
              <a:t>: </a:t>
            </a:r>
            <a:r>
              <a:rPr lang="en-US" sz="2000" kern="0" dirty="0" smtClean="0"/>
              <a:t>  $500 </a:t>
            </a:r>
            <a:r>
              <a:rPr lang="hu-HU" sz="2000" kern="0" dirty="0" smtClean="0"/>
              <a:t>(akadémiai használat)</a:t>
            </a:r>
            <a:endParaRPr lang="en-US" sz="2000" kern="0" dirty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10G: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$1,675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(akadémiai használat)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 err="1" smtClean="0"/>
              <a:t>koncepció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3" y="834178"/>
            <a:ext cx="6273261" cy="39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154430"/>
            <a:ext cx="5334000" cy="3703320"/>
          </a:xfrm>
        </p:spPr>
        <p:txBody>
          <a:bodyPr>
            <a:normAutofit/>
          </a:bodyPr>
          <a:lstStyle/>
          <a:p>
            <a:r>
              <a:rPr lang="en-US" sz="2000" dirty="0" err="1"/>
              <a:t>Mára</a:t>
            </a:r>
            <a:r>
              <a:rPr lang="en-US" sz="2000" dirty="0"/>
              <a:t> </a:t>
            </a:r>
            <a:r>
              <a:rPr lang="en-US" sz="2000" dirty="0" err="1"/>
              <a:t>számos</a:t>
            </a:r>
            <a:r>
              <a:rPr lang="en-US" sz="2000" dirty="0"/>
              <a:t> </a:t>
            </a:r>
            <a:r>
              <a:rPr lang="en-US" sz="2000" dirty="0" err="1"/>
              <a:t>kontroller</a:t>
            </a:r>
            <a:r>
              <a:rPr lang="en-US" sz="2000" dirty="0"/>
              <a:t> platform </a:t>
            </a:r>
            <a:r>
              <a:rPr lang="en-US" sz="2000" dirty="0" err="1"/>
              <a:t>alakult</a:t>
            </a:r>
            <a:r>
              <a:rPr lang="en-US" sz="2000" dirty="0"/>
              <a:t> </a:t>
            </a:r>
            <a:r>
              <a:rPr lang="en-US" sz="2000" dirty="0" err="1"/>
              <a:t>ki</a:t>
            </a:r>
            <a:endParaRPr lang="en-US" sz="2000" dirty="0"/>
          </a:p>
          <a:p>
            <a:r>
              <a:rPr lang="en-US" sz="2000" dirty="0" err="1"/>
              <a:t>programozás</a:t>
            </a:r>
            <a:endParaRPr lang="en-US" sz="2000" dirty="0"/>
          </a:p>
          <a:p>
            <a:pPr lvl="1"/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en-US" sz="1800" dirty="0" err="1"/>
              <a:t>szoftver</a:t>
            </a:r>
            <a:r>
              <a:rPr lang="en-US" sz="1800" dirty="0"/>
              <a:t> </a:t>
            </a:r>
            <a:r>
              <a:rPr lang="en-US" sz="1800" dirty="0" err="1"/>
              <a:t>környezetben</a:t>
            </a:r>
            <a:endParaRPr lang="en-US" sz="1800" dirty="0"/>
          </a:p>
          <a:p>
            <a:pPr lvl="1"/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en-US" sz="1800" dirty="0" err="1"/>
              <a:t>programozási</a:t>
            </a:r>
            <a:r>
              <a:rPr lang="en-US" sz="1800" dirty="0"/>
              <a:t> </a:t>
            </a:r>
            <a:r>
              <a:rPr lang="en-US" sz="1800" dirty="0" err="1"/>
              <a:t>nyelveken</a:t>
            </a:r>
            <a:endParaRPr lang="en-US" sz="1800" dirty="0"/>
          </a:p>
          <a:p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/>
              <a:t>célok</a:t>
            </a:r>
            <a:endParaRPr lang="en-US" sz="2000" dirty="0"/>
          </a:p>
          <a:p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 smtClean="0"/>
              <a:t>teljesítmény</a:t>
            </a:r>
            <a:endParaRPr lang="en-US" sz="2000" dirty="0"/>
          </a:p>
        </p:txBody>
      </p:sp>
      <p:pic>
        <p:nvPicPr>
          <p:cNvPr id="7" name="sikok.pdf"/>
          <p:cNvPicPr>
            <a:picLocks noChangeAspect="1"/>
          </p:cNvPicPr>
          <p:nvPr/>
        </p:nvPicPr>
        <p:blipFill rotWithShape="1">
          <a:blip r:embed="rId2">
            <a:extLst/>
          </a:blip>
          <a:srcRect l="-2577" t="27827" b="29273"/>
          <a:stretch/>
        </p:blipFill>
        <p:spPr>
          <a:xfrm>
            <a:off x="4770436" y="2114550"/>
            <a:ext cx="4354514" cy="25756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7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legelső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célok</a:t>
            </a:r>
            <a:endParaRPr lang="en-US" dirty="0"/>
          </a:p>
          <a:p>
            <a:pPr lvl="1"/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működés</a:t>
            </a:r>
            <a:endParaRPr lang="en-US" dirty="0"/>
          </a:p>
          <a:p>
            <a:pPr lvl="1"/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skálázhatóság</a:t>
            </a:r>
            <a:endParaRPr lang="en-US" dirty="0"/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r>
              <a:rPr lang="en-US" dirty="0"/>
              <a:t>C++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sima</a:t>
            </a:r>
            <a:r>
              <a:rPr lang="en-US" dirty="0"/>
              <a:t> PC-n: </a:t>
            </a:r>
            <a:r>
              <a:rPr lang="en-US" dirty="0" err="1"/>
              <a:t>több</a:t>
            </a:r>
            <a:r>
              <a:rPr lang="en-US" dirty="0"/>
              <a:t> 10 </a:t>
            </a:r>
            <a:r>
              <a:rPr lang="en-US" dirty="0" err="1"/>
              <a:t>ezer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folyam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másodpercenként</a:t>
            </a:r>
            <a:endParaRPr lang="en-US" dirty="0"/>
          </a:p>
          <a:p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definiált</a:t>
            </a:r>
            <a:r>
              <a:rPr lang="en-US" dirty="0"/>
              <a:t> </a:t>
            </a:r>
            <a:r>
              <a:rPr lang="en-US" dirty="0" err="1"/>
              <a:t>programozói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a </a:t>
            </a:r>
            <a:r>
              <a:rPr lang="en-US" dirty="0" err="1"/>
              <a:t>hálózathoz</a:t>
            </a:r>
            <a:endParaRPr lang="en-US" dirty="0"/>
          </a:p>
          <a:p>
            <a:r>
              <a:rPr lang="en-US" dirty="0" err="1"/>
              <a:t>egyszerűbbé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gyártók</a:t>
            </a:r>
            <a:r>
              <a:rPr lang="en-US" dirty="0"/>
              <a:t> </a:t>
            </a:r>
            <a:r>
              <a:rPr lang="en-US" dirty="0" err="1"/>
              <a:t>eszközeinek</a:t>
            </a:r>
            <a:r>
              <a:rPr lang="en-US" dirty="0"/>
              <a:t>, </a:t>
            </a:r>
            <a:r>
              <a:rPr lang="en-US" dirty="0" err="1"/>
              <a:t>együttes</a:t>
            </a:r>
            <a:r>
              <a:rPr lang="en-US" dirty="0"/>
              <a:t>, </a:t>
            </a:r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 smtClean="0"/>
              <a:t>vezérlése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Python </a:t>
            </a:r>
            <a:r>
              <a:rPr lang="en-US" dirty="0" err="1"/>
              <a:t>nyelven</a:t>
            </a:r>
            <a:r>
              <a:rPr lang="en-US" dirty="0"/>
              <a:t> </a:t>
            </a:r>
            <a:r>
              <a:rPr lang="en-US" dirty="0" err="1"/>
              <a:t>implementált</a:t>
            </a:r>
            <a:r>
              <a:rPr lang="en-US" dirty="0"/>
              <a:t>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letisztult</a:t>
            </a:r>
            <a:r>
              <a:rPr lang="en-US" dirty="0"/>
              <a:t>,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endParaRPr lang="en-US" dirty="0"/>
          </a:p>
          <a:p>
            <a:r>
              <a:rPr lang="en-US" dirty="0" err="1"/>
              <a:t>kontroller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Python </a:t>
            </a:r>
            <a:r>
              <a:rPr lang="en-US" dirty="0" err="1"/>
              <a:t>nyelvű</a:t>
            </a:r>
            <a:r>
              <a:rPr lang="en-US" dirty="0"/>
              <a:t> </a:t>
            </a:r>
            <a:r>
              <a:rPr lang="en-US" dirty="0" err="1"/>
              <a:t>fejlesztéséhez</a:t>
            </a:r>
            <a:endParaRPr lang="en-US" dirty="0"/>
          </a:p>
          <a:p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/>
              <a:t>implementálás</a:t>
            </a:r>
            <a:endParaRPr lang="en-US" dirty="0"/>
          </a:p>
          <a:p>
            <a:r>
              <a:rPr lang="en-US" dirty="0" err="1"/>
              <a:t>oktatási</a:t>
            </a:r>
            <a:r>
              <a:rPr lang="en-US" dirty="0"/>
              <a:t> </a:t>
            </a:r>
            <a:r>
              <a:rPr lang="en-US" dirty="0" err="1"/>
              <a:t>célok</a:t>
            </a:r>
            <a:endParaRPr lang="en-US" dirty="0"/>
          </a:p>
          <a:p>
            <a:r>
              <a:rPr lang="en-US" dirty="0" err="1"/>
              <a:t>hátránya</a:t>
            </a:r>
            <a:r>
              <a:rPr lang="en-US" dirty="0"/>
              <a:t>: </a:t>
            </a:r>
            <a:r>
              <a:rPr lang="en-US" dirty="0" err="1"/>
              <a:t>jelenleg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1.0-ás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verziót</a:t>
            </a:r>
            <a:r>
              <a:rPr lang="en-US" dirty="0"/>
              <a:t> </a:t>
            </a:r>
            <a:r>
              <a:rPr lang="en-US" dirty="0" err="1"/>
              <a:t>támogatja</a:t>
            </a:r>
            <a:endParaRPr lang="en-US" dirty="0"/>
          </a:p>
          <a:p>
            <a:r>
              <a:rPr lang="en-US" dirty="0" err="1"/>
              <a:t>számos</a:t>
            </a:r>
            <a:r>
              <a:rPr lang="en-US" dirty="0"/>
              <a:t> “</a:t>
            </a:r>
            <a:r>
              <a:rPr lang="en-US" dirty="0" err="1"/>
              <a:t>beépített</a:t>
            </a:r>
            <a:r>
              <a:rPr lang="en-US" dirty="0"/>
              <a:t>” </a:t>
            </a:r>
            <a:r>
              <a:rPr lang="en-US" dirty="0" err="1"/>
              <a:t>alkalmazás</a:t>
            </a:r>
            <a:r>
              <a:rPr lang="en-US" dirty="0"/>
              <a:t> </a:t>
            </a:r>
            <a:r>
              <a:rPr lang="en-US" dirty="0" err="1"/>
              <a:t>elérhető</a:t>
            </a:r>
            <a:endParaRPr lang="en-US" dirty="0"/>
          </a:p>
          <a:p>
            <a:r>
              <a:rPr lang="en-US" dirty="0"/>
              <a:t>POX API-n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hasznos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felhasználható</a:t>
            </a:r>
            <a:r>
              <a:rPr lang="en-US" dirty="0"/>
              <a:t>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</a:t>
            </a:r>
            <a:r>
              <a:rPr lang="en-US" dirty="0" err="1"/>
              <a:t>implementálása</a:t>
            </a:r>
            <a:r>
              <a:rPr lang="en-US" dirty="0"/>
              <a:t> </a:t>
            </a:r>
            <a:r>
              <a:rPr lang="en-US" dirty="0" err="1" smtClean="0"/>
              <a:t>során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Termékek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Floodlight</a:t>
            </a:r>
          </a:p>
          <a:p>
            <a:pPr lvl="1"/>
            <a:r>
              <a:rPr lang="en-US" dirty="0"/>
              <a:t>Big Switch Networks </a:t>
            </a:r>
            <a:r>
              <a:rPr lang="en-US" dirty="0" err="1"/>
              <a:t>terméke</a:t>
            </a: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 err="1"/>
              <a:t>alapú</a:t>
            </a:r>
            <a:endParaRPr lang="en-US" dirty="0"/>
          </a:p>
          <a:p>
            <a:pPr lvl="1"/>
            <a:r>
              <a:rPr lang="en-US" dirty="0"/>
              <a:t>Apache </a:t>
            </a:r>
            <a:r>
              <a:rPr lang="en-US" dirty="0" err="1"/>
              <a:t>licensz</a:t>
            </a:r>
            <a:endParaRPr lang="en-US" dirty="0"/>
          </a:p>
          <a:p>
            <a:pPr lvl="1"/>
            <a:r>
              <a:rPr lang="en-US" dirty="0"/>
              <a:t>northbound API</a:t>
            </a:r>
          </a:p>
          <a:p>
            <a:r>
              <a:rPr lang="en-US" dirty="0" err="1" smtClean="0"/>
              <a:t>OpenDaylight</a:t>
            </a:r>
            <a:r>
              <a:rPr lang="en-US" dirty="0" smtClean="0"/>
              <a:t>, ONOS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ipari</a:t>
            </a:r>
            <a:r>
              <a:rPr lang="en-US" dirty="0" smtClean="0"/>
              <a:t>” SDN </a:t>
            </a:r>
            <a:r>
              <a:rPr lang="en-US" dirty="0" err="1" smtClean="0"/>
              <a:t>platformok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"/>
            <a:ext cx="7035078" cy="36957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38800" y="-171450"/>
            <a:ext cx="7848600" cy="742950"/>
          </a:xfrm>
        </p:spPr>
        <p:txBody>
          <a:bodyPr/>
          <a:lstStyle/>
          <a:p>
            <a:r>
              <a:rPr lang="en-US" dirty="0" smtClean="0"/>
              <a:t>ONOS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228600" y="3790950"/>
            <a:ext cx="8077200" cy="10668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hu-HU" dirty="0"/>
              <a:t>logikai centralizációt biztosít </a:t>
            </a:r>
            <a:endParaRPr lang="en-US" dirty="0" smtClean="0"/>
          </a:p>
          <a:p>
            <a:pPr lvl="2"/>
            <a:r>
              <a:rPr lang="hu-HU" dirty="0" smtClean="0"/>
              <a:t>a </a:t>
            </a:r>
            <a:r>
              <a:rPr lang="hu-HU" dirty="0"/>
              <a:t>hálózat fennakadás nélkül üzemel, még ha egy kontrollerpéldányt futtató hardver </a:t>
            </a:r>
            <a:r>
              <a:rPr lang="en-US" dirty="0" smtClean="0"/>
              <a:t>le</a:t>
            </a:r>
            <a:r>
              <a:rPr lang="hu-HU" dirty="0" smtClean="0"/>
              <a:t> </a:t>
            </a:r>
            <a:r>
              <a:rPr lang="hu-HU" dirty="0"/>
              <a:t>is hal</a:t>
            </a:r>
          </a:p>
          <a:p>
            <a:pPr lvl="2"/>
            <a:r>
              <a:rPr lang="hu-HU" dirty="0"/>
              <a:t>az adatok sokszorozását a keretrendszer végzi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hu-HU" dirty="0" smtClean="0"/>
              <a:t>a </a:t>
            </a:r>
            <a:r>
              <a:rPr lang="hu-HU" dirty="0"/>
              <a:t>programozónak nem kell ezzel </a:t>
            </a:r>
            <a:r>
              <a:rPr lang="hu-HU" dirty="0" smtClean="0"/>
              <a:t>foglalkoznia</a:t>
            </a:r>
            <a:endParaRPr lang="en-US" dirty="0" smtClean="0"/>
          </a:p>
          <a:p>
            <a:pPr lvl="1"/>
            <a:r>
              <a:rPr lang="en-US" dirty="0" err="1" smtClean="0"/>
              <a:t>OSGi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r>
              <a:rPr lang="en-US" dirty="0" smtClean="0"/>
              <a:t> (</a:t>
            </a:r>
            <a:r>
              <a:rPr lang="en-US" dirty="0" err="1" smtClean="0"/>
              <a:t>OpenDaylighthoz</a:t>
            </a:r>
            <a:r>
              <a:rPr lang="en-US" dirty="0" smtClean="0"/>
              <a:t> </a:t>
            </a:r>
            <a:r>
              <a:rPr lang="en-US" dirty="0" err="1" smtClean="0"/>
              <a:t>hasonlóan</a:t>
            </a:r>
            <a:r>
              <a:rPr lang="en-US" dirty="0" smtClean="0"/>
              <a:t>)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ONOS – intent </a:t>
            </a:r>
            <a:br>
              <a:rPr lang="en-US" dirty="0" smtClean="0"/>
            </a:br>
            <a:r>
              <a:rPr lang="en-US" dirty="0" err="1" smtClean="0"/>
              <a:t>Példa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északi</a:t>
            </a:r>
            <a:r>
              <a:rPr lang="en-US" dirty="0" smtClean="0"/>
              <a:t> </a:t>
            </a:r>
            <a:r>
              <a:rPr lang="en-US" dirty="0" err="1" smtClean="0"/>
              <a:t>interfészre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1047750"/>
            <a:ext cx="8458200" cy="3569970"/>
          </a:xfrm>
        </p:spPr>
        <p:txBody>
          <a:bodyPr/>
          <a:lstStyle/>
          <a:p>
            <a:r>
              <a:rPr lang="hu-HU" dirty="0" smtClean="0"/>
              <a:t>Leírja, hogy minek kéne lenn</a:t>
            </a:r>
            <a:r>
              <a:rPr lang="en-US" dirty="0" err="1" smtClean="0"/>
              <a:t>i</a:t>
            </a:r>
            <a:r>
              <a:rPr lang="hu-HU" dirty="0" smtClean="0"/>
              <a:t>e ahelyett, hogy</a:t>
            </a:r>
            <a:br>
              <a:rPr lang="hu-HU" dirty="0" smtClean="0"/>
            </a:br>
            <a:r>
              <a:rPr lang="hu-HU" dirty="0" smtClean="0"/>
              <a:t>leírná, hogy hogyan kéne elérni a célt</a:t>
            </a:r>
          </a:p>
          <a:p>
            <a:r>
              <a:rPr lang="hu-HU" dirty="0" smtClean="0"/>
              <a:t>Pl.: “</a:t>
            </a:r>
            <a:r>
              <a:rPr lang="hu-HU" dirty="0" err="1" smtClean="0"/>
              <a:t>Host</a:t>
            </a:r>
            <a:r>
              <a:rPr lang="hu-HU" dirty="0" smtClean="0"/>
              <a:t> A és </a:t>
            </a:r>
            <a:r>
              <a:rPr lang="hu-HU" dirty="0" err="1" smtClean="0"/>
              <a:t>Host</a:t>
            </a:r>
            <a:r>
              <a:rPr lang="hu-HU" dirty="0" smtClean="0"/>
              <a:t> B között legyen összeköttetés’’</a:t>
            </a:r>
          </a:p>
          <a:p>
            <a:r>
              <a:rPr lang="hu-HU" dirty="0" smtClean="0"/>
              <a:t>ONOS a topológia függvényében ezt egy úttá alakítja</a:t>
            </a:r>
            <a:br>
              <a:rPr lang="hu-HU" dirty="0" smtClean="0"/>
            </a:br>
            <a:r>
              <a:rPr lang="hu-HU" dirty="0" smtClean="0"/>
              <a:t>és beállítja a kapcsolókban a megfelelő szabályokat</a:t>
            </a:r>
          </a:p>
          <a:p>
            <a:r>
              <a:rPr lang="hu-HU" dirty="0" smtClean="0"/>
              <a:t>Ha topológia változik, akkor az út is változhat, de</a:t>
            </a:r>
            <a:br>
              <a:rPr lang="hu-HU" dirty="0" smtClean="0"/>
            </a:br>
            <a:r>
              <a:rPr lang="hu-HU" dirty="0" smtClean="0"/>
              <a:t>az északi interfészen nincs forgalom</a:t>
            </a:r>
          </a:p>
        </p:txBody>
      </p:sp>
    </p:spTree>
    <p:extLst>
      <p:ext uri="{BB962C8B-B14F-4D97-AF65-F5344CB8AC3E}">
        <p14:creationId xmlns:p14="http://schemas.microsoft.com/office/powerpoint/2010/main" val="1161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Ryu</a:t>
            </a:r>
            <a:endParaRPr lang="en-US" dirty="0"/>
          </a:p>
          <a:p>
            <a:pPr lvl="1"/>
            <a:r>
              <a:rPr lang="en-US" dirty="0"/>
              <a:t>Python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Trema</a:t>
            </a:r>
            <a:endParaRPr lang="en-US" dirty="0"/>
          </a:p>
          <a:p>
            <a:pPr lvl="1"/>
            <a:r>
              <a:rPr lang="en-US" dirty="0"/>
              <a:t>Ruby, C</a:t>
            </a:r>
          </a:p>
          <a:p>
            <a:r>
              <a:rPr lang="en-US" dirty="0"/>
              <a:t>Frenetic, Nettle</a:t>
            </a:r>
          </a:p>
          <a:p>
            <a:pPr lvl="1"/>
            <a:r>
              <a:rPr lang="en-US" dirty="0" err="1"/>
              <a:t>deklaratív</a:t>
            </a:r>
            <a:r>
              <a:rPr lang="en-US" dirty="0"/>
              <a:t> </a:t>
            </a:r>
            <a:r>
              <a:rPr lang="en-US" dirty="0" err="1"/>
              <a:t>nyelvek</a:t>
            </a:r>
            <a:r>
              <a:rPr lang="en-US" dirty="0"/>
              <a:t> (Haskell, </a:t>
            </a:r>
            <a:r>
              <a:rPr lang="en-US" dirty="0" err="1"/>
              <a:t>OCaml</a:t>
            </a:r>
            <a:r>
              <a:rPr lang="en-US" dirty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dirty="0"/>
              <a:t>Egy-két hír a közelmúltból:</a:t>
            </a:r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Google</a:t>
            </a:r>
            <a:r>
              <a:rPr lang="en-US" dirty="0"/>
              <a:t> is using </a:t>
            </a:r>
            <a:r>
              <a:rPr lang="en-US" b="1" dirty="0" err="1"/>
              <a:t>OpenFlow</a:t>
            </a:r>
            <a:r>
              <a:rPr lang="en-US" dirty="0"/>
              <a:t> on custom-designed hardware for all the internal networks it runs connecting its global </a:t>
            </a:r>
            <a:r>
              <a:rPr lang="en-US" b="1" dirty="0"/>
              <a:t>data centers</a:t>
            </a:r>
            <a:r>
              <a:rPr lang="en-US" dirty="0"/>
              <a:t>, said </a:t>
            </a:r>
            <a:r>
              <a:rPr lang="en-US" b="1" dirty="0" err="1"/>
              <a:t>Urs</a:t>
            </a:r>
            <a:r>
              <a:rPr lang="en-US" b="1" dirty="0"/>
              <a:t> </a:t>
            </a:r>
            <a:r>
              <a:rPr lang="en-US" b="1" dirty="0" err="1"/>
              <a:t>Holzle</a:t>
            </a:r>
            <a:r>
              <a:rPr lang="en-US" dirty="0"/>
              <a:t>, senior vice president of technology infrastructure at Google”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How Google is using </a:t>
            </a:r>
            <a:r>
              <a:rPr lang="en-US" b="1" dirty="0" err="1"/>
              <a:t>OpenFlow</a:t>
            </a:r>
            <a:r>
              <a:rPr lang="en-US" b="1" dirty="0"/>
              <a:t> to lower its network costs?</a:t>
            </a:r>
            <a:r>
              <a:rPr lang="en-US" dirty="0"/>
              <a:t> Google is checking out a new form of networking protocol known as </a:t>
            </a:r>
            <a:r>
              <a:rPr lang="en-US" dirty="0" err="1"/>
              <a:t>OpenFlow</a:t>
            </a:r>
            <a:r>
              <a:rPr lang="en-US" dirty="0"/>
              <a:t>, in the communications networks that run between its data centers. The search giant is testing the use of software defined networks in order to lower the cost of delivering a bit of information.” (gigaom.com)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“Virtualization and cloud infrastructure provider </a:t>
            </a:r>
            <a:r>
              <a:rPr lang="en-US" b="1" dirty="0"/>
              <a:t>VMware</a:t>
            </a:r>
            <a:r>
              <a:rPr lang="en-US" dirty="0"/>
              <a:t> (NYSE: VMW), announced this week that it will pay </a:t>
            </a:r>
            <a:r>
              <a:rPr lang="en-US" b="1" dirty="0"/>
              <a:t>$1.05 billion</a:t>
            </a:r>
            <a:r>
              <a:rPr lang="en-US" dirty="0"/>
              <a:t> in cash plus approximately $210 million in assumed unvested equity awards to </a:t>
            </a:r>
            <a:r>
              <a:rPr lang="en-US" b="1" dirty="0"/>
              <a:t>acquire </a:t>
            </a:r>
            <a:r>
              <a:rPr lang="en-US" b="1" dirty="0" err="1"/>
              <a:t>Nicira</a:t>
            </a:r>
            <a:r>
              <a:rPr lang="en-US" dirty="0"/>
              <a:t>, a software-defined networking (</a:t>
            </a:r>
            <a:r>
              <a:rPr lang="en-US" b="1" dirty="0"/>
              <a:t>SDN</a:t>
            </a:r>
            <a:r>
              <a:rPr lang="en-US" dirty="0"/>
              <a:t>) </a:t>
            </a:r>
            <a:r>
              <a:rPr lang="en-US" b="1" dirty="0"/>
              <a:t>specialist</a:t>
            </a:r>
            <a:r>
              <a:rPr lang="en-US" dirty="0"/>
              <a:t> and provider of network virtualization for open source initiatives.“ (RCR Wireless News – Americas)</a:t>
            </a:r>
          </a:p>
        </p:txBody>
      </p:sp>
    </p:spTree>
    <p:extLst>
      <p:ext uri="{BB962C8B-B14F-4D97-AF65-F5344CB8AC3E}">
        <p14:creationId xmlns:p14="http://schemas.microsoft.com/office/powerpoint/2010/main" val="37265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POX, </a:t>
            </a:r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részleteseben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Németh</a:t>
            </a:r>
            <a:r>
              <a:rPr lang="en-US" dirty="0" smtClean="0"/>
              <a:t> </a:t>
            </a:r>
            <a:r>
              <a:rPr lang="en-US" dirty="0" err="1" smtClean="0"/>
              <a:t>Felicián</a:t>
            </a:r>
            <a:r>
              <a:rPr lang="en-US" dirty="0" smtClean="0"/>
              <a:t> slide-jai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5105400" cy="370332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Elavult: csak </a:t>
            </a:r>
            <a:r>
              <a:rPr lang="hu-HU" dirty="0" err="1" smtClean="0"/>
              <a:t>OpenFlow</a:t>
            </a:r>
            <a:r>
              <a:rPr lang="hu-HU" dirty="0" smtClean="0"/>
              <a:t> 1.0-t támogat</a:t>
            </a:r>
          </a:p>
          <a:p>
            <a:pPr lvl="1"/>
            <a:r>
              <a:rPr lang="hu-HU" dirty="0" smtClean="0"/>
              <a:t>Konkurensek: OF 1.4+, </a:t>
            </a:r>
            <a:r>
              <a:rPr lang="hu-HU" dirty="0" err="1" smtClean="0"/>
              <a:t>OF-config</a:t>
            </a:r>
            <a:r>
              <a:rPr lang="hu-HU" dirty="0" smtClean="0"/>
              <a:t>, </a:t>
            </a:r>
            <a:r>
              <a:rPr lang="hu-HU" dirty="0" err="1" smtClean="0"/>
              <a:t>netconf</a:t>
            </a:r>
            <a:r>
              <a:rPr lang="hu-HU" dirty="0" smtClean="0"/>
              <a:t>, </a:t>
            </a:r>
            <a:r>
              <a:rPr lang="hu-HU" dirty="0" err="1" smtClean="0"/>
              <a:t>snmp</a:t>
            </a:r>
            <a:endParaRPr lang="hu-HU" dirty="0" smtClean="0"/>
          </a:p>
          <a:p>
            <a:r>
              <a:rPr lang="hu-HU" dirty="0" smtClean="0"/>
              <a:t>Fejlesztése gyakorlatilag leállt </a:t>
            </a:r>
          </a:p>
          <a:p>
            <a:pPr lvl="1"/>
            <a:r>
              <a:rPr lang="hu-HU" dirty="0" smtClean="0"/>
              <a:t>Hibajavítások kivételével</a:t>
            </a:r>
          </a:p>
          <a:p>
            <a:r>
              <a:rPr lang="hu-HU" dirty="0" smtClean="0"/>
              <a:t>Ipari igényeket nem elégít ki</a:t>
            </a:r>
          </a:p>
          <a:p>
            <a:endParaRPr lang="hu-HU" dirty="0" smtClean="0"/>
          </a:p>
          <a:p>
            <a:r>
              <a:rPr lang="hu-HU" dirty="0" smtClean="0"/>
              <a:t>Minimális függőségi lista (</a:t>
            </a:r>
            <a:r>
              <a:rPr lang="hu-HU" dirty="0" err="1" smtClean="0"/>
              <a:t>python</a:t>
            </a:r>
            <a:r>
              <a:rPr lang="hu-HU" dirty="0" smtClean="0"/>
              <a:t> 2.7)</a:t>
            </a:r>
          </a:p>
          <a:p>
            <a:r>
              <a:rPr lang="hu-HU" dirty="0" smtClean="0"/>
              <a:t>Könnyen installálható</a:t>
            </a:r>
          </a:p>
          <a:p>
            <a:r>
              <a:rPr lang="hu-HU" dirty="0" err="1" smtClean="0"/>
              <a:t>Szkript</a:t>
            </a:r>
            <a:r>
              <a:rPr lang="hu-HU" dirty="0" smtClean="0"/>
              <a:t> nyelvet használ: </a:t>
            </a:r>
          </a:p>
          <a:p>
            <a:pPr lvl="1"/>
            <a:r>
              <a:rPr lang="hu-HU" dirty="0" smtClean="0"/>
              <a:t>gyors </a:t>
            </a:r>
            <a:r>
              <a:rPr lang="hu-HU" dirty="0" err="1" smtClean="0"/>
              <a:t>edit</a:t>
            </a:r>
            <a:r>
              <a:rPr lang="hu-HU" dirty="0" smtClean="0"/>
              <a:t>/(</a:t>
            </a:r>
            <a:r>
              <a:rPr lang="hu-HU" dirty="0" err="1" smtClean="0"/>
              <a:t>compile</a:t>
            </a:r>
            <a:r>
              <a:rPr lang="hu-HU" dirty="0" smtClean="0"/>
              <a:t>)/</a:t>
            </a:r>
            <a:r>
              <a:rPr lang="hu-HU" dirty="0" err="1" smtClean="0"/>
              <a:t>debug</a:t>
            </a:r>
            <a:r>
              <a:rPr lang="hu-HU" dirty="0" smtClean="0"/>
              <a:t> ciklus</a:t>
            </a:r>
            <a:endParaRPr lang="en-US" dirty="0" smtClean="0"/>
          </a:p>
          <a:p>
            <a:pPr lvl="1"/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 smtClean="0"/>
              <a:t>implementálás</a:t>
            </a:r>
            <a:endParaRPr lang="hu-HU" dirty="0" smtClean="0"/>
          </a:p>
          <a:p>
            <a:r>
              <a:rPr lang="hu-HU" dirty="0" smtClean="0"/>
              <a:t>Rendkívül elegáns eseménykezelő </a:t>
            </a:r>
            <a:r>
              <a:rPr lang="en-US" dirty="0" err="1" smtClean="0"/>
              <a:t>keretrendszer</a:t>
            </a:r>
            <a:endParaRPr lang="hu-HU" dirty="0" smtClean="0"/>
          </a:p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threaded</a:t>
            </a:r>
            <a:r>
              <a:rPr lang="hu-HU" dirty="0" smtClean="0"/>
              <a:t>: így is gyors, de nehezebb hibázni</a:t>
            </a:r>
            <a:endParaRPr lang="en-US" dirty="0"/>
          </a:p>
          <a:p>
            <a:r>
              <a:rPr lang="en-US" dirty="0" err="1" smtClean="0"/>
              <a:t>Keretrendszer</a:t>
            </a:r>
            <a:r>
              <a:rPr lang="en-US" dirty="0" smtClean="0"/>
              <a:t>, </a:t>
            </a:r>
            <a:r>
              <a:rPr lang="en-US" dirty="0" err="1" smtClean="0"/>
              <a:t>amiben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írhatók</a:t>
            </a:r>
            <a:endParaRPr lang="en-US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5562600" y="3028950"/>
            <a:ext cx="3276600" cy="15864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www.noxrepo.org</a:t>
            </a:r>
          </a:p>
          <a:p>
            <a:pPr marL="0" indent="0">
              <a:buNone/>
            </a:pPr>
            <a:r>
              <a:rPr lang="en-US" dirty="0"/>
              <a:t>http://github.com/noxrepo/pox/</a:t>
            </a:r>
          </a:p>
          <a:p>
            <a:pPr marL="0" indent="0">
              <a:buNone/>
            </a:pPr>
            <a:r>
              <a:rPr lang="hu-HU" dirty="0" smtClean="0"/>
              <a:t>https</a:t>
            </a:r>
            <a:r>
              <a:rPr lang="hu-HU" dirty="0"/>
              <a:t>://openflow.stanford.edu</a:t>
            </a:r>
            <a:r>
              <a:rPr lang="hu-HU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display/ONL/POX+</a:t>
            </a:r>
            <a:r>
              <a:rPr lang="hu-HU" dirty="0" err="1" smtClean="0"/>
              <a:t>Wiki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2225"/>
            <a:ext cx="1371316" cy="11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Installáció, futtatás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33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~$ git clone http://github.com/noxrepo/pox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~$ cd pox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~/pox$ git checkout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eel</a:t>
            </a:r>
          </a:p>
          <a:p>
            <a:pPr marL="0" indent="0">
              <a:buNone/>
            </a:pPr>
            <a:endParaRPr lang="fr-FR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~/pox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./pox.py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samples.pretty_log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forwarding.l2_learning</a:t>
            </a:r>
          </a:p>
          <a:p>
            <a:pPr marL="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=linear --mac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controller=remote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=linear --mac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--controller=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remote,ip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=192.168.56.1</a:t>
            </a:r>
          </a:p>
          <a:p>
            <a:r>
              <a:rPr lang="en-US" sz="1800" dirty="0" smtClean="0">
                <a:cs typeface="Courier New" pitchFamily="49" charset="0"/>
              </a:rPr>
              <a:t>Controller argumentum</a:t>
            </a:r>
            <a:r>
              <a:rPr lang="hu-HU" sz="1800" dirty="0" smtClean="0">
                <a:cs typeface="Courier New" pitchFamily="49" charset="0"/>
              </a:rPr>
              <a:t>: </a:t>
            </a:r>
            <a:r>
              <a:rPr lang="en-US" sz="1800" dirty="0" err="1" smtClean="0">
                <a:cs typeface="Courier New" pitchFamily="49" charset="0"/>
              </a:rPr>
              <a:t>az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hu-HU" sz="1800" dirty="0" smtClean="0">
                <a:cs typeface="Courier New" pitchFamily="49" charset="0"/>
              </a:rPr>
              <a:t>OVS </a:t>
            </a:r>
            <a:r>
              <a:rPr lang="hu-HU" sz="1800" dirty="0" err="1" smtClean="0">
                <a:cs typeface="Courier New" pitchFamily="49" charset="0"/>
              </a:rPr>
              <a:t>switch-ek</a:t>
            </a:r>
            <a:r>
              <a:rPr lang="hu-HU" sz="1800" dirty="0" smtClean="0">
                <a:cs typeface="Courier New" pitchFamily="49" charset="0"/>
              </a:rPr>
              <a:t> hol találják az OF kontrollert.</a:t>
            </a:r>
            <a:endParaRPr lang="hu-HU" sz="1800" dirty="0">
              <a:cs typeface="Courier New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81200" y="4400550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POX </a:t>
            </a:r>
            <a:r>
              <a:rPr lang="en-US" dirty="0" err="1" smtClean="0"/>
              <a:t>komponensek</a:t>
            </a:r>
            <a:r>
              <a:rPr lang="en-US" dirty="0" smtClean="0"/>
              <a:t> (</a:t>
            </a:r>
            <a:r>
              <a:rPr lang="en-US" dirty="0" err="1" smtClean="0"/>
              <a:t>amik</a:t>
            </a:r>
            <a:r>
              <a:rPr lang="en-US" dirty="0" smtClean="0"/>
              <a:t> </a:t>
            </a:r>
            <a:r>
              <a:rPr lang="en-US" dirty="0" err="1" smtClean="0"/>
              <a:t>azért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NOS </a:t>
            </a:r>
            <a:r>
              <a:rPr lang="en-US" dirty="0" err="1" smtClean="0"/>
              <a:t>alkalmazások</a:t>
            </a:r>
            <a:r>
              <a:rPr lang="en-US" dirty="0" smtClean="0"/>
              <a:t>)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4013114" y="2800350"/>
            <a:ext cx="330286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4343400" y="272415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 </a:t>
            </a:r>
            <a:r>
              <a:rPr lang="en-US" dirty="0" err="1" smtClean="0"/>
              <a:t>komponensek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forwarding.hub</a:t>
            </a:r>
            <a:endParaRPr lang="en-US" dirty="0"/>
          </a:p>
          <a:p>
            <a:r>
              <a:rPr lang="en-US" dirty="0" smtClean="0"/>
              <a:t>forwarding.l2_learning</a:t>
            </a:r>
            <a:endParaRPr lang="en-US" dirty="0"/>
          </a:p>
          <a:p>
            <a:r>
              <a:rPr lang="en-US" dirty="0" smtClean="0"/>
              <a:t>forwarding.l3_learning</a:t>
            </a:r>
            <a:endParaRPr lang="en-US" dirty="0"/>
          </a:p>
          <a:p>
            <a:r>
              <a:rPr lang="en-US" dirty="0" err="1" smtClean="0"/>
              <a:t>forwarding.topo_proactive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: find ~/pox/pox 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openflow.of</a:t>
            </a:r>
            <a:r>
              <a:rPr lang="hu-HU" dirty="0" smtClean="0"/>
              <a:t>_01</a:t>
            </a:r>
            <a:endParaRPr lang="en-US" dirty="0" smtClean="0"/>
          </a:p>
          <a:p>
            <a:pPr lvl="1"/>
            <a:r>
              <a:rPr lang="hu-HU" sz="1900" dirty="0" err="1" smtClean="0"/>
              <a:t>--</a:t>
            </a:r>
            <a:r>
              <a:rPr lang="hu-HU" sz="1900" dirty="0" err="1"/>
              <a:t>port</a:t>
            </a:r>
            <a:r>
              <a:rPr lang="hu-HU" sz="1900" dirty="0"/>
              <a:t>=&lt;X</a:t>
            </a:r>
            <a:r>
              <a:rPr lang="hu-HU" sz="1900" dirty="0" smtClean="0"/>
              <a:t>&gt;</a:t>
            </a:r>
            <a:endParaRPr lang="en-US" sz="1900" dirty="0" smtClean="0"/>
          </a:p>
          <a:p>
            <a:pPr lvl="1"/>
            <a:r>
              <a:rPr lang="en-US" sz="1900" dirty="0"/>
              <a:t>OF </a:t>
            </a:r>
            <a:r>
              <a:rPr lang="en-US" sz="1900" dirty="0" err="1"/>
              <a:t>üzenetek</a:t>
            </a:r>
            <a:r>
              <a:rPr lang="en-US" sz="1900" dirty="0"/>
              <a:t> </a:t>
            </a:r>
            <a:r>
              <a:rPr lang="en-US" sz="1900" dirty="0" err="1"/>
              <a:t>küldése</a:t>
            </a:r>
            <a:r>
              <a:rPr lang="en-US" sz="1900" dirty="0"/>
              <a:t>, </a:t>
            </a:r>
            <a:r>
              <a:rPr lang="en-US" sz="1900" dirty="0" err="1" smtClean="0"/>
              <a:t>fogadása</a:t>
            </a:r>
            <a:r>
              <a:rPr lang="en-US" sz="1900" dirty="0" smtClean="0"/>
              <a:t>, POX </a:t>
            </a:r>
            <a:r>
              <a:rPr lang="en-US" sz="1900" dirty="0" err="1" smtClean="0"/>
              <a:t>eseménnyé</a:t>
            </a:r>
            <a:r>
              <a:rPr lang="en-US" sz="1900" dirty="0" smtClean="0"/>
              <a:t> </a:t>
            </a:r>
            <a:r>
              <a:rPr lang="en-US" sz="1900" dirty="0" err="1" smtClean="0"/>
              <a:t>alakítása</a:t>
            </a:r>
            <a:endParaRPr lang="en-US" sz="1900" dirty="0" smtClean="0"/>
          </a:p>
          <a:p>
            <a:r>
              <a:rPr lang="en-US" dirty="0" err="1" smtClean="0"/>
              <a:t>openflow.discovery</a:t>
            </a:r>
            <a:endParaRPr lang="en-US" dirty="0" smtClean="0"/>
          </a:p>
          <a:p>
            <a:pPr lvl="1"/>
            <a:r>
              <a:rPr lang="hu-HU" sz="2200" dirty="0" err="1" smtClean="0"/>
              <a:t>Topólogia</a:t>
            </a:r>
            <a:r>
              <a:rPr lang="hu-HU" sz="2200" dirty="0" smtClean="0"/>
              <a:t> feltérképezése LLDP üzenetekkel</a:t>
            </a:r>
            <a:endParaRPr lang="en-US" sz="2200" dirty="0" smtClean="0"/>
          </a:p>
          <a:p>
            <a:r>
              <a:rPr lang="hu-HU" dirty="0" err="1"/>
              <a:t>openflow.webservice</a:t>
            </a:r>
            <a:endParaRPr lang="hu-HU" dirty="0" smtClean="0"/>
          </a:p>
          <a:p>
            <a:pPr lvl="1"/>
            <a:r>
              <a:rPr lang="en-US" sz="1700" dirty="0" err="1" smtClean="0"/>
              <a:t>Északi</a:t>
            </a:r>
            <a:r>
              <a:rPr lang="en-US" sz="1700" dirty="0" smtClean="0"/>
              <a:t> </a:t>
            </a:r>
            <a:r>
              <a:rPr lang="en-US" sz="1700" dirty="0" err="1" smtClean="0"/>
              <a:t>interfész</a:t>
            </a:r>
            <a:r>
              <a:rPr lang="en-US" sz="1700" dirty="0" smtClean="0"/>
              <a:t> </a:t>
            </a:r>
            <a:r>
              <a:rPr lang="en-US" sz="1700" dirty="0" err="1" smtClean="0"/>
              <a:t>alacsonyszintű</a:t>
            </a:r>
            <a:r>
              <a:rPr lang="en-US" sz="1700" dirty="0" smtClean="0"/>
              <a:t> OF </a:t>
            </a:r>
            <a:r>
              <a:rPr lang="en-US" sz="1700" dirty="0" err="1" smtClean="0"/>
              <a:t>protokollhoz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317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gyenes összekötő 25"/>
          <p:cNvCxnSpPr/>
          <p:nvPr/>
        </p:nvCxnSpPr>
        <p:spPr>
          <a:xfrm flipH="1" flipV="1">
            <a:off x="1531288" y="1504950"/>
            <a:ext cx="1973912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>
            <a:off x="1375244" y="2876550"/>
            <a:ext cx="22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9" idx="2"/>
          </p:cNvCxnSpPr>
          <p:nvPr/>
        </p:nvCxnSpPr>
        <p:spPr>
          <a:xfrm>
            <a:off x="1222844" y="150495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" y="2419350"/>
            <a:ext cx="903288" cy="90328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openflow.discovery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17861" y="4767263"/>
            <a:ext cx="987552" cy="274320"/>
          </a:xfrm>
        </p:spPr>
        <p:txBody>
          <a:bodyPr/>
          <a:lstStyle/>
          <a:p>
            <a:fld id="{12CFDD0B-22B7-4DCD-B19B-DC7F1168106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3" name="Tartalom hely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19350"/>
            <a:ext cx="903288" cy="903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1"/>
            <a:ext cx="616887" cy="533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1" name="Egyenes összekötő 30"/>
          <p:cNvCxnSpPr/>
          <p:nvPr/>
        </p:nvCxnSpPr>
        <p:spPr>
          <a:xfrm>
            <a:off x="381000" y="283845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1008683" y="3137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381678" y="31051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s2,</a:t>
            </a:r>
          </a:p>
        </p:txBody>
      </p:sp>
      <p:sp>
        <p:nvSpPr>
          <p:cNvPr id="38" name="Téglalap 37"/>
          <p:cNvSpPr/>
          <p:nvPr/>
        </p:nvSpPr>
        <p:spPr>
          <a:xfrm>
            <a:off x="228600" y="15811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228600" y="158115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Packet_out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s1, port 1</a:t>
            </a:r>
            <a:endParaRPr lang="hu-HU" sz="1200" dirty="0"/>
          </a:p>
        </p:txBody>
      </p:sp>
      <p:sp>
        <p:nvSpPr>
          <p:cNvPr id="41" name="Téglalap 40"/>
          <p:cNvSpPr/>
          <p:nvPr/>
        </p:nvSpPr>
        <p:spPr>
          <a:xfrm>
            <a:off x="2430485" y="1594197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304800" y="2019419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1375244" y="254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849893" y="254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25654" y="2553284"/>
            <a:ext cx="44114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hu-HU" dirty="0"/>
          </a:p>
        </p:txBody>
      </p:sp>
      <p:sp>
        <p:nvSpPr>
          <p:cNvPr id="47" name="Téglalap 46"/>
          <p:cNvSpPr/>
          <p:nvPr/>
        </p:nvSpPr>
        <p:spPr>
          <a:xfrm>
            <a:off x="1695461" y="2911972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1713544" y="2888576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49" name="Téglalap 48"/>
          <p:cNvSpPr/>
          <p:nvPr/>
        </p:nvSpPr>
        <p:spPr>
          <a:xfrm>
            <a:off x="2362200" y="11239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2362200" y="112395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Packet_in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s2, port 1</a:t>
            </a:r>
            <a:endParaRPr lang="hu-HU" sz="12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2438400" y="1562219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52" name="Téglalap 51"/>
          <p:cNvSpPr/>
          <p:nvPr/>
        </p:nvSpPr>
        <p:spPr>
          <a:xfrm>
            <a:off x="286717" y="2038350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alagnyíl jobbra 53"/>
          <p:cNvSpPr/>
          <p:nvPr/>
        </p:nvSpPr>
        <p:spPr>
          <a:xfrm rot="15816228">
            <a:off x="1496653" y="1794604"/>
            <a:ext cx="648497" cy="9710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897095" y="209550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LLDP: Link Layer Discovery Protocol</a:t>
            </a:r>
          </a:p>
          <a:p>
            <a:r>
              <a:rPr lang="en-US" dirty="0"/>
              <a:t>            (</a:t>
            </a:r>
            <a:r>
              <a:rPr lang="en-US" dirty="0" err="1"/>
              <a:t>EtherType</a:t>
            </a:r>
            <a:r>
              <a:rPr lang="en-US" dirty="0"/>
              <a:t> </a:t>
            </a:r>
            <a:r>
              <a:rPr lang="en-US" dirty="0" smtClean="0"/>
              <a:t>== 0x88cc)</a:t>
            </a:r>
            <a:endParaRPr lang="hu-HU" dirty="0"/>
          </a:p>
        </p:txBody>
      </p:sp>
      <p:sp>
        <p:nvSpPr>
          <p:cNvPr id="56" name="Tartalom helye 6"/>
          <p:cNvSpPr txBox="1">
            <a:spLocks/>
          </p:cNvSpPr>
          <p:nvPr/>
        </p:nvSpPr>
        <p:spPr>
          <a:xfrm>
            <a:off x="4027488" y="895350"/>
            <a:ext cx="4887912" cy="323788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A </a:t>
            </a:r>
            <a:r>
              <a:rPr lang="en-US" sz="1700" dirty="0" err="1" smtClean="0"/>
              <a:t>packet_in</a:t>
            </a:r>
            <a:r>
              <a:rPr lang="en-US" sz="1700" dirty="0" smtClean="0"/>
              <a:t> </a:t>
            </a:r>
            <a:r>
              <a:rPr lang="en-US" sz="1700" dirty="0" err="1" smtClean="0"/>
              <a:t>vétele</a:t>
            </a:r>
            <a:r>
              <a:rPr lang="en-US" sz="1700" dirty="0" smtClean="0"/>
              <a:t> </a:t>
            </a:r>
            <a:r>
              <a:rPr lang="en-US" sz="1700" dirty="0" err="1" smtClean="0"/>
              <a:t>után</a:t>
            </a:r>
            <a:endParaRPr lang="en-US" sz="1700" dirty="0" smtClean="0"/>
          </a:p>
          <a:p>
            <a:pPr lvl="1"/>
            <a:r>
              <a:rPr lang="en-US" sz="1400" dirty="0" smtClean="0"/>
              <a:t>a </a:t>
            </a:r>
            <a:r>
              <a:rPr lang="en-US" sz="1400" dirty="0" err="1" smtClean="0"/>
              <a:t>kontroller</a:t>
            </a:r>
            <a:r>
              <a:rPr lang="en-US" sz="1400" dirty="0" smtClean="0"/>
              <a:t> </a:t>
            </a:r>
            <a:r>
              <a:rPr lang="en-US" sz="1400" dirty="0" err="1" smtClean="0"/>
              <a:t>megtanulja</a:t>
            </a:r>
            <a:r>
              <a:rPr lang="en-US" sz="1400" dirty="0" smtClean="0"/>
              <a:t>, </a:t>
            </a:r>
            <a:r>
              <a:rPr lang="en-US" sz="1400" dirty="0" err="1" smtClean="0"/>
              <a:t>hogy</a:t>
            </a:r>
            <a:r>
              <a:rPr lang="en-US" sz="1400" dirty="0" smtClean="0"/>
              <a:t> van </a:t>
            </a:r>
            <a:r>
              <a:rPr lang="en-US" sz="1400" dirty="0" err="1" smtClean="0"/>
              <a:t>egy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b="1" dirty="0" smtClean="0"/>
              <a:t>s1.p1-s2.p1</a:t>
            </a:r>
            <a:r>
              <a:rPr lang="en-US" sz="1400" dirty="0" smtClean="0"/>
              <a:t> link</a:t>
            </a:r>
          </a:p>
          <a:p>
            <a:pPr lvl="1"/>
            <a:r>
              <a:rPr lang="en-US" sz="1400" dirty="0" err="1" smtClean="0"/>
              <a:t>Az</a:t>
            </a:r>
            <a:r>
              <a:rPr lang="en-US" sz="1400" dirty="0" smtClean="0"/>
              <a:t> </a:t>
            </a:r>
            <a:r>
              <a:rPr lang="en-US" sz="1400" dirty="0" err="1" smtClean="0"/>
              <a:t>openflow.discovery</a:t>
            </a:r>
            <a:r>
              <a:rPr lang="en-US" sz="1400" dirty="0" smtClean="0"/>
              <a:t> </a:t>
            </a:r>
            <a:r>
              <a:rPr lang="en-US" sz="1400" dirty="0" err="1" smtClean="0"/>
              <a:t>küld</a:t>
            </a:r>
            <a:r>
              <a:rPr lang="en-US" sz="1400" dirty="0" smtClean="0"/>
              <a:t> </a:t>
            </a:r>
            <a:r>
              <a:rPr lang="en-US" sz="1400" dirty="0" err="1" smtClean="0"/>
              <a:t>egy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b="1" dirty="0" err="1" smtClean="0"/>
              <a:t>LinkEvent</a:t>
            </a:r>
            <a:r>
              <a:rPr lang="en-US" sz="1400" b="1" dirty="0" smtClean="0"/>
              <a:t>  </a:t>
            </a:r>
            <a:r>
              <a:rPr lang="en-US" sz="1400" dirty="0" err="1" smtClean="0"/>
              <a:t>üzenetet</a:t>
            </a:r>
            <a:r>
              <a:rPr lang="en-US" sz="1400" dirty="0" smtClean="0"/>
              <a:t>.</a:t>
            </a:r>
            <a:r>
              <a:rPr lang="en-US" sz="1400" b="1" dirty="0" smtClean="0"/>
              <a:t>  </a:t>
            </a:r>
          </a:p>
          <a:p>
            <a:r>
              <a:rPr lang="en-US" sz="1700" dirty="0" err="1" smtClean="0"/>
              <a:t>LinkEventet</a:t>
            </a:r>
            <a:r>
              <a:rPr lang="en-US" sz="1700" dirty="0" smtClean="0"/>
              <a:t> </a:t>
            </a:r>
            <a:r>
              <a:rPr lang="hu-HU" sz="1700" dirty="0" smtClean="0"/>
              <a:t>az kapja meg, aki feliratkozik rá</a:t>
            </a:r>
            <a:r>
              <a:rPr lang="en-US" sz="1700" dirty="0" smtClean="0"/>
              <a:t>, </a:t>
            </a:r>
            <a:r>
              <a:rPr lang="en-US" sz="1700" dirty="0" err="1" smtClean="0"/>
              <a:t>pl</a:t>
            </a:r>
            <a:r>
              <a:rPr lang="en-US" sz="1700" dirty="0" smtClean="0"/>
              <a:t>: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pox.py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openflow.discovery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b="1" dirty="0" err="1" smtClean="0">
                <a:latin typeface="Courier New" pitchFamily="49" charset="0"/>
                <a:cs typeface="Courier New" pitchFamily="49" charset="0"/>
              </a:rPr>
              <a:t>misc.gephi</a:t>
            </a:r>
            <a:r>
              <a:rPr lang="hu-HU" sz="12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sz="1200" b="1" dirty="0" err="1" smtClean="0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host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tracker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forwarding.l2_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learning</a:t>
            </a:r>
            <a:endParaRPr lang="hu-HU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2849893" y="3409950"/>
            <a:ext cx="115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 rule:</a:t>
            </a:r>
          </a:p>
          <a:p>
            <a:r>
              <a:rPr lang="en-US" sz="1200" dirty="0"/>
              <a:t>send LLDP to </a:t>
            </a:r>
          </a:p>
          <a:p>
            <a:r>
              <a:rPr lang="en-US" sz="1200" dirty="0"/>
              <a:t>controller </a:t>
            </a:r>
            <a:endParaRPr lang="hu-HU" sz="1200" dirty="0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147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POX:</a:t>
            </a:r>
            <a:br>
              <a:rPr lang="en-US" sz="2800" dirty="0" smtClean="0"/>
            </a:br>
            <a:r>
              <a:rPr lang="en-US" sz="2800" dirty="0" err="1" smtClean="0"/>
              <a:t>eseménykezelés</a:t>
            </a:r>
            <a:endParaRPr lang="hu-HU" sz="28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59055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2"/>
          </p:nvPr>
        </p:nvSpPr>
        <p:spPr>
          <a:xfrm>
            <a:off x="4797552" y="-19050"/>
            <a:ext cx="4041648" cy="37033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Ryu</a:t>
            </a:r>
            <a:r>
              <a:rPr lang="en-US" sz="2000" dirty="0" smtClean="0"/>
              <a:t>: </a:t>
            </a:r>
            <a:r>
              <a:rPr lang="en-US" sz="2000" dirty="0" err="1" smtClean="0"/>
              <a:t>dekorátorokkal</a:t>
            </a:r>
            <a:r>
              <a:rPr lang="en-US" sz="2000" dirty="0" smtClean="0"/>
              <a:t> </a:t>
            </a:r>
            <a:r>
              <a:rPr lang="en-US" sz="2000" dirty="0" err="1" smtClean="0"/>
              <a:t>hasonló</a:t>
            </a:r>
            <a:r>
              <a:rPr lang="en-US" sz="2000" dirty="0" smtClean="0"/>
              <a:t> </a:t>
            </a:r>
            <a:r>
              <a:rPr lang="en-US" sz="2000" dirty="0" err="1" smtClean="0"/>
              <a:t>eredmény</a:t>
            </a:r>
            <a:r>
              <a:rPr lang="en-US" sz="2000" dirty="0" smtClean="0"/>
              <a:t>: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4453137" cy="29626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1" y="630173"/>
            <a:ext cx="4526289" cy="722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2623125"/>
            <a:ext cx="2771800" cy="52322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az osztály metódus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nevei alapján fog az eseményekre reagálni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14600" y="2170938"/>
            <a:ext cx="3581400" cy="55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/>
          <p:nvPr/>
        </p:nvSpPr>
        <p:spPr>
          <a:xfrm>
            <a:off x="6019800" y="3298063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Autómatikusan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meghívódik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az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openflow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osztály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hu-HU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küldésekor</a:t>
            </a:r>
            <a:endParaRPr lang="en-US" sz="1400" kern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Illetve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az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openflow.discovery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LinkEvent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esemény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küldésekor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Straight Arrow Connector 11"/>
          <p:cNvCxnSpPr/>
          <p:nvPr/>
        </p:nvCxnSpPr>
        <p:spPr>
          <a:xfrm flipH="1" flipV="1">
            <a:off x="2895600" y="2623125"/>
            <a:ext cx="3200400" cy="6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11"/>
          <p:cNvCxnSpPr/>
          <p:nvPr/>
        </p:nvCxnSpPr>
        <p:spPr>
          <a:xfrm flipH="1" flipV="1">
            <a:off x="2819400" y="3048207"/>
            <a:ext cx="3200400" cy="6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10"/>
          <p:cNvSpPr txBox="1"/>
          <p:nvPr/>
        </p:nvSpPr>
        <p:spPr>
          <a:xfrm>
            <a:off x="3033700" y="3990560"/>
            <a:ext cx="2771800" cy="954107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Regisztálja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GephiTopo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osztályt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aminek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egy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példánya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ezután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globális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core.GephiTopo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változóként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elérhető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3" name="Straight Arrow Connector 11"/>
          <p:cNvCxnSpPr>
            <a:stCxn id="22" idx="1"/>
          </p:cNvCxnSpPr>
          <p:nvPr/>
        </p:nvCxnSpPr>
        <p:spPr>
          <a:xfrm flipH="1" flipV="1">
            <a:off x="1752600" y="3990561"/>
            <a:ext cx="1281100" cy="477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  <p:bldP spid="15" grpId="0" build="allAtOnce" animBg="1"/>
      <p:bldP spid="15" grpId="1" build="allAtOnce" animBg="1"/>
      <p:bldP spid="22" grpId="0" build="allAtOnce" animBg="1"/>
      <p:bldP spid="22" grpId="1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seménykezelés</a:t>
            </a:r>
            <a:endParaRPr lang="hu-HU" sz="28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590550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4453137" cy="296266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1896"/>
            <a:ext cx="3639319" cy="2898654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sz="quarter" idx="2"/>
          </p:nvPr>
        </p:nvSpPr>
        <p:spPr>
          <a:xfrm>
            <a:off x="2438400" y="4019550"/>
            <a:ext cx="4953000" cy="733047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NB: </a:t>
            </a:r>
          </a:p>
          <a:p>
            <a:pPr lvl="1"/>
            <a:r>
              <a:rPr lang="en-US" sz="1700" dirty="0" err="1" smtClean="0"/>
              <a:t>core.</a:t>
            </a:r>
            <a:r>
              <a:rPr lang="en-US" sz="1700" b="1" u="sng" dirty="0" err="1" smtClean="0"/>
              <a:t>o</a:t>
            </a:r>
            <a:r>
              <a:rPr lang="en-US" sz="1700" dirty="0" err="1" smtClean="0"/>
              <a:t>penflow.addListeners</a:t>
            </a:r>
            <a:r>
              <a:rPr lang="en-US" sz="1700" dirty="0" smtClean="0"/>
              <a:t>()</a:t>
            </a:r>
          </a:p>
          <a:p>
            <a:pPr lvl="1"/>
            <a:r>
              <a:rPr lang="en-US" sz="1700" dirty="0" err="1"/>
              <a:t>c</a:t>
            </a:r>
            <a:r>
              <a:rPr lang="en-US" sz="1700" dirty="0" err="1" smtClean="0"/>
              <a:t>ore.registerNew</a:t>
            </a:r>
            <a:r>
              <a:rPr lang="en-US" sz="1700" dirty="0" smtClean="0"/>
              <a:t>(Class, “name”)</a:t>
            </a:r>
          </a:p>
          <a:p>
            <a:pPr lvl="1"/>
            <a:endParaRPr lang="hu-HU" sz="1700" u="sng" dirty="0"/>
          </a:p>
        </p:txBody>
      </p:sp>
    </p:spTree>
    <p:extLst>
      <p:ext uri="{BB962C8B-B14F-4D97-AF65-F5344CB8AC3E}">
        <p14:creationId xmlns:p14="http://schemas.microsoft.com/office/powerpoint/2010/main" val="3440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685800"/>
          </a:xfrm>
        </p:spPr>
        <p:txBody>
          <a:bodyPr/>
          <a:lstStyle/>
          <a:p>
            <a:r>
              <a:rPr lang="en-US" dirty="0" err="1" smtClean="0"/>
              <a:t>Események</a:t>
            </a:r>
            <a:r>
              <a:rPr lang="en-US" dirty="0" smtClean="0"/>
              <a:t> </a:t>
            </a:r>
            <a:r>
              <a:rPr lang="en-US" dirty="0" err="1" smtClean="0"/>
              <a:t>küldése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93765" y="4767263"/>
            <a:ext cx="987552" cy="274320"/>
          </a:xfrm>
        </p:spPr>
        <p:txBody>
          <a:bodyPr/>
          <a:lstStyle/>
          <a:p>
            <a:fld id="{12CFDD0B-22B7-4DCD-B19B-DC7F1168106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" y="535676"/>
            <a:ext cx="5148083" cy="4626874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312158" y="2343150"/>
            <a:ext cx="100735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62117" y="272415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719316" y="4629150"/>
            <a:ext cx="14065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5257800" y="1352550"/>
            <a:ext cx="3416046" cy="3262884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raiseEvent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raiseEventNoErrors</a:t>
            </a:r>
            <a:endParaRPr lang="en-US" sz="1600" dirty="0" smtClean="0"/>
          </a:p>
          <a:p>
            <a:pPr lvl="1"/>
            <a:r>
              <a:rPr lang="hu-HU" sz="1600" dirty="0" smtClean="0"/>
              <a:t>Utóbbi esetben a kivételeket automatikusan elkapja a keretrendszer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u-HU" sz="1600" dirty="0" smtClean="0"/>
              <a:t>(hiba esetén a program működése nem áll meg)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451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Lazán</a:t>
            </a:r>
            <a:r>
              <a:rPr lang="en-US" dirty="0" smtClean="0"/>
              <a:t> </a:t>
            </a:r>
            <a:r>
              <a:rPr lang="en-US" dirty="0" err="1" smtClean="0"/>
              <a:t>csatolt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 smtClean="0"/>
              <a:t>GephiTopo</a:t>
            </a:r>
            <a:r>
              <a:rPr lang="hu-HU" dirty="0" smtClean="0"/>
              <a:t> </a:t>
            </a:r>
            <a:r>
              <a:rPr lang="hu-HU" dirty="0" err="1" smtClean="0"/>
              <a:t>LinkEventre</a:t>
            </a:r>
            <a:r>
              <a:rPr lang="hu-HU" dirty="0" smtClean="0"/>
              <a:t> vár;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nem számít ki küldi</a:t>
            </a:r>
          </a:p>
          <a:p>
            <a:r>
              <a:rPr lang="hu-HU" dirty="0" err="1" smtClean="0"/>
              <a:t>Discovery</a:t>
            </a:r>
            <a:r>
              <a:rPr lang="hu-HU" dirty="0" smtClean="0"/>
              <a:t> LLDP alapján térképezi fel a hálózati topológiát</a:t>
            </a:r>
          </a:p>
          <a:p>
            <a:r>
              <a:rPr lang="hu-HU" dirty="0" smtClean="0"/>
              <a:t>De lehetne írni egy komponenst, ami pl. OSPF hello üzeneteket használna, de ugyanúgy </a:t>
            </a:r>
            <a:r>
              <a:rPr lang="hu-HU" dirty="0" err="1" smtClean="0"/>
              <a:t>LinkEventeket</a:t>
            </a:r>
            <a:r>
              <a:rPr lang="hu-HU" dirty="0" smtClean="0"/>
              <a:t> küldene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 smtClean="0"/>
              <a:t>libopenflow</a:t>
            </a:r>
            <a:r>
              <a:rPr lang="hu-HU" dirty="0" smtClean="0"/>
              <a:t>_01</a:t>
            </a:r>
          </a:p>
          <a:p>
            <a:pPr lvl="1"/>
            <a:r>
              <a:rPr lang="hu-HU" dirty="0" smtClean="0"/>
              <a:t>Python objektumok és a bináris hálózati formátum között végez átalakításokat</a:t>
            </a:r>
          </a:p>
          <a:p>
            <a:r>
              <a:rPr lang="hu-HU" dirty="0" err="1" smtClean="0"/>
              <a:t>openflow.of</a:t>
            </a:r>
            <a:r>
              <a:rPr lang="hu-HU" dirty="0" smtClean="0"/>
              <a:t>_01</a:t>
            </a:r>
          </a:p>
          <a:p>
            <a:pPr lvl="1"/>
            <a:r>
              <a:rPr lang="hu-HU" dirty="0" smtClean="0"/>
              <a:t>Python objektumok segítségével valósítja meg az OF protokollt</a:t>
            </a:r>
          </a:p>
          <a:p>
            <a:pPr lvl="1"/>
            <a:r>
              <a:rPr lang="hu-HU" dirty="0" smtClean="0"/>
              <a:t>Egyes protokolleseményekhez eseményeket </a:t>
            </a:r>
            <a:r>
              <a:rPr lang="en-US" dirty="0" err="1" smtClean="0"/>
              <a:t>küld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en-US" dirty="0" smtClean="0"/>
              <a:t>pl.: </a:t>
            </a:r>
            <a:r>
              <a:rPr lang="hu-HU" dirty="0" err="1" smtClean="0"/>
              <a:t>PacketIn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Discovery</a:t>
            </a:r>
            <a:endParaRPr lang="hu-HU" dirty="0" smtClean="0"/>
          </a:p>
          <a:p>
            <a:pPr lvl="1"/>
            <a:r>
              <a:rPr lang="hu-HU" dirty="0" smtClean="0"/>
              <a:t>OF eseményeket lekezeli, absztrakt eseményeket (</a:t>
            </a:r>
            <a:r>
              <a:rPr lang="hu-HU" dirty="0" err="1" smtClean="0"/>
              <a:t>LinkEvent</a:t>
            </a:r>
            <a:r>
              <a:rPr lang="hu-HU" dirty="0" smtClean="0"/>
              <a:t>) küld</a:t>
            </a:r>
          </a:p>
          <a:p>
            <a:pPr lvl="1"/>
            <a:r>
              <a:rPr lang="hu-HU" dirty="0" smtClean="0"/>
              <a:t>Csomaggenerálásra, </a:t>
            </a:r>
            <a:r>
              <a:rPr lang="hu-HU" dirty="0" err="1" smtClean="0"/>
              <a:t>-feldolgozásra</a:t>
            </a:r>
            <a:r>
              <a:rPr lang="hu-HU" dirty="0" smtClean="0"/>
              <a:t> a </a:t>
            </a:r>
            <a:r>
              <a:rPr lang="hu-HU" dirty="0" err="1" smtClean="0"/>
              <a:t>lib.packet</a:t>
            </a:r>
            <a:r>
              <a:rPr lang="hu-HU" dirty="0" smtClean="0"/>
              <a:t>.* osztályokat használja</a:t>
            </a:r>
          </a:p>
          <a:p>
            <a:r>
              <a:rPr lang="hu-HU" dirty="0" err="1" smtClean="0"/>
              <a:t>GephiTopo</a:t>
            </a:r>
            <a:endParaRPr lang="hu-HU" dirty="0" smtClean="0"/>
          </a:p>
          <a:p>
            <a:pPr lvl="1"/>
            <a:r>
              <a:rPr lang="hu-HU" dirty="0" smtClean="0"/>
              <a:t>Az absztrakt eseményeket dolgozza fel.</a:t>
            </a:r>
          </a:p>
          <a:p>
            <a:pPr lvl="1"/>
            <a:r>
              <a:rPr lang="hu-HU" dirty="0" smtClean="0"/>
              <a:t>RPC adatforrást nyújt a </a:t>
            </a:r>
            <a:r>
              <a:rPr lang="hu-HU" dirty="0" err="1" smtClean="0"/>
              <a:t>Gephi</a:t>
            </a:r>
            <a:r>
              <a:rPr lang="hu-HU" dirty="0" smtClean="0"/>
              <a:t> programnak.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6550"/>
            <a:ext cx="4233681" cy="1097282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 flipH="1">
            <a:off x="4495800" y="33337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Hub alkalmazás POX kontrollerben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8" descr="hub.png"/>
          <p:cNvPicPr>
            <a:picLocks noChangeAspect="1"/>
          </p:cNvPicPr>
          <p:nvPr/>
        </p:nvPicPr>
        <p:blipFill>
          <a:blip r:embed="rId2" cstate="print"/>
          <a:srcRect t="20846"/>
          <a:stretch>
            <a:fillRect/>
          </a:stretch>
        </p:blipFill>
        <p:spPr>
          <a:xfrm>
            <a:off x="572345" y="819150"/>
            <a:ext cx="5523655" cy="4256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3843576"/>
            <a:ext cx="2592288" cy="861774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kétféle üzemmód: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reaktív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4171950"/>
            <a:ext cx="4680520" cy="1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1" y="4552950"/>
            <a:ext cx="2939007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0192" y="980728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(switch csatlakozása)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  összeállítása &amp; leküldése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62200" y="971552"/>
            <a:ext cx="4082008" cy="45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7000" y="1826518"/>
            <a:ext cx="3777208" cy="59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2343150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PacketIn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(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csomag 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sw→ ctrl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itt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csak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packet_out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(most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nincs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)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39752" y="2571750"/>
            <a:ext cx="42324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3181350"/>
            <a:ext cx="3400400" cy="372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8" grpId="1" build="allAtOnce" animBg="1"/>
      <p:bldP spid="8" grpId="2" build="allAtOnce" animBg="1"/>
      <p:bldP spid="11" grpId="0" build="allAtOnce" animBg="1"/>
      <p:bldP spid="11" grpId="1" build="allAtOnce" animBg="1"/>
      <p:bldP spid="14" grpId="0" build="allAtOnce" animBg="1"/>
      <p:bldP spid="14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HW </a:t>
            </a:r>
            <a:r>
              <a:rPr lang="en-US" dirty="0" err="1"/>
              <a:t>eszközökből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switch, router, </a:t>
            </a:r>
            <a:r>
              <a:rPr lang="en-US" dirty="0" err="1"/>
              <a:t>middlebox</a:t>
            </a:r>
            <a:r>
              <a:rPr lang="en-US" dirty="0"/>
              <a:t>, …</a:t>
            </a:r>
          </a:p>
          <a:p>
            <a:pPr lvl="2"/>
            <a:r>
              <a:rPr lang="en-US" dirty="0" err="1"/>
              <a:t>zárt</a:t>
            </a:r>
            <a:r>
              <a:rPr lang="en-US" dirty="0"/>
              <a:t>, </a:t>
            </a:r>
            <a:r>
              <a:rPr lang="en-US" dirty="0" err="1"/>
              <a:t>gyártóspecifikus</a:t>
            </a:r>
            <a:r>
              <a:rPr lang="en-US" dirty="0"/>
              <a:t> HW, FW, SW</a:t>
            </a:r>
          </a:p>
          <a:p>
            <a:pPr lvl="2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funkciók</a:t>
            </a:r>
            <a:r>
              <a:rPr lang="en-US" dirty="0"/>
              <a:t> (pl. routing </a:t>
            </a:r>
            <a:r>
              <a:rPr lang="en-US" dirty="0" err="1"/>
              <a:t>protokollok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heterogén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konfigurálása</a:t>
            </a:r>
            <a:endParaRPr lang="en-US" dirty="0"/>
          </a:p>
          <a:p>
            <a:pPr lvl="2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 smtClean="0"/>
              <a:t>interfészek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Funkciók</a:t>
            </a:r>
            <a:r>
              <a:rPr lang="en-US" dirty="0" smtClean="0"/>
              <a:t> </a:t>
            </a:r>
            <a:r>
              <a:rPr lang="en-US" dirty="0" err="1" smtClean="0"/>
              <a:t>Virtualizálása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NFV, 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Mi az a middlebox?</a:t>
            </a:r>
          </a:p>
          <a:p>
            <a:pPr lvl="1"/>
            <a:r>
              <a:rPr lang="hu-HU" dirty="0"/>
              <a:t>minden forgalom/csomag processzáló eszköz, ami nem switch vagy router</a:t>
            </a:r>
          </a:p>
          <a:p>
            <a:pPr lvl="1"/>
            <a:r>
              <a:rPr lang="hu-HU" dirty="0"/>
              <a:t>speciális hálózati funkció</a:t>
            </a:r>
          </a:p>
          <a:p>
            <a:pPr lvl="1"/>
            <a:r>
              <a:rPr lang="hu-HU" dirty="0"/>
              <a:t>pl. NAT, tűzfal, IDS/IPS, DPI, load balancer</a:t>
            </a:r>
          </a:p>
          <a:p>
            <a:r>
              <a:rPr lang="hu-HU" dirty="0"/>
              <a:t>Mennyi van belőlük a hálózatban?</a:t>
            </a:r>
          </a:p>
          <a:p>
            <a:r>
              <a:rPr lang="hu-HU" dirty="0"/>
              <a:t>Felmérés:</a:t>
            </a:r>
          </a:p>
          <a:p>
            <a:pPr lvl="1"/>
            <a:r>
              <a:rPr lang="hu-HU" dirty="0"/>
              <a:t>nagyvállalati hálózati környezet</a:t>
            </a:r>
          </a:p>
          <a:p>
            <a:pPr lvl="1"/>
            <a:r>
              <a:rPr lang="hu-HU" dirty="0"/>
              <a:t>felhasználók &gt;80K</a:t>
            </a:r>
          </a:p>
          <a:p>
            <a:pPr lvl="1"/>
            <a:r>
              <a:rPr lang="hu-HU" dirty="0"/>
              <a:t>telephely </a:t>
            </a:r>
            <a:r>
              <a:rPr lang="hu-HU" dirty="0" smtClean="0"/>
              <a:t>n*10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70964"/>
              </p:ext>
            </p:extLst>
          </p:nvPr>
        </p:nvGraphicFramePr>
        <p:xfrm>
          <a:off x="4953000" y="1047752"/>
          <a:ext cx="3693923" cy="3505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090"/>
                <a:gridCol w="1306833"/>
              </a:tblGrid>
              <a:tr h="324259">
                <a:tc>
                  <a:txBody>
                    <a:bodyPr/>
                    <a:lstStyle/>
                    <a:p>
                      <a:r>
                        <a:rPr lang="en-US" sz="1600" b="0" i="1" dirty="0" smtClean="0"/>
                        <a:t>Type</a:t>
                      </a:r>
                      <a:r>
                        <a:rPr lang="en-US" sz="1600" b="0" i="1" baseline="0" dirty="0" smtClean="0"/>
                        <a:t> of appliance </a:t>
                      </a:r>
                      <a:endParaRPr lang="en-US" sz="1600" b="0" i="1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/>
                        <a:t>Number</a:t>
                      </a:r>
                      <a:endParaRPr lang="en-US" sz="1600" b="0" i="1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Firewalls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NIDS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 balancers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Proxies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VPN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 Optimizers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Voice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Middleboxes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636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60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routers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~900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976660"/>
            <a:ext cx="2254696" cy="1631216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Implementáció ma: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önálló egység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speciális HW berendezés vagy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switch/router + extra funkció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81765" y="3283201"/>
            <a:ext cx="2239176" cy="1422149"/>
            <a:chOff x="3467296" y="4214657"/>
            <a:chExt cx="2239176" cy="1422149"/>
          </a:xfrm>
        </p:grpSpPr>
        <p:grpSp>
          <p:nvGrpSpPr>
            <p:cNvPr id="38" name="Group 76"/>
            <p:cNvGrpSpPr/>
            <p:nvPr/>
          </p:nvGrpSpPr>
          <p:grpSpPr>
            <a:xfrm>
              <a:off x="3467296" y="4214656"/>
              <a:ext cx="2239176" cy="1422148"/>
              <a:chOff x="538875" y="584275"/>
              <a:chExt cx="5998531" cy="3888357"/>
            </a:xfrm>
          </p:grpSpPr>
          <p:pic>
            <p:nvPicPr>
              <p:cNvPr id="40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3" name="Group 84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6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4" name="Rounded Rectangle 43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5" name="Picture 57" descr="icon_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46" name="Group 87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4" name="Picture 5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7" name="Group 88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8" name="Group 89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0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9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7948" y="4826734"/>
              <a:ext cx="429879" cy="2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7335" y="1422024"/>
            <a:ext cx="885756" cy="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76" y="1233349"/>
            <a:ext cx="549357" cy="832197"/>
          </a:xfrm>
          <a:prstGeom prst="rect">
            <a:avLst/>
          </a:prstGeom>
          <a:noFill/>
        </p:spPr>
      </p:pic>
      <p:pic>
        <p:nvPicPr>
          <p:cNvPr id="59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299" y="1303732"/>
            <a:ext cx="740433" cy="691430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699" y="1416855"/>
            <a:ext cx="695283" cy="465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2887688" y="89535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Proxy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42033" y="89535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Firewall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32715" y="89535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IDS/IPS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2751" y="89828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AppFilter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5" name="Straight Arrow Connector 64"/>
          <p:cNvCxnSpPr>
            <a:stCxn id="57" idx="2"/>
          </p:cNvCxnSpPr>
          <p:nvPr/>
        </p:nvCxnSpPr>
        <p:spPr>
          <a:xfrm>
            <a:off x="3450213" y="1876870"/>
            <a:ext cx="1604844" cy="140633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65"/>
          <p:cNvCxnSpPr>
            <a:stCxn id="60" idx="2"/>
          </p:cNvCxnSpPr>
          <p:nvPr/>
        </p:nvCxnSpPr>
        <p:spPr>
          <a:xfrm flipH="1">
            <a:off x="6641075" y="1882040"/>
            <a:ext cx="1968266" cy="140116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66"/>
          <p:cNvCxnSpPr/>
          <p:nvPr/>
        </p:nvCxnSpPr>
        <p:spPr>
          <a:xfrm>
            <a:off x="5010366" y="2065546"/>
            <a:ext cx="414173" cy="121765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67"/>
          <p:cNvCxnSpPr/>
          <p:nvPr/>
        </p:nvCxnSpPr>
        <p:spPr>
          <a:xfrm flipH="1">
            <a:off x="6101889" y="1946723"/>
            <a:ext cx="539186" cy="13364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TextBox 68"/>
          <p:cNvSpPr txBox="1"/>
          <p:nvPr/>
        </p:nvSpPr>
        <p:spPr>
          <a:xfrm>
            <a:off x="228600" y="2907090"/>
            <a:ext cx="2778735" cy="156966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Tendencia: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HW → SW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általános célú HW-en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 komponensek</a:t>
            </a: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NFV: Network Function Virtualization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3370784" y="40466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4234880" y="260648"/>
            <a:ext cx="46805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NFV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9" grpId="0" uiExpand="1" build="allAtOnce" animBg="1"/>
      <p:bldP spid="69" grpId="1" uiExpand="1" build="allAtOnce" animBg="1"/>
      <p:bldP spid="70" grpId="0" animBg="1"/>
      <p:bldP spid="7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Network </a:t>
            </a:r>
            <a:r>
              <a:rPr lang="hu-HU" dirty="0" smtClean="0"/>
              <a:t>Function </a:t>
            </a:r>
            <a:r>
              <a:rPr lang="hu-HU" dirty="0"/>
              <a:t>Virtualization</a:t>
            </a:r>
          </a:p>
          <a:p>
            <a:pPr lvl="1"/>
            <a:r>
              <a:rPr lang="hu-HU" dirty="0"/>
              <a:t>vissza az adatsík programozásához</a:t>
            </a:r>
          </a:p>
          <a:p>
            <a:pPr lvl="1"/>
            <a:r>
              <a:rPr lang="hu-HU" dirty="0"/>
              <a:t>aktív hálózatok (lásd korábban)</a:t>
            </a:r>
          </a:p>
          <a:p>
            <a:pPr lvl="2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  <a:endParaRPr lang="hu-HU" dirty="0"/>
          </a:p>
          <a:p>
            <a:pPr lvl="2"/>
            <a:r>
              <a:rPr lang="hu-HU" dirty="0"/>
              <a:t>akkor nem volt meg a megfelelő HW környezet</a:t>
            </a:r>
          </a:p>
          <a:p>
            <a:pPr lvl="1"/>
            <a:r>
              <a:rPr lang="hu-HU" dirty="0"/>
              <a:t>általános célú szerver HW-ek (pl. x86)</a:t>
            </a:r>
          </a:p>
          <a:p>
            <a:pPr lvl="2"/>
            <a:r>
              <a:rPr lang="hu-HU" dirty="0"/>
              <a:t>hatalmas fejlődés</a:t>
            </a:r>
          </a:p>
          <a:p>
            <a:pPr lvl="2"/>
            <a:r>
              <a:rPr lang="hu-HU" dirty="0"/>
              <a:t>realitás a hatékony csomagfeldolgozás SW alapon!</a:t>
            </a:r>
          </a:p>
          <a:p>
            <a:pPr lvl="2"/>
            <a:r>
              <a:rPr lang="hu-HU" dirty="0"/>
              <a:t>pl. Intel DPDK, </a:t>
            </a:r>
            <a:r>
              <a:rPr lang="hu-HU" dirty="0" smtClean="0"/>
              <a:t>Netmap</a:t>
            </a:r>
            <a:endParaRPr lang="en-US" dirty="0" smtClean="0"/>
          </a:p>
          <a:p>
            <a:r>
              <a:rPr lang="en-US" dirty="0" smtClean="0"/>
              <a:t>NFV-k </a:t>
            </a:r>
            <a:r>
              <a:rPr lang="en-US" dirty="0" err="1" smtClean="0"/>
              <a:t>futtatása</a:t>
            </a:r>
            <a:endParaRPr lang="en-US" dirty="0" smtClean="0"/>
          </a:p>
          <a:p>
            <a:pPr lvl="1"/>
            <a:r>
              <a:rPr lang="en-US" dirty="0" err="1" smtClean="0"/>
              <a:t>cloudban</a:t>
            </a:r>
            <a:endParaRPr lang="en-US" dirty="0" smtClean="0"/>
          </a:p>
          <a:p>
            <a:pPr lvl="1"/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adatközpontokban</a:t>
            </a:r>
            <a:endParaRPr lang="en-US" dirty="0" smtClean="0"/>
          </a:p>
          <a:p>
            <a:pPr lvl="1"/>
            <a:r>
              <a:rPr lang="en-US" dirty="0" smtClean="0"/>
              <a:t>micro/</a:t>
            </a:r>
            <a:r>
              <a:rPr lang="en-US" dirty="0" err="1" smtClean="0"/>
              <a:t>pico</a:t>
            </a:r>
            <a:r>
              <a:rPr lang="en-US" dirty="0" smtClean="0"/>
              <a:t> </a:t>
            </a:r>
            <a:r>
              <a:rPr lang="en-US" dirty="0" err="1" smtClean="0"/>
              <a:t>adatközpont</a:t>
            </a:r>
            <a:r>
              <a:rPr lang="en-US" dirty="0" smtClean="0"/>
              <a:t> pl.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bázisállomásban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8" name="Content Placeholder 5" descr="ntt-nfv2.png"/>
          <p:cNvPicPr>
            <a:picLocks noChangeAspect="1"/>
          </p:cNvPicPr>
          <p:nvPr/>
        </p:nvPicPr>
        <p:blipFill>
          <a:blip r:embed="rId2" cstate="print"/>
          <a:srcRect l="41538" t="24905" r="1971" b="6606"/>
          <a:stretch>
            <a:fillRect/>
          </a:stretch>
        </p:blipFill>
        <p:spPr>
          <a:xfrm>
            <a:off x="3714800" y="361950"/>
            <a:ext cx="5429200" cy="43913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838199"/>
            <a:ext cx="4267200" cy="39433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Service Function Chaining</a:t>
            </a:r>
          </a:p>
          <a:p>
            <a:r>
              <a:rPr lang="hu-HU" dirty="0" smtClean="0"/>
              <a:t>Nem </a:t>
            </a:r>
            <a:r>
              <a:rPr lang="hu-HU" dirty="0"/>
              <a:t>új koncepció</a:t>
            </a:r>
          </a:p>
          <a:p>
            <a:r>
              <a:rPr lang="hu-HU" dirty="0"/>
              <a:t>SDN előretörésével fókuszba került</a:t>
            </a:r>
          </a:p>
          <a:p>
            <a:r>
              <a:rPr lang="hu-HU" dirty="0"/>
              <a:t>Tipikus szolgáltatás</a:t>
            </a:r>
          </a:p>
          <a:p>
            <a:pPr lvl="1"/>
            <a:r>
              <a:rPr lang="hu-HU" dirty="0"/>
              <a:t>hálózati funkciók végrehajtása</a:t>
            </a:r>
          </a:p>
          <a:p>
            <a:pPr lvl="1"/>
            <a:r>
              <a:rPr lang="hu-HU" dirty="0"/>
              <a:t>adott sorrendben</a:t>
            </a:r>
          </a:p>
          <a:p>
            <a:pPr lvl="1"/>
            <a:r>
              <a:rPr lang="hu-HU" dirty="0"/>
              <a:t>adott forgalomra</a:t>
            </a:r>
          </a:p>
          <a:p>
            <a:pPr lvl="1"/>
            <a:r>
              <a:rPr lang="hu-HU" dirty="0"/>
              <a:t>csomagok irányítása a funkciót megvalósító blokkok között</a:t>
            </a:r>
          </a:p>
          <a:p>
            <a:r>
              <a:rPr lang="hu-HU" dirty="0"/>
              <a:t>Absztrakció</a:t>
            </a:r>
          </a:p>
          <a:p>
            <a:pPr lvl="1"/>
            <a:r>
              <a:rPr lang="hu-HU" dirty="0"/>
              <a:t>service chain vagy service graph</a:t>
            </a:r>
          </a:p>
          <a:p>
            <a:pPr lvl="1"/>
            <a:r>
              <a:rPr lang="hu-HU" dirty="0"/>
              <a:t>magas szintű szolgáltatások generikus leírására</a:t>
            </a:r>
          </a:p>
          <a:p>
            <a:pPr lvl="2"/>
            <a:r>
              <a:rPr lang="hu-HU" dirty="0"/>
              <a:t>milyen típusú forgalom/felhasználó</a:t>
            </a:r>
          </a:p>
          <a:p>
            <a:pPr lvl="2"/>
            <a:r>
              <a:rPr lang="hu-HU" dirty="0"/>
              <a:t>milyen elemi szolgáltatások (vagy hálózati funkciók)</a:t>
            </a:r>
          </a:p>
          <a:p>
            <a:pPr lvl="2"/>
            <a:r>
              <a:rPr lang="hu-HU" dirty="0"/>
              <a:t>milyen </a:t>
            </a:r>
            <a:r>
              <a:rPr lang="hu-HU" dirty="0" smtClean="0"/>
              <a:t>sorrendben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Mi a probléma a mai szolgáltatás </a:t>
            </a:r>
            <a:r>
              <a:rPr lang="hu-HU" dirty="0" smtClean="0"/>
              <a:t>nyújtással?</a:t>
            </a:r>
            <a:endParaRPr lang="hu-HU" dirty="0"/>
          </a:p>
          <a:p>
            <a:pPr lvl="1"/>
            <a:r>
              <a:rPr lang="hu-HU" dirty="0"/>
              <a:t>komoly korlátok</a:t>
            </a:r>
          </a:p>
          <a:p>
            <a:pPr lvl="1"/>
            <a:r>
              <a:rPr lang="hu-HU" dirty="0"/>
              <a:t>erős kötődés a fizikai topológiához</a:t>
            </a:r>
          </a:p>
          <a:p>
            <a:pPr lvl="1"/>
            <a:r>
              <a:rPr lang="hu-HU" dirty="0"/>
              <a:t>speciális képességű, drága middlebox hardverekhez</a:t>
            </a:r>
          </a:p>
          <a:p>
            <a:pPr lvl="1"/>
            <a:r>
              <a:rPr lang="hu-HU" dirty="0"/>
              <a:t>és azok fizikai elhelyezkedéséhez</a:t>
            </a:r>
          </a:p>
          <a:p>
            <a:pPr lvl="1"/>
            <a:r>
              <a:rPr lang="hu-HU" dirty="0"/>
              <a:t>NEM dinamikus</a:t>
            </a:r>
          </a:p>
          <a:p>
            <a:pPr lvl="1"/>
            <a:r>
              <a:rPr lang="hu-HU" dirty="0"/>
              <a:t>NEM flexibilis</a:t>
            </a:r>
          </a:p>
          <a:p>
            <a:pPr lvl="1"/>
            <a:r>
              <a:rPr lang="hu-HU" dirty="0"/>
              <a:t>NEM ad lehetőséget új szolgáltatások gyors bevezetésére</a:t>
            </a:r>
          </a:p>
          <a:p>
            <a:pPr lvl="1"/>
            <a:r>
              <a:rPr lang="hu-HU" dirty="0"/>
              <a:t>NEM jól skálázható</a:t>
            </a:r>
          </a:p>
          <a:p>
            <a:pPr lvl="1"/>
            <a:r>
              <a:rPr lang="hu-HU" dirty="0"/>
              <a:t>NEM garantálható az erőforrások optimális kihasználása</a:t>
            </a:r>
          </a:p>
          <a:p>
            <a:r>
              <a:rPr lang="hu-HU" dirty="0"/>
              <a:t>Következmény</a:t>
            </a:r>
          </a:p>
          <a:p>
            <a:pPr lvl="1"/>
            <a:r>
              <a:rPr lang="hu-HU" dirty="0"/>
              <a:t>service chainek konfigurálása, elhelyezése, üzemeltetése komplex feladat</a:t>
            </a:r>
          </a:p>
          <a:p>
            <a:pPr lvl="1"/>
            <a:r>
              <a:rPr lang="hu-HU" dirty="0"/>
              <a:t>sokszor manuális beavatkozást </a:t>
            </a:r>
            <a:r>
              <a:rPr lang="hu-HU" dirty="0" smtClean="0"/>
              <a:t>igényel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Megoldás</a:t>
            </a:r>
            <a:r>
              <a:rPr lang="en-US" sz="2400" dirty="0" smtClean="0"/>
              <a:t>: SDN+NFV(+cloud)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SDN</a:t>
            </a:r>
          </a:p>
          <a:p>
            <a:pPr lvl="1"/>
            <a:r>
              <a:rPr lang="hu-HU" dirty="0"/>
              <a:t>forgalom flexibilis irányítása</a:t>
            </a:r>
          </a:p>
          <a:p>
            <a:pPr lvl="1"/>
            <a:r>
              <a:rPr lang="hu-HU" dirty="0"/>
              <a:t>megfelelő funkciók között</a:t>
            </a:r>
          </a:p>
          <a:p>
            <a:pPr lvl="1"/>
            <a:r>
              <a:rPr lang="hu-HU" dirty="0"/>
              <a:t>megfelelő sorrendben</a:t>
            </a:r>
          </a:p>
          <a:p>
            <a:r>
              <a:rPr lang="hu-HU" dirty="0"/>
              <a:t>NFV</a:t>
            </a:r>
          </a:p>
          <a:p>
            <a:pPr lvl="1"/>
            <a:r>
              <a:rPr lang="hu-HU" dirty="0"/>
              <a:t>egy szoftver</a:t>
            </a:r>
          </a:p>
          <a:p>
            <a:pPr lvl="1"/>
            <a:r>
              <a:rPr lang="hu-HU" dirty="0"/>
              <a:t>ami „tetszőleges” környezetben futhat</a:t>
            </a:r>
          </a:p>
          <a:p>
            <a:pPr lvl="2"/>
            <a:r>
              <a:rPr lang="hu-HU" dirty="0"/>
              <a:t>pl. virtuális </a:t>
            </a:r>
            <a:r>
              <a:rPr lang="hu-HU" dirty="0" smtClean="0"/>
              <a:t>gép</a:t>
            </a:r>
            <a:r>
              <a:rPr lang="en-US" dirty="0" smtClean="0"/>
              <a:t> a </a:t>
            </a:r>
            <a:r>
              <a:rPr lang="en-US" dirty="0" err="1" smtClean="0"/>
              <a:t>cloudban</a:t>
            </a:r>
            <a:endParaRPr lang="hu-HU" dirty="0"/>
          </a:p>
          <a:p>
            <a:pPr lvl="2"/>
            <a:r>
              <a:rPr lang="en-US" dirty="0" err="1" smtClean="0"/>
              <a:t>Docker</a:t>
            </a:r>
            <a:r>
              <a:rPr lang="hu-HU" dirty="0" smtClean="0"/>
              <a:t> </a:t>
            </a:r>
            <a:r>
              <a:rPr lang="hu-HU" dirty="0"/>
              <a:t>konténerben futtatott processz</a:t>
            </a:r>
          </a:p>
          <a:p>
            <a:pPr lvl="1"/>
            <a:r>
              <a:rPr lang="hu-HU" dirty="0"/>
              <a:t>könnyű áthelyezni</a:t>
            </a:r>
          </a:p>
          <a:p>
            <a:pPr lvl="1"/>
            <a:r>
              <a:rPr lang="hu-HU" dirty="0"/>
              <a:t>igény szerint indítani</a:t>
            </a:r>
          </a:p>
          <a:p>
            <a:pPr lvl="1"/>
            <a:r>
              <a:rPr lang="hu-HU" dirty="0"/>
              <a:t>adott szempontok alapján választott fizikai helyen</a:t>
            </a:r>
          </a:p>
        </p:txBody>
      </p:sp>
    </p:spTree>
    <p:extLst>
      <p:ext uri="{BB962C8B-B14F-4D97-AF65-F5344CB8AC3E}">
        <p14:creationId xmlns:p14="http://schemas.microsoft.com/office/powerpoint/2010/main" val="27203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 descr="ntt-nf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39"/>
            <a:ext cx="7162800" cy="47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Megoldás</a:t>
            </a:r>
            <a:r>
              <a:rPr lang="en-US" sz="2400" dirty="0" smtClean="0"/>
              <a:t>: SDN+NFV(+cloud)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Korábban</a:t>
            </a:r>
            <a:r>
              <a:rPr lang="en-US" dirty="0" smtClean="0"/>
              <a:t> </a:t>
            </a:r>
            <a:r>
              <a:rPr lang="en-US" dirty="0" err="1" smtClean="0"/>
              <a:t>látott</a:t>
            </a:r>
            <a:r>
              <a:rPr lang="en-US" dirty="0" smtClean="0"/>
              <a:t> </a:t>
            </a:r>
            <a:r>
              <a:rPr lang="en-US" dirty="0" err="1" smtClean="0"/>
              <a:t>demók</a:t>
            </a:r>
            <a:r>
              <a:rPr lang="en-US" dirty="0" smtClean="0"/>
              <a:t>/</a:t>
            </a:r>
            <a:r>
              <a:rPr lang="en-US" dirty="0" err="1" smtClean="0"/>
              <a:t>prezentációk</a:t>
            </a:r>
            <a:endParaRPr lang="en-US" dirty="0" smtClean="0"/>
          </a:p>
          <a:p>
            <a:pPr lvl="1"/>
            <a:r>
              <a:rPr lang="en-US" dirty="0" err="1" smtClean="0"/>
              <a:t>Robotok</a:t>
            </a:r>
            <a:r>
              <a:rPr lang="en-US" dirty="0" smtClean="0"/>
              <a:t>, </a:t>
            </a:r>
            <a:r>
              <a:rPr lang="en-US" dirty="0" err="1" smtClean="0"/>
              <a:t>robotkarok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/>
              <a:t> </a:t>
            </a:r>
            <a:r>
              <a:rPr lang="en-US" dirty="0" err="1" smtClean="0"/>
              <a:t>jövőbeli</a:t>
            </a:r>
            <a:r>
              <a:rPr lang="en-US" dirty="0" smtClean="0"/>
              <a:t> </a:t>
            </a:r>
            <a:r>
              <a:rPr lang="en-US" dirty="0" err="1" smtClean="0"/>
              <a:t>gyárakban</a:t>
            </a:r>
            <a:endParaRPr lang="en-US" dirty="0"/>
          </a:p>
          <a:p>
            <a:pPr lvl="2"/>
            <a:r>
              <a:rPr lang="en-US" dirty="0" smtClean="0"/>
              <a:t>Industry 4.0</a:t>
            </a:r>
          </a:p>
          <a:p>
            <a:pPr lvl="2"/>
            <a:r>
              <a:rPr lang="en-US" dirty="0" err="1" smtClean="0"/>
              <a:t>elosztott</a:t>
            </a:r>
            <a:r>
              <a:rPr lang="en-US" dirty="0" smtClean="0"/>
              <a:t> SW – SFC a </a:t>
            </a:r>
            <a:r>
              <a:rPr lang="en-US" dirty="0" err="1" smtClean="0"/>
              <a:t>felhőben</a:t>
            </a:r>
            <a:r>
              <a:rPr lang="en-US" dirty="0"/>
              <a:t> </a:t>
            </a:r>
            <a:r>
              <a:rPr lang="en-US" dirty="0" smtClean="0"/>
              <a:t>(cloud edge, fog)</a:t>
            </a:r>
          </a:p>
          <a:p>
            <a:pPr lvl="2"/>
            <a:r>
              <a:rPr lang="en-US" dirty="0" err="1" smtClean="0"/>
              <a:t>erőforrás</a:t>
            </a:r>
            <a:r>
              <a:rPr lang="en-US" dirty="0" smtClean="0"/>
              <a:t> </a:t>
            </a:r>
            <a:r>
              <a:rPr lang="en-US" dirty="0" err="1" smtClean="0"/>
              <a:t>orkesztrációs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endParaRPr lang="en-US" dirty="0" smtClean="0"/>
          </a:p>
          <a:p>
            <a:pPr lvl="1"/>
            <a:r>
              <a:rPr lang="en-US" dirty="0" err="1" smtClean="0"/>
              <a:t>Drónok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 smtClean="0"/>
              <a:t> 5G </a:t>
            </a:r>
            <a:r>
              <a:rPr lang="en-US" dirty="0" err="1" smtClean="0"/>
              <a:t>hálózatból</a:t>
            </a:r>
            <a:endParaRPr lang="en-US" dirty="0" smtClean="0"/>
          </a:p>
          <a:p>
            <a:pPr lvl="2"/>
            <a:r>
              <a:rPr lang="en-US" dirty="0" err="1" smtClean="0"/>
              <a:t>beltéri</a:t>
            </a:r>
            <a:r>
              <a:rPr lang="en-US" dirty="0" smtClean="0"/>
              <a:t> </a:t>
            </a:r>
            <a:r>
              <a:rPr lang="en-US" dirty="0" err="1" smtClean="0"/>
              <a:t>drónok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alapján</a:t>
            </a:r>
            <a:endParaRPr lang="en-US" dirty="0" smtClean="0"/>
          </a:p>
          <a:p>
            <a:pPr lvl="2"/>
            <a:r>
              <a:rPr lang="en-US" dirty="0" err="1" smtClean="0"/>
              <a:t>része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jövőbeli</a:t>
            </a:r>
            <a:r>
              <a:rPr lang="en-US" dirty="0" smtClean="0"/>
              <a:t> </a:t>
            </a:r>
            <a:r>
              <a:rPr lang="en-US" dirty="0" err="1" smtClean="0"/>
              <a:t>gyáraknak</a:t>
            </a:r>
            <a:endParaRPr lang="en-US" dirty="0" smtClean="0"/>
          </a:p>
          <a:p>
            <a:pPr lvl="2"/>
            <a:r>
              <a:rPr lang="en-US" dirty="0" smtClean="0"/>
              <a:t>Industry 4.0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44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Demó</a:t>
            </a:r>
            <a:r>
              <a:rPr lang="en-US" dirty="0" smtClean="0"/>
              <a:t>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-n </a:t>
            </a:r>
            <a:r>
              <a:rPr lang="en-US" dirty="0" err="1" smtClean="0"/>
              <a:t>túl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Csikor</a:t>
            </a:r>
            <a:r>
              <a:rPr lang="en-US" dirty="0" smtClean="0"/>
              <a:t> </a:t>
            </a:r>
            <a:r>
              <a:rPr lang="en-US" dirty="0" err="1" smtClean="0"/>
              <a:t>Levente</a:t>
            </a:r>
            <a:r>
              <a:rPr lang="en-US" dirty="0" smtClean="0"/>
              <a:t>: P4 - data plane </a:t>
            </a:r>
            <a:r>
              <a:rPr lang="en-US" dirty="0" err="1" smtClean="0"/>
              <a:t>programozási</a:t>
            </a:r>
            <a:r>
              <a:rPr lang="en-US" dirty="0" smtClean="0"/>
              <a:t> </a:t>
            </a:r>
            <a:r>
              <a:rPr lang="en-US" dirty="0" err="1" smtClean="0"/>
              <a:t>nyelv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nehéz</a:t>
            </a:r>
            <a:r>
              <a:rPr lang="en-US" dirty="0"/>
              <a:t>/</a:t>
            </a:r>
            <a:r>
              <a:rPr lang="en-US" dirty="0" err="1"/>
              <a:t>költséges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üzemeltetés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lassú</a:t>
            </a:r>
            <a:r>
              <a:rPr lang="en-US" dirty="0"/>
              <a:t> </a:t>
            </a:r>
            <a:r>
              <a:rPr lang="en-US" dirty="0" err="1"/>
              <a:t>innováció</a:t>
            </a:r>
            <a:r>
              <a:rPr lang="en-US" dirty="0"/>
              <a:t> (</a:t>
            </a:r>
            <a:r>
              <a:rPr lang="en-US" dirty="0" err="1" smtClean="0"/>
              <a:t>akadémia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drága</a:t>
            </a:r>
            <a:r>
              <a:rPr lang="en-US" dirty="0" smtClean="0"/>
              <a:t> (</a:t>
            </a:r>
            <a:r>
              <a:rPr lang="en-US" dirty="0" err="1" smtClean="0"/>
              <a:t>ipar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hu-HU" dirty="0"/>
          </a:p>
          <a:p>
            <a:pPr lvl="2"/>
            <a:r>
              <a:rPr lang="en-US" dirty="0" err="1"/>
              <a:t>üzemeltetés</a:t>
            </a:r>
            <a:endParaRPr lang="hu-HU" dirty="0"/>
          </a:p>
          <a:p>
            <a:pPr lvl="2"/>
            <a:r>
              <a:rPr lang="en-US" dirty="0" err="1"/>
              <a:t>fejlesztés</a:t>
            </a:r>
            <a:endParaRPr lang="hu-HU" dirty="0"/>
          </a:p>
          <a:p>
            <a:pPr lvl="2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 smtClean="0"/>
              <a:t>bevezetése</a:t>
            </a:r>
            <a:r>
              <a:rPr lang="en-US" dirty="0" smtClean="0"/>
              <a:t>/</a:t>
            </a:r>
            <a:r>
              <a:rPr lang="en-US" dirty="0" err="1" smtClean="0"/>
              <a:t>beüzemelése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Számítógép-hálózatok</a:t>
            </a:r>
            <a:r>
              <a:rPr lang="en-US" dirty="0"/>
              <a:t> </a:t>
            </a:r>
            <a:r>
              <a:rPr lang="en-US" dirty="0" err="1"/>
              <a:t>minél</a:t>
            </a:r>
            <a:r>
              <a:rPr lang="en-US" dirty="0"/>
              <a:t> “</a:t>
            </a:r>
            <a:r>
              <a:rPr lang="en-US" dirty="0" err="1"/>
              <a:t>jobb</a:t>
            </a:r>
            <a:r>
              <a:rPr lang="en-US" dirty="0"/>
              <a:t>” </a:t>
            </a:r>
            <a:r>
              <a:rPr lang="en-US" dirty="0" err="1"/>
              <a:t>programozhatósága</a:t>
            </a:r>
            <a:endParaRPr lang="en-US" dirty="0"/>
          </a:p>
          <a:p>
            <a:r>
              <a:rPr lang="en-US" dirty="0" err="1"/>
              <a:t>programozhatóság</a:t>
            </a:r>
            <a:endParaRPr lang="en-US" dirty="0"/>
          </a:p>
          <a:p>
            <a:pPr lvl="1"/>
            <a:r>
              <a:rPr lang="en-US" dirty="0" err="1"/>
              <a:t>hálózat</a:t>
            </a:r>
            <a:r>
              <a:rPr lang="en-US" dirty="0"/>
              <a:t> mint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en-US" dirty="0"/>
          </a:p>
          <a:p>
            <a:pPr lvl="1"/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elemek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befolyásolása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időskála</a:t>
            </a:r>
            <a:r>
              <a:rPr lang="en-US" dirty="0"/>
              <a:t>!</a:t>
            </a:r>
          </a:p>
          <a:p>
            <a:r>
              <a:rPr lang="en-US" dirty="0"/>
              <a:t>“</a:t>
            </a:r>
            <a:r>
              <a:rPr lang="en-US" dirty="0" err="1"/>
              <a:t>jobb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könnyebb</a:t>
            </a:r>
            <a:r>
              <a:rPr lang="en-US" dirty="0"/>
              <a:t>, </a:t>
            </a:r>
            <a:r>
              <a:rPr lang="en-US" dirty="0" err="1"/>
              <a:t>gyorsabb</a:t>
            </a:r>
            <a:endParaRPr lang="en-US" dirty="0"/>
          </a:p>
          <a:p>
            <a:pPr lvl="1"/>
            <a:r>
              <a:rPr lang="en-US" dirty="0" err="1"/>
              <a:t>flexibilisebb</a:t>
            </a:r>
            <a:endParaRPr lang="en-US" dirty="0"/>
          </a:p>
          <a:p>
            <a:pPr lvl="1"/>
            <a:r>
              <a:rPr lang="en-US" dirty="0" err="1"/>
              <a:t>szélesebb</a:t>
            </a:r>
            <a:r>
              <a:rPr lang="en-US" dirty="0"/>
              <a:t> </a:t>
            </a:r>
            <a:r>
              <a:rPr lang="en-US" dirty="0" err="1"/>
              <a:t>körű</a:t>
            </a:r>
            <a:endParaRPr lang="en-US" dirty="0"/>
          </a:p>
          <a:p>
            <a:pPr lvl="1"/>
            <a:r>
              <a:rPr lang="en-US" dirty="0" err="1"/>
              <a:t>kevesebb</a:t>
            </a:r>
            <a:r>
              <a:rPr lang="en-US" dirty="0"/>
              <a:t> </a:t>
            </a:r>
            <a:r>
              <a:rPr lang="en-US" dirty="0" err="1"/>
              <a:t>hiba</a:t>
            </a:r>
            <a:r>
              <a:rPr lang="en-US" dirty="0"/>
              <a:t>(</a:t>
            </a:r>
            <a:r>
              <a:rPr lang="en-US" dirty="0" err="1"/>
              <a:t>lehetőség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gyorsabb</a:t>
            </a:r>
            <a:r>
              <a:rPr lang="en-US" dirty="0"/>
              <a:t> </a:t>
            </a:r>
            <a:r>
              <a:rPr lang="en-US" dirty="0" err="1" smtClean="0"/>
              <a:t>javíthatóság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Egy</a:t>
            </a:r>
            <a:r>
              <a:rPr lang="en-US" dirty="0" smtClean="0"/>
              <a:t>) </a:t>
            </a:r>
            <a:r>
              <a:rPr lang="en-US" dirty="0" err="1" smtClean="0"/>
              <a:t>Megoldás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irány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2018/11/05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Software Defined </a:t>
            </a:r>
            <a:r>
              <a:rPr lang="en-US" dirty="0" smtClean="0"/>
              <a:t>Networking</a:t>
            </a:r>
          </a:p>
          <a:p>
            <a:pPr lvl="1"/>
            <a:r>
              <a:rPr lang="en-US" dirty="0" err="1" smtClean="0"/>
              <a:t>kontrollsík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↔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szeparálása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: </a:t>
            </a:r>
            <a:r>
              <a:rPr lang="en-US" dirty="0" err="1"/>
              <a:t>döntés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mi </a:t>
            </a:r>
            <a:r>
              <a:rPr lang="en-US" dirty="0" err="1"/>
              <a:t>történjen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forgalommal</a:t>
            </a:r>
            <a:endParaRPr lang="en-US" dirty="0"/>
          </a:p>
          <a:p>
            <a:pPr lvl="2"/>
            <a:r>
              <a:rPr lang="en-US" dirty="0" err="1"/>
              <a:t>adatsík</a:t>
            </a:r>
            <a:r>
              <a:rPr lang="en-US" dirty="0"/>
              <a:t>: </a:t>
            </a:r>
            <a:r>
              <a:rPr lang="en-US" dirty="0" err="1"/>
              <a:t>csomagok</a:t>
            </a:r>
            <a:r>
              <a:rPr lang="en-US" dirty="0"/>
              <a:t> </a:t>
            </a:r>
            <a:r>
              <a:rPr lang="en-US" dirty="0" err="1"/>
              <a:t>továbbítása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centralizálása</a:t>
            </a:r>
            <a:r>
              <a:rPr lang="en-US" dirty="0"/>
              <a:t> / </a:t>
            </a:r>
            <a:r>
              <a:rPr lang="en-US" dirty="0" err="1"/>
              <a:t>konszolidálása</a:t>
            </a:r>
            <a:r>
              <a:rPr lang="en-US" dirty="0"/>
              <a:t> / </a:t>
            </a:r>
            <a:r>
              <a:rPr lang="en-US" dirty="0" err="1"/>
              <a:t>egységesítése</a:t>
            </a:r>
            <a:endParaRPr lang="en-US" dirty="0"/>
          </a:p>
          <a:p>
            <a:pPr lvl="1"/>
            <a:r>
              <a:rPr lang="en-US" dirty="0" err="1"/>
              <a:t>közöttük</a:t>
            </a:r>
            <a:r>
              <a:rPr lang="en-US" dirty="0"/>
              <a:t>: </a:t>
            </a:r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(</a:t>
            </a:r>
            <a:r>
              <a:rPr lang="en-US" dirty="0" err="1"/>
              <a:t>ek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hu-HU" dirty="0"/>
              <a:t>korábban: elosztott rendszer, „sok-sok” kapcsolat</a:t>
            </a:r>
          </a:p>
          <a:p>
            <a:pPr lvl="1"/>
            <a:r>
              <a:rPr lang="hu-HU" dirty="0"/>
              <a:t>most: elosztott rendszer, „egy-sok” kapcsolat!</a:t>
            </a:r>
            <a:endParaRPr lang="en-US" dirty="0"/>
          </a:p>
          <a:p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évtizedes</a:t>
            </a:r>
            <a:r>
              <a:rPr lang="en-US" dirty="0"/>
              <a:t> </a:t>
            </a:r>
            <a:r>
              <a:rPr lang="en-US" dirty="0" err="1"/>
              <a:t>út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korábbi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felhasználása</a:t>
            </a:r>
            <a:endParaRPr lang="en-US" dirty="0"/>
          </a:p>
          <a:p>
            <a:pPr lvl="1"/>
            <a:r>
              <a:rPr lang="en-US" dirty="0"/>
              <a:t>pl. PSTN: </a:t>
            </a:r>
            <a:r>
              <a:rPr lang="en-US" dirty="0" err="1"/>
              <a:t>kontroll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 smtClean="0"/>
              <a:t>szeparálás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31898</TotalTime>
  <Words>3814</Words>
  <Application>Microsoft Office PowerPoint</Application>
  <PresentationFormat>On-screen Show (16:9)</PresentationFormat>
  <Paragraphs>1045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Origin</vt:lpstr>
      <vt:lpstr>Hálózatok építése és üzemeltetése</vt:lpstr>
      <vt:lpstr>Mai téma</vt:lpstr>
      <vt:lpstr>Kiktől loptam slide-okat?</vt:lpstr>
      <vt:lpstr>SDN koncepció</vt:lpstr>
      <vt:lpstr>Marketing</vt:lpstr>
      <vt:lpstr>Probléma</vt:lpstr>
      <vt:lpstr>Probléma</vt:lpstr>
      <vt:lpstr>Cél</vt:lpstr>
      <vt:lpstr>(Egy) Megoldás(i irány)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OpenFlow</vt:lpstr>
      <vt:lpstr>Internet ma: zárt infrastruktúra</vt:lpstr>
      <vt:lpstr>SDN: “nyissuk ki”</vt:lpstr>
      <vt:lpstr>SDN: “nyissuk ki”</vt:lpstr>
      <vt:lpstr>Mi is az az OpenFlow?</vt:lpstr>
      <vt:lpstr>PowerPoint Presentation</vt:lpstr>
      <vt:lpstr>PowerPoint Presentation</vt:lpstr>
      <vt:lpstr>PowerPoint Presentation</vt:lpstr>
      <vt:lpstr>OpenFlow flow tábla absztrakció</vt:lpstr>
      <vt:lpstr>Flow tábla bejegyzések</vt:lpstr>
      <vt:lpstr>Flow tábla bejegyzések: példák</vt:lpstr>
      <vt:lpstr>OpenFlow</vt:lpstr>
      <vt:lpstr>Reaktív működés 1</vt:lpstr>
      <vt:lpstr>Reaktív működés 2</vt:lpstr>
      <vt:lpstr>Proaktív működés</vt:lpstr>
      <vt:lpstr>Új problémák &amp; kihívások</vt:lpstr>
      <vt:lpstr>OpenFlow evolúciója</vt:lpstr>
      <vt:lpstr>P4: az OpenFlow-n túl</vt:lpstr>
      <vt:lpstr>OpenFlow switch-ek</vt:lpstr>
      <vt:lpstr>OF switch-ek: Software → Hardware</vt:lpstr>
      <vt:lpstr>PowerPoint Presentation</vt:lpstr>
      <vt:lpstr>OF switch-ek: Software → Hardware</vt:lpstr>
      <vt:lpstr>OF switch-ek: Software → Hardware</vt:lpstr>
      <vt:lpstr>OpenFlow kontrollerek</vt:lpstr>
      <vt:lpstr>OF kontrollerek</vt:lpstr>
      <vt:lpstr>NOX</vt:lpstr>
      <vt:lpstr>POX</vt:lpstr>
      <vt:lpstr>Termékek</vt:lpstr>
      <vt:lpstr>PowerPoint Presentation</vt:lpstr>
      <vt:lpstr>ONOS</vt:lpstr>
      <vt:lpstr>ONOS – intent  Példa egy északi interfészre</vt:lpstr>
      <vt:lpstr>Egyéb megoldások</vt:lpstr>
      <vt:lpstr>POX, kicsit részleteseben</vt:lpstr>
      <vt:lpstr>POX</vt:lpstr>
      <vt:lpstr>Installáció, futtatás</vt:lpstr>
      <vt:lpstr>Pox komponensek</vt:lpstr>
      <vt:lpstr>openflow.discovery</vt:lpstr>
      <vt:lpstr>POX: eseménykezelés</vt:lpstr>
      <vt:lpstr>Eseménykezelés</vt:lpstr>
      <vt:lpstr>Események küldése</vt:lpstr>
      <vt:lpstr>Lazán csatolt komponensek</vt:lpstr>
      <vt:lpstr>Hub alkalmazás POX kontrollerben</vt:lpstr>
      <vt:lpstr>Hálózati Funkciók Virtualizálása</vt:lpstr>
      <vt:lpstr>Middleboxok</vt:lpstr>
      <vt:lpstr>Middleboxok</vt:lpstr>
      <vt:lpstr>NFV</vt:lpstr>
      <vt:lpstr>SFC</vt:lpstr>
      <vt:lpstr>SFC</vt:lpstr>
      <vt:lpstr>Megoldás: SDN+NFV(+cloud)</vt:lpstr>
      <vt:lpstr>PowerPoint Presentation</vt:lpstr>
      <vt:lpstr>Megoldás: SDN+NFV(+cloud)</vt:lpstr>
      <vt:lpstr>Demó: Az OpenFlow-n túl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HaEpUz: SDN a gyakorlatban 1</dc:title>
  <dc:creator>Balazs</dc:creator>
  <cp:lastModifiedBy>Balazs</cp:lastModifiedBy>
  <cp:revision>840</cp:revision>
  <dcterms:created xsi:type="dcterms:W3CDTF">2016-09-03T14:59:54Z</dcterms:created>
  <dcterms:modified xsi:type="dcterms:W3CDTF">2018-11-04T21:03:54Z</dcterms:modified>
</cp:coreProperties>
</file>