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60" r:id="rId4"/>
    <p:sldId id="259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  <p:sldId id="293" r:id="rId33"/>
    <p:sldId id="294" r:id="rId34"/>
    <p:sldId id="273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5" autoAdjust="0"/>
    <p:restoredTop sz="94708" autoAdjust="0"/>
  </p:normalViewPr>
  <p:slideViewPr>
    <p:cSldViewPr>
      <p:cViewPr varScale="1">
        <p:scale>
          <a:sx n="148" d="100"/>
          <a:sy n="148" d="100"/>
        </p:scale>
        <p:origin x="-46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61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73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DE43F-1E4B-47E5-863B-61B913AA775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AAB42-FF82-4DB7-8BD1-9B6B487F0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2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0-1960-43A7-BEC2-3087EE227DAC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535C8-8EBB-4BEC-B928-A67D4CC2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1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35C8-8EBB-4BEC-B928-A67D4CC29B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719262"/>
            <a:ext cx="6858000" cy="74295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647950"/>
            <a:ext cx="6858000" cy="4000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766310"/>
            <a:ext cx="1371600" cy="27432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905000" y="4766310"/>
            <a:ext cx="4724400" cy="274320"/>
          </a:xfrm>
        </p:spPr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4766310"/>
            <a:ext cx="612648" cy="274320"/>
          </a:xfrm>
        </p:spPr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1540668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2590800"/>
            <a:ext cx="7315200" cy="5143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1540668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2590800"/>
            <a:ext cx="228600" cy="5143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361127" y="2401464"/>
            <a:ext cx="438912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4766310"/>
            <a:ext cx="1371600" cy="274320"/>
          </a:xfrm>
        </p:spPr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00" y="4766310"/>
            <a:ext cx="4724400" cy="274320"/>
          </a:xfrm>
        </p:spPr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4766310"/>
            <a:ext cx="758952" cy="274320"/>
          </a:xfrm>
        </p:spPr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914401"/>
            <a:ext cx="2514600" cy="3632597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15025" y="2493169"/>
            <a:ext cx="452628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5715000" cy="42862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28750"/>
            <a:ext cx="8229600" cy="3202686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14400"/>
            <a:ext cx="8229600" cy="40005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162800" y="4767263"/>
            <a:ext cx="1527048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52600" y="4767263"/>
            <a:ext cx="5334000" cy="27432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987552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fld id="{12CFDD0B-22B7-4DCD-B19B-DC7F116810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 smtClean="0"/>
              <a:t>építése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üzemeltetése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Bevezető</a:t>
            </a:r>
            <a:r>
              <a:rPr lang="en-US" dirty="0" smtClean="0"/>
              <a:t> </a:t>
            </a:r>
            <a:r>
              <a:rPr lang="en-US" dirty="0" err="1" smtClean="0"/>
              <a:t>előadás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8" y="70618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873"/>
            <a:ext cx="6718762" cy="504847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758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8" y="45397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8" y="45397"/>
            <a:ext cx="675638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921"/>
            <a:ext cx="6718762" cy="503342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Demók</a:t>
            </a:r>
            <a:r>
              <a:rPr lang="en-US" dirty="0" smtClean="0"/>
              <a:t>, </a:t>
            </a:r>
            <a:r>
              <a:rPr lang="en-US" dirty="0" err="1" smtClean="0"/>
              <a:t>előretekintés</a:t>
            </a:r>
            <a:r>
              <a:rPr lang="en-US" dirty="0" smtClean="0"/>
              <a:t>:</a:t>
            </a:r>
            <a:r>
              <a:rPr lang="en-US" dirty="0" smtClean="0"/>
              <a:t> SDN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Szoftver-alapú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robléma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Számítógép-hálózat</a:t>
            </a:r>
            <a:endParaRPr lang="en-US" dirty="0"/>
          </a:p>
          <a:p>
            <a:pPr lvl="1"/>
            <a:r>
              <a:rPr lang="en-US" dirty="0" err="1"/>
              <a:t>bonyolult</a:t>
            </a:r>
            <a:r>
              <a:rPr lang="en-US" dirty="0"/>
              <a:t>, </a:t>
            </a:r>
            <a:r>
              <a:rPr lang="en-US" dirty="0" err="1"/>
              <a:t>elosztott</a:t>
            </a:r>
            <a:r>
              <a:rPr lang="en-US" dirty="0"/>
              <a:t> </a:t>
            </a:r>
            <a:r>
              <a:rPr lang="en-US" dirty="0" err="1"/>
              <a:t>rendszer</a:t>
            </a:r>
            <a:endParaRPr lang="en-US" dirty="0"/>
          </a:p>
          <a:p>
            <a:pPr lvl="1"/>
            <a:r>
              <a:rPr lang="en-US" dirty="0" err="1"/>
              <a:t>különböző</a:t>
            </a:r>
            <a:r>
              <a:rPr lang="en-US" dirty="0"/>
              <a:t> HW </a:t>
            </a:r>
            <a:r>
              <a:rPr lang="en-US" dirty="0" err="1"/>
              <a:t>eszközökből</a:t>
            </a:r>
            <a:r>
              <a:rPr lang="en-US" dirty="0"/>
              <a:t> </a:t>
            </a:r>
            <a:r>
              <a:rPr lang="en-US" dirty="0" err="1"/>
              <a:t>áll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switch, router, </a:t>
            </a:r>
            <a:r>
              <a:rPr lang="en-US" dirty="0" err="1"/>
              <a:t>middlebox</a:t>
            </a:r>
            <a:r>
              <a:rPr lang="en-US" dirty="0"/>
              <a:t>, …</a:t>
            </a:r>
          </a:p>
          <a:p>
            <a:pPr lvl="2"/>
            <a:r>
              <a:rPr lang="en-US" dirty="0" err="1"/>
              <a:t>zárt</a:t>
            </a:r>
            <a:r>
              <a:rPr lang="en-US" dirty="0"/>
              <a:t>, </a:t>
            </a:r>
            <a:r>
              <a:rPr lang="en-US" dirty="0" err="1"/>
              <a:t>gyártóspecifikus</a:t>
            </a:r>
            <a:r>
              <a:rPr lang="en-US" dirty="0"/>
              <a:t> HW, FW, SW</a:t>
            </a:r>
          </a:p>
          <a:p>
            <a:pPr lvl="2"/>
            <a:r>
              <a:rPr lang="en-US" dirty="0" err="1"/>
              <a:t>bonyolult</a:t>
            </a:r>
            <a:r>
              <a:rPr lang="en-US" dirty="0"/>
              <a:t>, </a:t>
            </a:r>
            <a:r>
              <a:rPr lang="en-US" dirty="0" err="1"/>
              <a:t>elosztott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 </a:t>
            </a:r>
            <a:r>
              <a:rPr lang="en-US" dirty="0" err="1"/>
              <a:t>funkciók</a:t>
            </a:r>
            <a:r>
              <a:rPr lang="en-US" dirty="0"/>
              <a:t> (pl. routing </a:t>
            </a:r>
            <a:r>
              <a:rPr lang="en-US" dirty="0" err="1"/>
              <a:t>protokollok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heterogén</a:t>
            </a:r>
            <a:r>
              <a:rPr lang="en-US" dirty="0"/>
              <a:t> </a:t>
            </a:r>
            <a:r>
              <a:rPr lang="en-US" dirty="0" err="1"/>
              <a:t>eszközök</a:t>
            </a:r>
            <a:r>
              <a:rPr lang="en-US" dirty="0"/>
              <a:t> </a:t>
            </a:r>
            <a:r>
              <a:rPr lang="en-US" dirty="0" err="1"/>
              <a:t>konfigurálása</a:t>
            </a:r>
            <a:endParaRPr lang="en-US" dirty="0"/>
          </a:p>
          <a:p>
            <a:pPr lvl="2"/>
            <a:r>
              <a:rPr lang="en-US" dirty="0" err="1"/>
              <a:t>különböző</a:t>
            </a:r>
            <a:r>
              <a:rPr lang="en-US" dirty="0"/>
              <a:t> </a:t>
            </a:r>
            <a:r>
              <a:rPr lang="en-US" dirty="0" err="1" smtClean="0"/>
              <a:t>interfészek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robléma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Számítógép-hálózat</a:t>
            </a:r>
            <a:endParaRPr lang="en-US" dirty="0"/>
          </a:p>
          <a:p>
            <a:pPr lvl="1"/>
            <a:r>
              <a:rPr lang="en-US" dirty="0" err="1"/>
              <a:t>nehéz</a:t>
            </a:r>
            <a:r>
              <a:rPr lang="en-US" dirty="0"/>
              <a:t>/</a:t>
            </a:r>
            <a:r>
              <a:rPr lang="en-US" dirty="0" err="1"/>
              <a:t>költséges</a:t>
            </a:r>
            <a:r>
              <a:rPr lang="en-US" dirty="0"/>
              <a:t> </a:t>
            </a:r>
            <a:r>
              <a:rPr lang="en-US" dirty="0" err="1"/>
              <a:t>tervezés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üzemeltetés</a:t>
            </a:r>
            <a:endParaRPr lang="en-US" dirty="0"/>
          </a:p>
          <a:p>
            <a:pPr lvl="1"/>
            <a:r>
              <a:rPr lang="en-US" dirty="0" err="1"/>
              <a:t>konfigurálás</a:t>
            </a:r>
            <a:r>
              <a:rPr lang="en-US" dirty="0"/>
              <a:t> ↔ </a:t>
            </a:r>
            <a:r>
              <a:rPr lang="en-US" dirty="0" err="1"/>
              <a:t>programozás</a:t>
            </a:r>
            <a:endParaRPr lang="en-US" dirty="0"/>
          </a:p>
          <a:p>
            <a:pPr lvl="1"/>
            <a:r>
              <a:rPr lang="en-US" dirty="0" err="1"/>
              <a:t>lassú</a:t>
            </a:r>
            <a:r>
              <a:rPr lang="en-US" dirty="0"/>
              <a:t> </a:t>
            </a:r>
            <a:r>
              <a:rPr lang="en-US" dirty="0" err="1"/>
              <a:t>innováció</a:t>
            </a:r>
            <a:r>
              <a:rPr lang="en-US" dirty="0"/>
              <a:t> (</a:t>
            </a:r>
            <a:r>
              <a:rPr lang="en-US" dirty="0" err="1" smtClean="0"/>
              <a:t>akadémia</a:t>
            </a:r>
            <a:r>
              <a:rPr lang="en-US" dirty="0" smtClean="0"/>
              <a:t> </a:t>
            </a:r>
            <a:r>
              <a:rPr lang="en-US" dirty="0" err="1" smtClean="0"/>
              <a:t>problémája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drága</a:t>
            </a:r>
            <a:r>
              <a:rPr lang="en-US" dirty="0" smtClean="0"/>
              <a:t> (</a:t>
            </a:r>
            <a:r>
              <a:rPr lang="en-US" dirty="0" err="1" smtClean="0"/>
              <a:t>ipar</a:t>
            </a:r>
            <a:r>
              <a:rPr lang="en-US" dirty="0" smtClean="0"/>
              <a:t> </a:t>
            </a:r>
            <a:r>
              <a:rPr lang="en-US" dirty="0" err="1" smtClean="0"/>
              <a:t>problémája</a:t>
            </a:r>
            <a:r>
              <a:rPr lang="en-US" dirty="0" smtClean="0"/>
              <a:t>)</a:t>
            </a:r>
            <a:endParaRPr lang="hu-HU" dirty="0"/>
          </a:p>
          <a:p>
            <a:pPr lvl="2"/>
            <a:r>
              <a:rPr lang="en-US" dirty="0" err="1"/>
              <a:t>üzemeltetés</a:t>
            </a:r>
            <a:endParaRPr lang="hu-HU" dirty="0"/>
          </a:p>
          <a:p>
            <a:pPr lvl="2"/>
            <a:r>
              <a:rPr lang="en-US" dirty="0" err="1"/>
              <a:t>fejlesztés</a:t>
            </a:r>
            <a:endParaRPr lang="hu-HU" dirty="0"/>
          </a:p>
          <a:p>
            <a:pPr lvl="2"/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szolgáltatások</a:t>
            </a:r>
            <a:r>
              <a:rPr lang="en-US" dirty="0"/>
              <a:t> </a:t>
            </a:r>
            <a:r>
              <a:rPr lang="en-US" dirty="0" err="1" smtClean="0"/>
              <a:t>bevezetése</a:t>
            </a:r>
            <a:r>
              <a:rPr lang="en-US" dirty="0" smtClean="0"/>
              <a:t>/</a:t>
            </a:r>
            <a:r>
              <a:rPr lang="en-US" dirty="0" err="1" smtClean="0"/>
              <a:t>beüzemelése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74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Cél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Számítógép-hálózatok</a:t>
            </a:r>
            <a:r>
              <a:rPr lang="en-US" dirty="0"/>
              <a:t> </a:t>
            </a:r>
            <a:r>
              <a:rPr lang="en-US" dirty="0" err="1"/>
              <a:t>minél</a:t>
            </a:r>
            <a:r>
              <a:rPr lang="en-US" dirty="0"/>
              <a:t> “</a:t>
            </a:r>
            <a:r>
              <a:rPr lang="en-US" dirty="0" err="1"/>
              <a:t>jobb</a:t>
            </a:r>
            <a:r>
              <a:rPr lang="en-US" dirty="0"/>
              <a:t>” </a:t>
            </a:r>
            <a:r>
              <a:rPr lang="en-US" dirty="0" err="1"/>
              <a:t>programozhatósága</a:t>
            </a:r>
            <a:endParaRPr lang="en-US" dirty="0"/>
          </a:p>
          <a:p>
            <a:r>
              <a:rPr lang="en-US" dirty="0" err="1"/>
              <a:t>programozhatóság</a:t>
            </a:r>
            <a:endParaRPr lang="en-US" dirty="0"/>
          </a:p>
          <a:p>
            <a:pPr lvl="1"/>
            <a:r>
              <a:rPr lang="en-US" dirty="0" err="1"/>
              <a:t>hálózat</a:t>
            </a:r>
            <a:r>
              <a:rPr lang="en-US" dirty="0"/>
              <a:t> mint </a:t>
            </a:r>
            <a:r>
              <a:rPr lang="en-US" dirty="0" err="1"/>
              <a:t>egész</a:t>
            </a:r>
            <a:r>
              <a:rPr lang="en-US" dirty="0"/>
              <a:t> </a:t>
            </a:r>
            <a:r>
              <a:rPr lang="en-US" dirty="0" err="1"/>
              <a:t>működésének</a:t>
            </a:r>
            <a:r>
              <a:rPr lang="en-US" dirty="0"/>
              <a:t> </a:t>
            </a:r>
            <a:r>
              <a:rPr lang="en-US" dirty="0" err="1"/>
              <a:t>meghatározása</a:t>
            </a:r>
            <a:endParaRPr lang="en-US" dirty="0"/>
          </a:p>
          <a:p>
            <a:pPr lvl="1"/>
            <a:r>
              <a:rPr lang="en-US" dirty="0" err="1"/>
              <a:t>több</a:t>
            </a:r>
            <a:r>
              <a:rPr lang="en-US" dirty="0"/>
              <a:t> mint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egyes</a:t>
            </a:r>
            <a:r>
              <a:rPr lang="en-US" dirty="0"/>
              <a:t> </a:t>
            </a:r>
            <a:r>
              <a:rPr lang="en-US" dirty="0" err="1"/>
              <a:t>elemek</a:t>
            </a:r>
            <a:r>
              <a:rPr lang="en-US" dirty="0"/>
              <a:t> </a:t>
            </a:r>
            <a:r>
              <a:rPr lang="en-US" dirty="0" err="1"/>
              <a:t>működésének</a:t>
            </a:r>
            <a:r>
              <a:rPr lang="en-US" dirty="0"/>
              <a:t> </a:t>
            </a:r>
            <a:r>
              <a:rPr lang="en-US" dirty="0" err="1"/>
              <a:t>befolyásolása</a:t>
            </a:r>
            <a:endParaRPr lang="en-US" dirty="0"/>
          </a:p>
          <a:p>
            <a:pPr lvl="1"/>
            <a:r>
              <a:rPr lang="en-US" dirty="0" err="1"/>
              <a:t>konfigurálás</a:t>
            </a:r>
            <a:r>
              <a:rPr lang="en-US" dirty="0"/>
              <a:t> ↔ </a:t>
            </a:r>
            <a:r>
              <a:rPr lang="en-US" dirty="0" err="1"/>
              <a:t>programozás</a:t>
            </a:r>
            <a:endParaRPr lang="en-US" dirty="0"/>
          </a:p>
          <a:p>
            <a:pPr lvl="1"/>
            <a:r>
              <a:rPr lang="en-US" dirty="0" err="1"/>
              <a:t>időskála</a:t>
            </a:r>
            <a:r>
              <a:rPr lang="en-US" dirty="0"/>
              <a:t>!</a:t>
            </a:r>
          </a:p>
          <a:p>
            <a:r>
              <a:rPr lang="en-US" dirty="0"/>
              <a:t>“</a:t>
            </a:r>
            <a:r>
              <a:rPr lang="en-US" dirty="0" err="1"/>
              <a:t>jobb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könnyebb</a:t>
            </a:r>
            <a:r>
              <a:rPr lang="en-US" dirty="0"/>
              <a:t>, </a:t>
            </a:r>
            <a:r>
              <a:rPr lang="en-US" dirty="0" err="1"/>
              <a:t>gyorsabb</a:t>
            </a:r>
            <a:endParaRPr lang="en-US" dirty="0"/>
          </a:p>
          <a:p>
            <a:pPr lvl="1"/>
            <a:r>
              <a:rPr lang="en-US" dirty="0" err="1"/>
              <a:t>flexibilisebb</a:t>
            </a:r>
            <a:endParaRPr lang="en-US" dirty="0"/>
          </a:p>
          <a:p>
            <a:pPr lvl="1"/>
            <a:r>
              <a:rPr lang="en-US" dirty="0" err="1"/>
              <a:t>szélesebb</a:t>
            </a:r>
            <a:r>
              <a:rPr lang="en-US" dirty="0"/>
              <a:t> </a:t>
            </a:r>
            <a:r>
              <a:rPr lang="en-US" dirty="0" err="1"/>
              <a:t>körű</a:t>
            </a:r>
            <a:endParaRPr lang="en-US" dirty="0"/>
          </a:p>
          <a:p>
            <a:pPr lvl="1"/>
            <a:r>
              <a:rPr lang="en-US" dirty="0" err="1"/>
              <a:t>kevesebb</a:t>
            </a:r>
            <a:r>
              <a:rPr lang="en-US" dirty="0"/>
              <a:t> </a:t>
            </a:r>
            <a:r>
              <a:rPr lang="en-US" dirty="0" err="1"/>
              <a:t>hiba</a:t>
            </a:r>
            <a:r>
              <a:rPr lang="en-US" dirty="0"/>
              <a:t>(</a:t>
            </a:r>
            <a:r>
              <a:rPr lang="en-US" dirty="0" err="1"/>
              <a:t>lehetőség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gyorsabb</a:t>
            </a:r>
            <a:r>
              <a:rPr lang="en-US" dirty="0"/>
              <a:t> </a:t>
            </a:r>
            <a:r>
              <a:rPr lang="en-US" dirty="0" err="1" smtClean="0"/>
              <a:t>javíthatóság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/>
              <a:t>építése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üzemeltetése</a:t>
            </a:r>
            <a:r>
              <a:rPr lang="en-US" dirty="0"/>
              <a:t> (VITMAC00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kredit</a:t>
            </a:r>
            <a:r>
              <a:rPr lang="en-US" dirty="0"/>
              <a:t>, </a:t>
            </a:r>
            <a:r>
              <a:rPr lang="en-US" dirty="0" smtClean="0"/>
              <a:t>2/1/0/v</a:t>
            </a:r>
            <a:endParaRPr lang="en-US" dirty="0" smtClean="0"/>
          </a:p>
          <a:p>
            <a:r>
              <a:rPr lang="en-US" dirty="0" err="1"/>
              <a:t>tárgy</a:t>
            </a:r>
            <a:r>
              <a:rPr lang="en-US" dirty="0"/>
              <a:t> </a:t>
            </a:r>
            <a:r>
              <a:rPr lang="en-US" dirty="0" err="1"/>
              <a:t>honlap</a:t>
            </a:r>
            <a:r>
              <a:rPr lang="en-US" dirty="0"/>
              <a:t>: https://</a:t>
            </a:r>
            <a:r>
              <a:rPr lang="en-US" dirty="0" smtClean="0"/>
              <a:t>www.tmit.bme.hu/vitmac00</a:t>
            </a:r>
          </a:p>
          <a:p>
            <a:r>
              <a:rPr lang="en-US" dirty="0" err="1" smtClean="0"/>
              <a:t>kurzus</a:t>
            </a:r>
            <a:r>
              <a:rPr lang="en-US" dirty="0" smtClean="0"/>
              <a:t> </a:t>
            </a:r>
            <a:r>
              <a:rPr lang="en-US" dirty="0" err="1" smtClean="0"/>
              <a:t>honlap</a:t>
            </a:r>
            <a:r>
              <a:rPr lang="en-US" dirty="0" smtClean="0"/>
              <a:t>: </a:t>
            </a:r>
            <a:r>
              <a:rPr lang="en-US" dirty="0"/>
              <a:t>https://</a:t>
            </a:r>
            <a:r>
              <a:rPr lang="en-US" dirty="0" smtClean="0"/>
              <a:t>www.tmit.bme.hu/vitmac00-2017</a:t>
            </a:r>
            <a:endParaRPr lang="en-US" dirty="0" smtClean="0"/>
          </a:p>
          <a:p>
            <a:r>
              <a:rPr lang="en-US" dirty="0" err="1" smtClean="0"/>
              <a:t>Előadók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Sonkoly</a:t>
            </a:r>
            <a:r>
              <a:rPr lang="en-US" dirty="0" smtClean="0"/>
              <a:t> </a:t>
            </a:r>
            <a:r>
              <a:rPr lang="en-US" dirty="0" err="1" smtClean="0"/>
              <a:t>Balázs</a:t>
            </a:r>
            <a:r>
              <a:rPr lang="en-US" dirty="0" smtClean="0"/>
              <a:t> (</a:t>
            </a:r>
            <a:r>
              <a:rPr lang="en-US" dirty="0" err="1" smtClean="0"/>
              <a:t>tárgyfelelős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I.E.344, </a:t>
            </a:r>
            <a:r>
              <a:rPr lang="en-US" dirty="0" err="1" smtClean="0"/>
              <a:t>tel</a:t>
            </a:r>
            <a:r>
              <a:rPr lang="en-US" dirty="0" smtClean="0"/>
              <a:t>: 2403, mail: sonkoly@tmit.bme.hu</a:t>
            </a:r>
          </a:p>
          <a:p>
            <a:pPr lvl="1"/>
            <a:r>
              <a:rPr lang="en-US" dirty="0" err="1" smtClean="0"/>
              <a:t>Gulyás</a:t>
            </a:r>
            <a:r>
              <a:rPr lang="en-US" dirty="0" smtClean="0"/>
              <a:t> </a:t>
            </a:r>
            <a:r>
              <a:rPr lang="en-US" dirty="0" err="1" smtClean="0"/>
              <a:t>András</a:t>
            </a:r>
            <a:endParaRPr lang="en-US" dirty="0" smtClean="0"/>
          </a:p>
          <a:p>
            <a:pPr lvl="2"/>
            <a:r>
              <a:rPr lang="en-US" dirty="0" smtClean="0"/>
              <a:t>I.E.343,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3443, </a:t>
            </a:r>
            <a:r>
              <a:rPr lang="en-US" dirty="0"/>
              <a:t>mail: </a:t>
            </a:r>
            <a:r>
              <a:rPr lang="en-US" dirty="0" smtClean="0"/>
              <a:t>gulyas@tmit.bme.hu</a:t>
            </a:r>
          </a:p>
          <a:p>
            <a:pPr lvl="1"/>
            <a:r>
              <a:rPr lang="en-US" dirty="0" err="1" smtClean="0"/>
              <a:t>Németh</a:t>
            </a:r>
            <a:r>
              <a:rPr lang="en-US" dirty="0" smtClean="0"/>
              <a:t> </a:t>
            </a:r>
            <a:r>
              <a:rPr lang="en-US" dirty="0" err="1" smtClean="0"/>
              <a:t>Felicián</a:t>
            </a:r>
            <a:endParaRPr lang="en-US" dirty="0" smtClean="0"/>
          </a:p>
          <a:p>
            <a:pPr lvl="2"/>
            <a:r>
              <a:rPr lang="en-US" dirty="0"/>
              <a:t>I.E.344,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1356, </a:t>
            </a:r>
            <a:r>
              <a:rPr lang="en-US" dirty="0"/>
              <a:t>mail: </a:t>
            </a:r>
            <a:r>
              <a:rPr lang="en-US" dirty="0" smtClean="0"/>
              <a:t>nemethf@tmit.bme.hu</a:t>
            </a:r>
          </a:p>
          <a:p>
            <a:pPr lvl="1"/>
            <a:r>
              <a:rPr lang="en-US" dirty="0" err="1" smtClean="0"/>
              <a:t>Fehér</a:t>
            </a:r>
            <a:r>
              <a:rPr lang="en-US" dirty="0" smtClean="0"/>
              <a:t> </a:t>
            </a:r>
            <a:r>
              <a:rPr lang="en-US" dirty="0" err="1" smtClean="0"/>
              <a:t>Gábor</a:t>
            </a:r>
            <a:endParaRPr lang="en-US" dirty="0" smtClean="0"/>
          </a:p>
          <a:p>
            <a:pPr lvl="2"/>
            <a:r>
              <a:rPr lang="en-US" dirty="0" smtClean="0"/>
              <a:t>I.E.325,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1538, </a:t>
            </a:r>
            <a:r>
              <a:rPr lang="en-US" dirty="0"/>
              <a:t>mail: </a:t>
            </a:r>
            <a:r>
              <a:rPr lang="en-US" dirty="0" smtClean="0"/>
              <a:t>feher@tmit.bme.hu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Egy</a:t>
            </a:r>
            <a:r>
              <a:rPr lang="en-US" dirty="0" smtClean="0"/>
              <a:t>) </a:t>
            </a:r>
            <a:r>
              <a:rPr lang="en-US" dirty="0" err="1" smtClean="0"/>
              <a:t>Megoldás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irány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Software Defined </a:t>
            </a:r>
            <a:r>
              <a:rPr lang="en-US" dirty="0" smtClean="0"/>
              <a:t>Networking</a:t>
            </a:r>
          </a:p>
          <a:p>
            <a:pPr lvl="1"/>
            <a:r>
              <a:rPr lang="en-US" dirty="0" err="1" smtClean="0"/>
              <a:t>kontrollsík</a:t>
            </a:r>
            <a:r>
              <a:rPr lang="en-US" dirty="0" smtClean="0"/>
              <a:t> </a:t>
            </a:r>
            <a:r>
              <a:rPr lang="en-US" dirty="0" err="1" smtClean="0"/>
              <a:t>szoftverizálása</a:t>
            </a:r>
            <a:endParaRPr lang="en-US" dirty="0"/>
          </a:p>
          <a:p>
            <a:pPr lvl="1"/>
            <a:r>
              <a:rPr lang="en-US" dirty="0" err="1"/>
              <a:t>kontrollsík</a:t>
            </a:r>
            <a:r>
              <a:rPr lang="en-US" dirty="0"/>
              <a:t> ↔ </a:t>
            </a:r>
            <a:r>
              <a:rPr lang="en-US" dirty="0" err="1"/>
              <a:t>adatsík</a:t>
            </a:r>
            <a:r>
              <a:rPr lang="en-US" dirty="0"/>
              <a:t> </a:t>
            </a:r>
            <a:r>
              <a:rPr lang="en-US" dirty="0" err="1"/>
              <a:t>szeparálása</a:t>
            </a:r>
            <a:endParaRPr lang="en-US" dirty="0"/>
          </a:p>
          <a:p>
            <a:pPr lvl="2"/>
            <a:r>
              <a:rPr lang="en-US" dirty="0" err="1"/>
              <a:t>kontroll</a:t>
            </a:r>
            <a:r>
              <a:rPr lang="en-US" dirty="0"/>
              <a:t>: </a:t>
            </a:r>
            <a:r>
              <a:rPr lang="en-US" dirty="0" err="1"/>
              <a:t>döntés</a:t>
            </a:r>
            <a:r>
              <a:rPr lang="en-US" dirty="0"/>
              <a:t> </a:t>
            </a:r>
            <a:r>
              <a:rPr lang="en-US" dirty="0" err="1"/>
              <a:t>hogy</a:t>
            </a:r>
            <a:r>
              <a:rPr lang="en-US" dirty="0"/>
              <a:t> mi </a:t>
            </a:r>
            <a:r>
              <a:rPr lang="en-US" dirty="0" err="1"/>
              <a:t>történjen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</a:t>
            </a:r>
            <a:r>
              <a:rPr lang="en-US" dirty="0" err="1"/>
              <a:t>forgalommal</a:t>
            </a:r>
            <a:endParaRPr lang="en-US" dirty="0"/>
          </a:p>
          <a:p>
            <a:pPr lvl="2"/>
            <a:r>
              <a:rPr lang="en-US" dirty="0" err="1"/>
              <a:t>adatsík</a:t>
            </a:r>
            <a:r>
              <a:rPr lang="en-US" dirty="0"/>
              <a:t>: </a:t>
            </a:r>
            <a:r>
              <a:rPr lang="en-US" dirty="0" err="1"/>
              <a:t>csomagok</a:t>
            </a:r>
            <a:r>
              <a:rPr lang="en-US" dirty="0"/>
              <a:t> </a:t>
            </a:r>
            <a:r>
              <a:rPr lang="en-US" dirty="0" err="1"/>
              <a:t>továbbítása</a:t>
            </a:r>
            <a:endParaRPr lang="en-US" dirty="0"/>
          </a:p>
          <a:p>
            <a:pPr lvl="1"/>
            <a:r>
              <a:rPr lang="en-US" dirty="0" err="1"/>
              <a:t>kontrollsík</a:t>
            </a:r>
            <a:r>
              <a:rPr lang="en-US" dirty="0"/>
              <a:t> </a:t>
            </a:r>
            <a:r>
              <a:rPr lang="en-US" dirty="0" err="1"/>
              <a:t>centralizálása</a:t>
            </a:r>
            <a:r>
              <a:rPr lang="en-US" dirty="0"/>
              <a:t> / </a:t>
            </a:r>
            <a:r>
              <a:rPr lang="en-US" dirty="0" err="1"/>
              <a:t>konszolidálása</a:t>
            </a:r>
            <a:r>
              <a:rPr lang="en-US" dirty="0"/>
              <a:t> / </a:t>
            </a:r>
            <a:r>
              <a:rPr lang="en-US" dirty="0" err="1"/>
              <a:t>egységesítése</a:t>
            </a:r>
            <a:endParaRPr lang="en-US" dirty="0"/>
          </a:p>
          <a:p>
            <a:pPr lvl="1"/>
            <a:r>
              <a:rPr lang="en-US" dirty="0" err="1"/>
              <a:t>közöttük</a:t>
            </a:r>
            <a:r>
              <a:rPr lang="en-US" dirty="0"/>
              <a:t>: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interfész</a:t>
            </a:r>
            <a:r>
              <a:rPr lang="en-US" dirty="0"/>
              <a:t>(</a:t>
            </a:r>
            <a:r>
              <a:rPr lang="en-US" dirty="0" err="1"/>
              <a:t>ek</a:t>
            </a:r>
            <a:r>
              <a:rPr lang="en-US" dirty="0"/>
              <a:t>)</a:t>
            </a:r>
            <a:endParaRPr lang="hu-HU" dirty="0"/>
          </a:p>
          <a:p>
            <a:pPr lvl="1"/>
            <a:r>
              <a:rPr lang="hu-HU" dirty="0"/>
              <a:t>korábban: elosztott rendszer, „sok-sok” kapcsolat</a:t>
            </a:r>
          </a:p>
          <a:p>
            <a:pPr lvl="1"/>
            <a:r>
              <a:rPr lang="hu-HU" dirty="0"/>
              <a:t>most: elosztott rendszer, „egy-sok” kapcsolat</a:t>
            </a:r>
            <a:r>
              <a:rPr lang="hu-HU" dirty="0" smtClean="0"/>
              <a:t>!</a:t>
            </a:r>
            <a:endParaRPr lang="en-US" dirty="0" smtClean="0"/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népszerű</a:t>
            </a:r>
            <a:r>
              <a:rPr lang="en-US" dirty="0" smtClean="0"/>
              <a:t> </a:t>
            </a:r>
            <a:r>
              <a:rPr lang="en-US" dirty="0" err="1" smtClean="0"/>
              <a:t>realizáció</a:t>
            </a:r>
            <a:r>
              <a:rPr lang="en-US" dirty="0" smtClean="0"/>
              <a:t>: </a:t>
            </a:r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hu-HU" dirty="0"/>
              <a:t>kontroll-adat szeparálás +</a:t>
            </a:r>
          </a:p>
          <a:p>
            <a:pPr lvl="1"/>
            <a:r>
              <a:rPr lang="hu-HU" dirty="0"/>
              <a:t>hálózati eszköz általánosítása (absztrakció)</a:t>
            </a:r>
          </a:p>
          <a:p>
            <a:pPr lvl="1"/>
            <a:r>
              <a:rPr lang="hu-HU" dirty="0"/>
              <a:t>műveletek általánosítása (bizonyos mértékben)</a:t>
            </a:r>
          </a:p>
          <a:p>
            <a:pPr lvl="1"/>
            <a:r>
              <a:rPr lang="hu-HU" dirty="0" smtClean="0"/>
              <a:t>új koncepció: hálózati operációs rendszer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77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Internet </a:t>
            </a:r>
            <a:r>
              <a:rPr lang="en-US" sz="2400" dirty="0"/>
              <a:t>ma: </a:t>
            </a:r>
            <a:r>
              <a:rPr lang="en-US" sz="2400" dirty="0" err="1"/>
              <a:t>zárt</a:t>
            </a:r>
            <a:r>
              <a:rPr lang="en-US" sz="2400" dirty="0"/>
              <a:t> </a:t>
            </a:r>
            <a:r>
              <a:rPr lang="en-US" sz="2400" dirty="0" err="1" smtClean="0"/>
              <a:t>infrastruktúra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1314846" y="3049587"/>
            <a:ext cx="1144190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54"/>
          <p:cNvGrpSpPr>
            <a:grpSpLocks noChangeAspect="1"/>
          </p:cNvGrpSpPr>
          <p:nvPr/>
        </p:nvGrpSpPr>
        <p:grpSpPr bwMode="auto">
          <a:xfrm>
            <a:off x="1414858" y="3138487"/>
            <a:ext cx="1004888" cy="258365"/>
            <a:chOff x="558086" y="3810293"/>
            <a:chExt cx="1339620" cy="343744"/>
          </a:xfrm>
        </p:grpSpPr>
        <p:sp>
          <p:nvSpPr>
            <p:cNvPr id="10" name="Rounded Rectangle 9"/>
            <p:cNvSpPr/>
            <p:nvPr/>
          </p:nvSpPr>
          <p:spPr>
            <a:xfrm>
              <a:off x="558086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9299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56280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227896" y="398295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" name="Rectangle 13"/>
          <p:cNvSpPr>
            <a:spLocks noChangeAspect="1"/>
          </p:cNvSpPr>
          <p:nvPr/>
        </p:nvSpPr>
        <p:spPr>
          <a:xfrm>
            <a:off x="3800475" y="1786516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58"/>
          <p:cNvGrpSpPr>
            <a:grpSpLocks noChangeAspect="1"/>
          </p:cNvGrpSpPr>
          <p:nvPr/>
        </p:nvGrpSpPr>
        <p:grpSpPr bwMode="auto">
          <a:xfrm>
            <a:off x="3900487" y="1875416"/>
            <a:ext cx="1004888" cy="257175"/>
            <a:chOff x="2988148" y="2012694"/>
            <a:chExt cx="1339620" cy="343744"/>
          </a:xfrm>
        </p:grpSpPr>
        <p:sp>
          <p:nvSpPr>
            <p:cNvPr id="17" name="Rounded Rectangle 16"/>
            <p:cNvSpPr/>
            <p:nvPr/>
          </p:nvSpPr>
          <p:spPr>
            <a:xfrm>
              <a:off x="2988148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32305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9286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57958" y="2184566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1" name="Rectangle 20"/>
          <p:cNvSpPr>
            <a:spLocks noChangeAspect="1"/>
          </p:cNvSpPr>
          <p:nvPr/>
        </p:nvSpPr>
        <p:spPr>
          <a:xfrm>
            <a:off x="7477007" y="2476632"/>
            <a:ext cx="1144191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57"/>
          <p:cNvGrpSpPr>
            <a:grpSpLocks noChangeAspect="1"/>
          </p:cNvGrpSpPr>
          <p:nvPr/>
        </p:nvGrpSpPr>
        <p:grpSpPr bwMode="auto">
          <a:xfrm>
            <a:off x="7568236" y="2544606"/>
            <a:ext cx="1003697" cy="258365"/>
            <a:chOff x="6717510" y="2608253"/>
            <a:chExt cx="1339620" cy="343744"/>
          </a:xfrm>
        </p:grpSpPr>
        <p:sp>
          <p:nvSpPr>
            <p:cNvPr id="24" name="Rounded Rectangle 23"/>
            <p:cNvSpPr/>
            <p:nvPr/>
          </p:nvSpPr>
          <p:spPr>
            <a:xfrm>
              <a:off x="6717510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05241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72222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388114" y="2780917"/>
              <a:ext cx="333713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3046809" y="4061954"/>
            <a:ext cx="1144191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55"/>
          <p:cNvGrpSpPr>
            <a:grpSpLocks noChangeAspect="1"/>
          </p:cNvGrpSpPr>
          <p:nvPr/>
        </p:nvGrpSpPr>
        <p:grpSpPr bwMode="auto">
          <a:xfrm>
            <a:off x="3146821" y="4152442"/>
            <a:ext cx="1004888" cy="257175"/>
            <a:chOff x="2995893" y="5485693"/>
            <a:chExt cx="1339620" cy="343744"/>
          </a:xfrm>
        </p:grpSpPr>
        <p:sp>
          <p:nvSpPr>
            <p:cNvPr id="31" name="Rounded Rectangle 30"/>
            <p:cNvSpPr/>
            <p:nvPr/>
          </p:nvSpPr>
          <p:spPr>
            <a:xfrm>
              <a:off x="2995893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33079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00060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665703" y="5657565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5" name="Rectangle 34"/>
          <p:cNvSpPr>
            <a:spLocks noChangeAspect="1"/>
          </p:cNvSpPr>
          <p:nvPr/>
        </p:nvSpPr>
        <p:spPr>
          <a:xfrm>
            <a:off x="5791200" y="3438148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1415031" y="3392215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38" name="Rounded Rectangle 37"/>
          <p:cNvSpPr>
            <a:spLocks noChangeAspect="1"/>
          </p:cNvSpPr>
          <p:nvPr/>
        </p:nvSpPr>
        <p:spPr>
          <a:xfrm>
            <a:off x="3909964" y="213259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>
          <a:xfrm>
            <a:off x="7567218" y="280297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>
          <a:xfrm>
            <a:off x="3139763" y="4420414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>
          <a:xfrm>
            <a:off x="5897218" y="3785413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grpSp>
        <p:nvGrpSpPr>
          <p:cNvPr id="42" name="Group 56"/>
          <p:cNvGrpSpPr>
            <a:grpSpLocks noChangeAspect="1"/>
          </p:cNvGrpSpPr>
          <p:nvPr/>
        </p:nvGrpSpPr>
        <p:grpSpPr bwMode="auto">
          <a:xfrm>
            <a:off x="5891212" y="3527047"/>
            <a:ext cx="1004888" cy="258366"/>
            <a:chOff x="4521796" y="3828803"/>
            <a:chExt cx="1339620" cy="343744"/>
          </a:xfrm>
        </p:grpSpPr>
        <p:sp>
          <p:nvSpPr>
            <p:cNvPr id="43" name="Rounded Rectangle 42"/>
            <p:cNvSpPr/>
            <p:nvPr/>
          </p:nvSpPr>
          <p:spPr>
            <a:xfrm>
              <a:off x="4521796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85670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52651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191606" y="400146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47" name="Straight Connector 46"/>
          <p:cNvCxnSpPr>
            <a:cxnSpLocks noChangeAspect="1"/>
            <a:stCxn id="7" idx="3"/>
            <a:endCxn id="14" idx="2"/>
          </p:cNvCxnSpPr>
          <p:nvPr/>
        </p:nvCxnSpPr>
        <p:spPr>
          <a:xfrm flipV="1">
            <a:off x="2459036" y="2767591"/>
            <a:ext cx="1913534" cy="77312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cxnSpLocks noChangeAspect="1"/>
            <a:endCxn id="35" idx="0"/>
          </p:cNvCxnSpPr>
          <p:nvPr/>
        </p:nvCxnSpPr>
        <p:spPr>
          <a:xfrm>
            <a:off x="4967838" y="2618465"/>
            <a:ext cx="1395457" cy="81968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Connector 48"/>
          <p:cNvCxnSpPr>
            <a:cxnSpLocks noChangeAspect="1"/>
            <a:stCxn id="29" idx="3"/>
            <a:endCxn id="35" idx="1"/>
          </p:cNvCxnSpPr>
          <p:nvPr/>
        </p:nvCxnSpPr>
        <p:spPr>
          <a:xfrm flipV="1">
            <a:off x="4144477" y="3928686"/>
            <a:ext cx="1646723" cy="91742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Connector 49"/>
          <p:cNvCxnSpPr>
            <a:cxnSpLocks noChangeAspect="1"/>
            <a:stCxn id="7" idx="2"/>
            <a:endCxn id="29" idx="1"/>
          </p:cNvCxnSpPr>
          <p:nvPr/>
        </p:nvCxnSpPr>
        <p:spPr>
          <a:xfrm>
            <a:off x="1886941" y="4031852"/>
            <a:ext cx="1252821" cy="814254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Straight Connector 50"/>
          <p:cNvCxnSpPr>
            <a:cxnSpLocks noChangeAspect="1"/>
            <a:stCxn id="36" idx="3"/>
            <a:endCxn id="21" idx="2"/>
          </p:cNvCxnSpPr>
          <p:nvPr/>
        </p:nvCxnSpPr>
        <p:spPr>
          <a:xfrm flipV="1">
            <a:off x="6896524" y="3457707"/>
            <a:ext cx="1152579" cy="7505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2" name="Rectangle 51"/>
          <p:cNvSpPr/>
          <p:nvPr/>
        </p:nvSpPr>
        <p:spPr bwMode="auto">
          <a:xfrm>
            <a:off x="3834285" y="1820705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1345207" y="306854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3070024" y="406195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13821" y="3438148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498675" y="2484834"/>
            <a:ext cx="114419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SDN: “</a:t>
            </a:r>
            <a:r>
              <a:rPr lang="en-US" sz="2400" dirty="0" err="1"/>
              <a:t>nyissuk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1314846" y="3049587"/>
            <a:ext cx="1144190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roup 54"/>
          <p:cNvGrpSpPr>
            <a:grpSpLocks noChangeAspect="1"/>
          </p:cNvGrpSpPr>
          <p:nvPr/>
        </p:nvGrpSpPr>
        <p:grpSpPr bwMode="auto">
          <a:xfrm>
            <a:off x="1414858" y="3138487"/>
            <a:ext cx="1004888" cy="258365"/>
            <a:chOff x="558086" y="3810293"/>
            <a:chExt cx="1339620" cy="343744"/>
          </a:xfrm>
        </p:grpSpPr>
        <p:sp>
          <p:nvSpPr>
            <p:cNvPr id="66" name="Rounded Rectangle 65"/>
            <p:cNvSpPr/>
            <p:nvPr/>
          </p:nvSpPr>
          <p:spPr>
            <a:xfrm>
              <a:off x="558086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9299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156280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227896" y="398295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0" name="Rectangle 69"/>
          <p:cNvSpPr>
            <a:spLocks noChangeAspect="1"/>
          </p:cNvSpPr>
          <p:nvPr/>
        </p:nvSpPr>
        <p:spPr>
          <a:xfrm>
            <a:off x="3800475" y="1786516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58"/>
          <p:cNvGrpSpPr>
            <a:grpSpLocks noChangeAspect="1"/>
          </p:cNvGrpSpPr>
          <p:nvPr/>
        </p:nvGrpSpPr>
        <p:grpSpPr bwMode="auto">
          <a:xfrm>
            <a:off x="3900487" y="1875416"/>
            <a:ext cx="1004888" cy="257175"/>
            <a:chOff x="2988148" y="2012694"/>
            <a:chExt cx="1339620" cy="343744"/>
          </a:xfrm>
        </p:grpSpPr>
        <p:sp>
          <p:nvSpPr>
            <p:cNvPr id="73" name="Rounded Rectangle 72"/>
            <p:cNvSpPr/>
            <p:nvPr/>
          </p:nvSpPr>
          <p:spPr>
            <a:xfrm>
              <a:off x="2988148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32305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399286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3657958" y="2184566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7" name="Rectangle 76"/>
          <p:cNvSpPr>
            <a:spLocks noChangeAspect="1"/>
          </p:cNvSpPr>
          <p:nvPr/>
        </p:nvSpPr>
        <p:spPr>
          <a:xfrm>
            <a:off x="7477007" y="2476632"/>
            <a:ext cx="1144191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9" name="Group 57"/>
          <p:cNvGrpSpPr>
            <a:grpSpLocks noChangeAspect="1"/>
          </p:cNvGrpSpPr>
          <p:nvPr/>
        </p:nvGrpSpPr>
        <p:grpSpPr bwMode="auto">
          <a:xfrm>
            <a:off x="7568236" y="2544606"/>
            <a:ext cx="1003697" cy="258365"/>
            <a:chOff x="6717510" y="2608253"/>
            <a:chExt cx="1339620" cy="343744"/>
          </a:xfrm>
        </p:grpSpPr>
        <p:sp>
          <p:nvSpPr>
            <p:cNvPr id="80" name="Rounded Rectangle 79"/>
            <p:cNvSpPr/>
            <p:nvPr/>
          </p:nvSpPr>
          <p:spPr>
            <a:xfrm>
              <a:off x="6717510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705241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72222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7388114" y="2780917"/>
              <a:ext cx="333713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4" name="Rectangle 83"/>
          <p:cNvSpPr>
            <a:spLocks noChangeAspect="1"/>
          </p:cNvSpPr>
          <p:nvPr/>
        </p:nvSpPr>
        <p:spPr>
          <a:xfrm>
            <a:off x="3046809" y="4061954"/>
            <a:ext cx="1144191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55"/>
          <p:cNvGrpSpPr>
            <a:grpSpLocks noChangeAspect="1"/>
          </p:cNvGrpSpPr>
          <p:nvPr/>
        </p:nvGrpSpPr>
        <p:grpSpPr bwMode="auto">
          <a:xfrm>
            <a:off x="3146821" y="4152442"/>
            <a:ext cx="1004888" cy="257175"/>
            <a:chOff x="2995893" y="5485693"/>
            <a:chExt cx="1339620" cy="343744"/>
          </a:xfrm>
        </p:grpSpPr>
        <p:sp>
          <p:nvSpPr>
            <p:cNvPr id="87" name="Rounded Rectangle 86"/>
            <p:cNvSpPr/>
            <p:nvPr/>
          </p:nvSpPr>
          <p:spPr>
            <a:xfrm>
              <a:off x="2995893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33079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400060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665703" y="5657565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91" name="Rectangle 90"/>
          <p:cNvSpPr>
            <a:spLocks noChangeAspect="1"/>
          </p:cNvSpPr>
          <p:nvPr/>
        </p:nvSpPr>
        <p:spPr>
          <a:xfrm>
            <a:off x="5791200" y="3438148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ounded Rectangle 92"/>
          <p:cNvSpPr>
            <a:spLocks noChangeAspect="1"/>
          </p:cNvSpPr>
          <p:nvPr/>
        </p:nvSpPr>
        <p:spPr>
          <a:xfrm>
            <a:off x="1415031" y="3392215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4" name="Rounded Rectangle 93"/>
          <p:cNvSpPr>
            <a:spLocks noChangeAspect="1"/>
          </p:cNvSpPr>
          <p:nvPr/>
        </p:nvSpPr>
        <p:spPr>
          <a:xfrm>
            <a:off x="3909964" y="213259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5" name="Rounded Rectangle 94"/>
          <p:cNvSpPr>
            <a:spLocks noChangeAspect="1"/>
          </p:cNvSpPr>
          <p:nvPr/>
        </p:nvSpPr>
        <p:spPr>
          <a:xfrm>
            <a:off x="7567218" y="280297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6" name="Rounded Rectangle 95"/>
          <p:cNvSpPr>
            <a:spLocks noChangeAspect="1"/>
          </p:cNvSpPr>
          <p:nvPr/>
        </p:nvSpPr>
        <p:spPr>
          <a:xfrm>
            <a:off x="3139763" y="4420414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7" name="Rounded Rectangle 96"/>
          <p:cNvSpPr>
            <a:spLocks noChangeAspect="1"/>
          </p:cNvSpPr>
          <p:nvPr/>
        </p:nvSpPr>
        <p:spPr>
          <a:xfrm>
            <a:off x="5897218" y="3785413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grpSp>
        <p:nvGrpSpPr>
          <p:cNvPr id="98" name="Group 56"/>
          <p:cNvGrpSpPr>
            <a:grpSpLocks noChangeAspect="1"/>
          </p:cNvGrpSpPr>
          <p:nvPr/>
        </p:nvGrpSpPr>
        <p:grpSpPr bwMode="auto">
          <a:xfrm>
            <a:off x="5891212" y="3527047"/>
            <a:ext cx="1004888" cy="258366"/>
            <a:chOff x="4521796" y="3828803"/>
            <a:chExt cx="1339620" cy="343744"/>
          </a:xfrm>
        </p:grpSpPr>
        <p:sp>
          <p:nvSpPr>
            <p:cNvPr id="99" name="Rounded Rectangle 98"/>
            <p:cNvSpPr/>
            <p:nvPr/>
          </p:nvSpPr>
          <p:spPr>
            <a:xfrm>
              <a:off x="4521796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85670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52651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5191606" y="400146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03" name="Straight Connector 102"/>
          <p:cNvCxnSpPr>
            <a:cxnSpLocks noChangeAspect="1"/>
            <a:stCxn id="63" idx="3"/>
            <a:endCxn id="70" idx="2"/>
          </p:cNvCxnSpPr>
          <p:nvPr/>
        </p:nvCxnSpPr>
        <p:spPr>
          <a:xfrm flipV="1">
            <a:off x="2459036" y="2767591"/>
            <a:ext cx="1913534" cy="77312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/>
          <p:cNvCxnSpPr>
            <a:cxnSpLocks noChangeAspect="1"/>
            <a:endCxn id="91" idx="0"/>
          </p:cNvCxnSpPr>
          <p:nvPr/>
        </p:nvCxnSpPr>
        <p:spPr>
          <a:xfrm>
            <a:off x="4967838" y="2618465"/>
            <a:ext cx="1395457" cy="81968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>
            <a:cxnSpLocks noChangeAspect="1"/>
            <a:stCxn id="85" idx="3"/>
            <a:endCxn id="91" idx="1"/>
          </p:cNvCxnSpPr>
          <p:nvPr/>
        </p:nvCxnSpPr>
        <p:spPr>
          <a:xfrm flipV="1">
            <a:off x="4144477" y="3928686"/>
            <a:ext cx="1646723" cy="91742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cxnSpLocks noChangeAspect="1"/>
            <a:stCxn id="63" idx="2"/>
            <a:endCxn id="85" idx="1"/>
          </p:cNvCxnSpPr>
          <p:nvPr/>
        </p:nvCxnSpPr>
        <p:spPr>
          <a:xfrm>
            <a:off x="1886941" y="4031852"/>
            <a:ext cx="1252821" cy="814254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cxnSpLocks noChangeAspect="1"/>
            <a:stCxn id="92" idx="3"/>
            <a:endCxn id="77" idx="2"/>
          </p:cNvCxnSpPr>
          <p:nvPr/>
        </p:nvCxnSpPr>
        <p:spPr>
          <a:xfrm flipV="1">
            <a:off x="6896524" y="3457707"/>
            <a:ext cx="1152579" cy="7505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Rounded Rectangle 107"/>
          <p:cNvSpPr>
            <a:spLocks noChangeAspect="1"/>
          </p:cNvSpPr>
          <p:nvPr/>
        </p:nvSpPr>
        <p:spPr>
          <a:xfrm>
            <a:off x="1670975" y="1106048"/>
            <a:ext cx="6650034" cy="312233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Operating  System</a:t>
            </a:r>
          </a:p>
        </p:txBody>
      </p:sp>
      <p:grpSp>
        <p:nvGrpSpPr>
          <p:cNvPr id="109" name="Group 62"/>
          <p:cNvGrpSpPr>
            <a:grpSpLocks noChangeAspect="1"/>
          </p:cNvGrpSpPr>
          <p:nvPr/>
        </p:nvGrpSpPr>
        <p:grpSpPr bwMode="auto">
          <a:xfrm>
            <a:off x="3532584" y="514350"/>
            <a:ext cx="2206229" cy="371475"/>
            <a:chOff x="2682096" y="715997"/>
            <a:chExt cx="2942976" cy="495228"/>
          </a:xfrm>
        </p:grpSpPr>
        <p:sp>
          <p:nvSpPr>
            <p:cNvPr id="110" name="Rounded Rectangle 109"/>
            <p:cNvSpPr/>
            <p:nvPr/>
          </p:nvSpPr>
          <p:spPr>
            <a:xfrm>
              <a:off x="2682096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3732218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742651" y="715997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</p:grpSp>
      <p:sp>
        <p:nvSpPr>
          <p:cNvPr id="114" name="Rectangle 113"/>
          <p:cNvSpPr/>
          <p:nvPr/>
        </p:nvSpPr>
        <p:spPr bwMode="auto">
          <a:xfrm>
            <a:off x="3834285" y="1820705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345207" y="306854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3070024" y="406195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5813821" y="3438148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7498675" y="2484834"/>
            <a:ext cx="114419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3.80842E-6 L 1.70228E-7 -0.323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-2.11013E-6 L 0.00087 -0.13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1.12911E-6 L 0.00296 -0.224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2.59139E-7 L -3.4914E-7 -0.5296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4.38223E-6 L 0.00018 -0.401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2.16566E-6 L 1.5581E-6 -0.0865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1.4484E-6 L 0.00017 -0.3477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1.24479E-6 L -3.4914E-7 -0.5543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1.06432E-7 L -4.16884E-6 -0.4266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-3.22073E-6 L -3.45492E-6 -0.2487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Straight Connector 139"/>
          <p:cNvCxnSpPr/>
          <p:nvPr/>
        </p:nvCxnSpPr>
        <p:spPr>
          <a:xfrm>
            <a:off x="6477000" y="1428750"/>
            <a:ext cx="0" cy="262200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6200000" flipH="1">
            <a:off x="440532" y="2512219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SDN: “</a:t>
            </a:r>
            <a:r>
              <a:rPr lang="en-US" sz="2400" dirty="0" err="1"/>
              <a:t>nyissuk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422448" y="914400"/>
            <a:ext cx="6264351" cy="3703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>
            <a:cxnSpLocks noChangeAspect="1"/>
            <a:stCxn id="64" idx="0"/>
            <a:endCxn id="71" idx="2"/>
          </p:cNvCxnSpPr>
          <p:nvPr/>
        </p:nvCxnSpPr>
        <p:spPr>
          <a:xfrm flipV="1">
            <a:off x="1920092" y="2713846"/>
            <a:ext cx="2482753" cy="94371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/>
          <p:cNvCxnSpPr>
            <a:cxnSpLocks noChangeAspect="1"/>
            <a:stCxn id="71" idx="3"/>
            <a:endCxn id="92" idx="0"/>
          </p:cNvCxnSpPr>
          <p:nvPr/>
        </p:nvCxnSpPr>
        <p:spPr>
          <a:xfrm>
            <a:off x="4905202" y="2556297"/>
            <a:ext cx="1488965" cy="149446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>
            <a:cxnSpLocks noChangeAspect="1"/>
            <a:stCxn id="85" idx="3"/>
            <a:endCxn id="92" idx="1"/>
          </p:cNvCxnSpPr>
          <p:nvPr/>
        </p:nvCxnSpPr>
        <p:spPr>
          <a:xfrm flipV="1">
            <a:off x="4144477" y="4208306"/>
            <a:ext cx="1747332" cy="63780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cxnSpLocks noChangeAspect="1"/>
            <a:stCxn id="64" idx="2"/>
            <a:endCxn id="85" idx="1"/>
          </p:cNvCxnSpPr>
          <p:nvPr/>
        </p:nvCxnSpPr>
        <p:spPr>
          <a:xfrm>
            <a:off x="1920092" y="3972657"/>
            <a:ext cx="1219670" cy="87344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cxnSpLocks noChangeAspect="1"/>
            <a:stCxn id="92" idx="3"/>
            <a:endCxn id="78" idx="2"/>
          </p:cNvCxnSpPr>
          <p:nvPr/>
        </p:nvCxnSpPr>
        <p:spPr>
          <a:xfrm flipV="1">
            <a:off x="6896524" y="3383413"/>
            <a:ext cx="1172824" cy="82489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Rounded Rectangle 107"/>
          <p:cNvSpPr>
            <a:spLocks noChangeAspect="1"/>
          </p:cNvSpPr>
          <p:nvPr/>
        </p:nvSpPr>
        <p:spPr>
          <a:xfrm>
            <a:off x="1670974" y="1106048"/>
            <a:ext cx="6711025" cy="312233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Operating  System</a:t>
            </a:r>
          </a:p>
        </p:txBody>
      </p:sp>
      <p:grpSp>
        <p:nvGrpSpPr>
          <p:cNvPr id="109" name="Group 62"/>
          <p:cNvGrpSpPr>
            <a:grpSpLocks noChangeAspect="1"/>
          </p:cNvGrpSpPr>
          <p:nvPr/>
        </p:nvGrpSpPr>
        <p:grpSpPr bwMode="auto">
          <a:xfrm>
            <a:off x="3532584" y="514350"/>
            <a:ext cx="2206229" cy="371475"/>
            <a:chOff x="2682096" y="715997"/>
            <a:chExt cx="2942976" cy="495228"/>
          </a:xfrm>
        </p:grpSpPr>
        <p:sp>
          <p:nvSpPr>
            <p:cNvPr id="110" name="Rounded Rectangle 109"/>
            <p:cNvSpPr/>
            <p:nvPr/>
          </p:nvSpPr>
          <p:spPr>
            <a:xfrm>
              <a:off x="2682096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3732218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742651" y="715997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</p:grpSp>
      <p:grpSp>
        <p:nvGrpSpPr>
          <p:cNvPr id="113" name="Group 121"/>
          <p:cNvGrpSpPr>
            <a:grpSpLocks/>
          </p:cNvGrpSpPr>
          <p:nvPr/>
        </p:nvGrpSpPr>
        <p:grpSpPr bwMode="auto">
          <a:xfrm>
            <a:off x="1295400" y="-6350"/>
            <a:ext cx="4876799" cy="976314"/>
            <a:chOff x="360953" y="231801"/>
            <a:chExt cx="4876761" cy="976229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2227838" y="1208029"/>
              <a:ext cx="3009876" cy="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09"/>
            <p:cNvSpPr txBox="1">
              <a:spLocks noChangeArrowheads="1"/>
            </p:cNvSpPr>
            <p:nvPr/>
          </p:nvSpPr>
          <p:spPr bwMode="auto">
            <a:xfrm>
              <a:off x="360953" y="231801"/>
              <a:ext cx="4113274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>
                  <a:latin typeface="Calibri" pitchFamily="34" charset="0"/>
                </a:rPr>
                <a:t>3. </a:t>
              </a:r>
              <a:r>
                <a:rPr lang="hu-HU" dirty="0" smtClean="0">
                  <a:latin typeface="Calibri" pitchFamily="34" charset="0"/>
                </a:rPr>
                <a:t>Jól definiált </a:t>
              </a:r>
              <a:r>
                <a:rPr lang="en-US" dirty="0" smtClean="0">
                  <a:latin typeface="Calibri" pitchFamily="34" charset="0"/>
                </a:rPr>
                <a:t> API</a:t>
              </a:r>
              <a:r>
                <a:rPr lang="hu-HU" dirty="0" smtClean="0">
                  <a:latin typeface="Calibri" pitchFamily="34" charset="0"/>
                </a:rPr>
                <a:t> (northb</a:t>
              </a:r>
              <a:r>
                <a:rPr lang="en-US" dirty="0" err="1" smtClean="0">
                  <a:latin typeface="Calibri" pitchFamily="34" charset="0"/>
                </a:rPr>
                <a:t>ou</a:t>
              </a:r>
              <a:r>
                <a:rPr lang="hu-HU" dirty="0" smtClean="0">
                  <a:latin typeface="Calibri" pitchFamily="34" charset="0"/>
                </a:rPr>
                <a:t>nd interface)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21" name="Straight Connector 120"/>
            <p:cNvCxnSpPr>
              <a:endCxn id="120" idx="2"/>
            </p:cNvCxnSpPr>
            <p:nvPr/>
          </p:nvCxnSpPr>
          <p:spPr>
            <a:xfrm rot="5400000" flipH="1" flipV="1">
              <a:off x="2019258" y="809698"/>
              <a:ext cx="606929" cy="189735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0"/>
          <p:cNvGrpSpPr>
            <a:grpSpLocks/>
          </p:cNvGrpSpPr>
          <p:nvPr/>
        </p:nvGrpSpPr>
        <p:grpSpPr bwMode="auto">
          <a:xfrm>
            <a:off x="6084226" y="57150"/>
            <a:ext cx="2983574" cy="1184059"/>
            <a:chOff x="5899628" y="277967"/>
            <a:chExt cx="2982646" cy="1184083"/>
          </a:xfrm>
        </p:grpSpPr>
        <p:sp>
          <p:nvSpPr>
            <p:cNvPr id="127" name="TextBox 103"/>
            <p:cNvSpPr txBox="1">
              <a:spLocks noChangeArrowheads="1"/>
            </p:cNvSpPr>
            <p:nvPr/>
          </p:nvSpPr>
          <p:spPr bwMode="auto">
            <a:xfrm>
              <a:off x="5899628" y="277967"/>
              <a:ext cx="2982646" cy="36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dirty="0">
                  <a:latin typeface="Calibri" pitchFamily="34" charset="0"/>
                </a:rPr>
                <a:t>2. </a:t>
              </a:r>
              <a:r>
                <a:rPr lang="hu-HU" dirty="0" smtClean="0">
                  <a:latin typeface="Calibri" pitchFamily="34" charset="0"/>
                </a:rPr>
                <a:t>Hálózati operációs rendszer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 rot="5400000">
              <a:off x="6098668" y="856480"/>
              <a:ext cx="769953" cy="4411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19"/>
          <p:cNvGrpSpPr>
            <a:grpSpLocks/>
          </p:cNvGrpSpPr>
          <p:nvPr/>
        </p:nvGrpSpPr>
        <p:grpSpPr bwMode="auto">
          <a:xfrm>
            <a:off x="4354181" y="1428750"/>
            <a:ext cx="2732420" cy="987425"/>
            <a:chOff x="3650213" y="1672972"/>
            <a:chExt cx="2732549" cy="673471"/>
          </a:xfrm>
        </p:grpSpPr>
        <p:sp>
          <p:nvSpPr>
            <p:cNvPr id="131" name="Right Brace 130"/>
            <p:cNvSpPr/>
            <p:nvPr/>
          </p:nvSpPr>
          <p:spPr>
            <a:xfrm>
              <a:off x="3650213" y="1672972"/>
              <a:ext cx="219085" cy="673471"/>
            </a:xfrm>
            <a:prstGeom prst="rightBrace">
              <a:avLst>
                <a:gd name="adj1" fmla="val 31524"/>
                <a:gd name="adj2" fmla="val 50000"/>
              </a:avLst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69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2" name="TextBox 101"/>
            <p:cNvSpPr txBox="1">
              <a:spLocks noChangeArrowheads="1"/>
            </p:cNvSpPr>
            <p:nvPr/>
          </p:nvSpPr>
          <p:spPr bwMode="auto">
            <a:xfrm>
              <a:off x="3860795" y="1810253"/>
              <a:ext cx="2521967" cy="3988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defTabSz="457200">
                <a:buAutoNum type="arabicPeriod"/>
              </a:pPr>
              <a:r>
                <a:rPr lang="hu-HU" sz="1600" dirty="0" smtClean="0">
                  <a:latin typeface="Calibri" pitchFamily="34" charset="0"/>
                </a:rPr>
                <a:t>Nyílt interfész a HW felé</a:t>
              </a:r>
              <a:r>
                <a:rPr lang="hu-HU" sz="1600" dirty="0">
                  <a:latin typeface="Calibri" pitchFamily="34" charset="0"/>
                </a:rPr>
                <a:t> </a:t>
              </a:r>
              <a:r>
                <a:rPr lang="hu-HU" sz="1600" dirty="0" smtClean="0">
                  <a:latin typeface="Calibri" pitchFamily="34" charset="0"/>
                </a:rPr>
                <a:t>(southbound interface)</a:t>
              </a:r>
            </a:p>
          </p:txBody>
        </p:sp>
      </p:grpSp>
      <p:grpSp>
        <p:nvGrpSpPr>
          <p:cNvPr id="133" name="Group 39"/>
          <p:cNvGrpSpPr>
            <a:grpSpLocks noChangeAspect="1"/>
          </p:cNvGrpSpPr>
          <p:nvPr/>
        </p:nvGrpSpPr>
        <p:grpSpPr bwMode="auto">
          <a:xfrm>
            <a:off x="7010400" y="1565909"/>
            <a:ext cx="2029143" cy="813753"/>
            <a:chOff x="4809596" y="3324225"/>
            <a:chExt cx="1432560" cy="592669"/>
          </a:xfrm>
        </p:grpSpPr>
        <p:sp>
          <p:nvSpPr>
            <p:cNvPr id="134" name="Rectangle 133"/>
            <p:cNvSpPr/>
            <p:nvPr/>
          </p:nvSpPr>
          <p:spPr>
            <a:xfrm>
              <a:off x="5443276" y="3384001"/>
              <a:ext cx="118353" cy="53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5" name="Picture 31" descr="OpenFlow-Logo-Medium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9596" y="3324225"/>
              <a:ext cx="143256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8" name="Straight Connector 137"/>
          <p:cNvCxnSpPr/>
          <p:nvPr/>
        </p:nvCxnSpPr>
        <p:spPr>
          <a:xfrm rot="5400000">
            <a:off x="3650765" y="1931302"/>
            <a:ext cx="989012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367295" y="1400659"/>
            <a:ext cx="2" cy="344544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229601" y="1400659"/>
            <a:ext cx="0" cy="166765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is az az </a:t>
            </a:r>
            <a:r>
              <a:rPr lang="en-US" dirty="0" err="1"/>
              <a:t>OpenFlow</a:t>
            </a:r>
            <a:r>
              <a:rPr lang="en-US" dirty="0"/>
              <a:t>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CC"/>
                </a:solidFill>
              </a:rPr>
              <a:t>OpenFlow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hu-HU" dirty="0">
                <a:solidFill>
                  <a:srgbClr val="0000CC"/>
                </a:solidFill>
              </a:rPr>
              <a:t>egy </a:t>
            </a:r>
            <a:r>
              <a:rPr lang="en-US" dirty="0">
                <a:solidFill>
                  <a:srgbClr val="0000CC"/>
                </a:solidFill>
              </a:rPr>
              <a:t>API</a:t>
            </a:r>
            <a:r>
              <a:rPr lang="hu-HU" dirty="0">
                <a:solidFill>
                  <a:srgbClr val="0000CC"/>
                </a:solidFill>
              </a:rPr>
              <a:t>, interfész</a:t>
            </a:r>
            <a:endParaRPr lang="en-US" dirty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Ezen keresztül kontrol</a:t>
            </a:r>
            <a:r>
              <a:rPr lang="en-US" dirty="0"/>
              <a:t>l</a:t>
            </a:r>
            <a:r>
              <a:rPr lang="hu-HU" dirty="0"/>
              <a:t>álható a csomag-továbbítás (</a:t>
            </a:r>
            <a:r>
              <a:rPr lang="en-US" dirty="0"/>
              <a:t>forward</a:t>
            </a:r>
            <a:r>
              <a:rPr lang="hu-HU" dirty="0"/>
              <a:t>ing)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olcsó HW-en is implementálható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Üzemeltetett hálózat programozható lesz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hu-HU" dirty="0"/>
              <a:t>nem csak konfigurálható!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Egyszerűbb innováció</a:t>
            </a:r>
          </a:p>
          <a:p>
            <a:pPr>
              <a:lnSpc>
                <a:spcPct val="90000"/>
              </a:lnSpc>
            </a:pPr>
            <a:r>
              <a:rPr lang="hu-HU" dirty="0"/>
              <a:t>(egyszerűbb üzemeltetés, új szolgáltatások bevezetése)</a:t>
            </a:r>
            <a:endParaRPr lang="en-US" dirty="0"/>
          </a:p>
          <a:p>
            <a:pPr>
              <a:lnSpc>
                <a:spcPct val="90000"/>
              </a:lnSpc>
            </a:pPr>
            <a:endParaRPr lang="hu-HU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hu-HU" dirty="0">
                <a:solidFill>
                  <a:srgbClr val="FF3300"/>
                </a:solidFill>
              </a:rPr>
              <a:t>Fő célok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N</a:t>
            </a:r>
            <a:r>
              <a:rPr lang="hu-HU" dirty="0"/>
              <a:t>e kelljenek speciális testbedek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hu-HU" dirty="0"/>
              <a:t>Kísérleti megoldások </a:t>
            </a:r>
            <a:r>
              <a:rPr lang="hu-HU" b="1" dirty="0"/>
              <a:t>valós hálózaton</a:t>
            </a:r>
            <a:r>
              <a:rPr lang="hu-HU" dirty="0"/>
              <a:t>, </a:t>
            </a:r>
            <a:r>
              <a:rPr lang="hu-HU" b="1" dirty="0"/>
              <a:t>valós forgalom</a:t>
            </a:r>
            <a:r>
              <a:rPr lang="hu-HU" dirty="0"/>
              <a:t> mellett, </a:t>
            </a:r>
            <a:r>
              <a:rPr lang="hu-HU" b="1" dirty="0"/>
              <a:t>vonali </a:t>
            </a:r>
            <a:r>
              <a:rPr lang="hu-HU" b="1" dirty="0" smtClean="0"/>
              <a:t>sebesség</a:t>
            </a:r>
            <a:r>
              <a:rPr lang="hu-HU" dirty="0" smtClean="0"/>
              <a:t>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18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287" y="4036060"/>
            <a:ext cx="262001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/>
          </p:cNvSpPr>
          <p:nvPr/>
        </p:nvSpPr>
        <p:spPr bwMode="auto">
          <a:xfrm>
            <a:off x="1354137" y="2737485"/>
            <a:ext cx="3709988" cy="5537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38100" dist="25399" dir="3600114" algn="ctr" rotWithShape="0">
              <a:srgbClr val="000000">
                <a:alpha val="64999"/>
              </a:srgb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FFFFFF"/>
                </a:solidFill>
                <a:latin typeface="+mn-lt"/>
                <a:ea typeface="Gill Sans" charset="0"/>
                <a:cs typeface="Gill Sans" charset="0"/>
              </a:rPr>
              <a:t>Ethernet Switch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7" y="4475797"/>
            <a:ext cx="262255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4" y="4036060"/>
            <a:ext cx="262001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24" y="4475797"/>
            <a:ext cx="262255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287" y="2874010"/>
            <a:ext cx="32258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6925" y="2874010"/>
            <a:ext cx="32258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26</a:t>
            </a:fld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9199" y="4032250"/>
            <a:ext cx="6477001" cy="7493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Data Path (Hardware)</a:t>
            </a: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1219199" y="2800351"/>
            <a:ext cx="6477001" cy="803274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Control Path (Software)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rot="10800000" flipH="1">
            <a:off x="1157288" y="3790950"/>
            <a:ext cx="65389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20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27</a:t>
            </a:fld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9199" y="4032250"/>
            <a:ext cx="6477001" cy="7493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Data Path (Hardware)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 flipH="1">
            <a:off x="1157288" y="3790950"/>
            <a:ext cx="65389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1219199" y="2800351"/>
            <a:ext cx="3352801" cy="803274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Control </a:t>
            </a:r>
            <a:r>
              <a:rPr lang="en-US" sz="4500" dirty="0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Path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1847850" y="285751"/>
            <a:ext cx="5581650" cy="9906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17" name="AutoShape 7"/>
          <p:cNvSpPr>
            <a:spLocks/>
          </p:cNvSpPr>
          <p:nvPr/>
        </p:nvSpPr>
        <p:spPr bwMode="auto">
          <a:xfrm>
            <a:off x="1928813" y="361950"/>
            <a:ext cx="5429250" cy="838200"/>
          </a:xfrm>
          <a:prstGeom prst="roundRect">
            <a:avLst>
              <a:gd name="adj" fmla="val 14653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OpenFlow</a:t>
            </a: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 Controller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6286500" y="1276351"/>
            <a:ext cx="0" cy="1295399"/>
          </a:xfrm>
          <a:prstGeom prst="line">
            <a:avLst/>
          </a:prstGeom>
          <a:noFill/>
          <a:ln w="139700">
            <a:solidFill>
              <a:srgbClr val="FF7F00"/>
            </a:solidFill>
            <a:miter lim="800000"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904875" y="1658937"/>
            <a:ext cx="5162550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3400">
                <a:latin typeface="Calibri" pitchFamily="34" charset="0"/>
              </a:rPr>
              <a:t>OpenFlow Protocol (SSL/TCP)</a:t>
            </a:r>
          </a:p>
        </p:txBody>
      </p:sp>
      <p:sp>
        <p:nvSpPr>
          <p:cNvPr id="14" name="AutoShape 5"/>
          <p:cNvSpPr>
            <a:spLocks/>
          </p:cNvSpPr>
          <p:nvPr/>
        </p:nvSpPr>
        <p:spPr bwMode="auto">
          <a:xfrm>
            <a:off x="4800600" y="2800350"/>
            <a:ext cx="2895600" cy="803275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 autoUpdateAnimBg="0"/>
      <p:bldP spid="18" grpId="0" animBg="1"/>
      <p:bldP spid="1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OpenFlow</a:t>
            </a:r>
            <a:r>
              <a:rPr lang="en-US" sz="2400" dirty="0" smtClean="0"/>
              <a:t> flow </a:t>
            </a:r>
            <a:r>
              <a:rPr lang="en-US" sz="2400" dirty="0" err="1" smtClean="0"/>
              <a:t>tábla</a:t>
            </a:r>
            <a:r>
              <a:rPr lang="en-US" sz="2400" dirty="0" smtClean="0"/>
              <a:t> </a:t>
            </a:r>
            <a:r>
              <a:rPr lang="en-US" sz="2400" dirty="0" err="1" smtClean="0"/>
              <a:t>absztrakció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2257934" y="215831"/>
            <a:ext cx="6657466" cy="4613407"/>
            <a:chOff x="312738" y="533727"/>
            <a:chExt cx="8759825" cy="6070273"/>
          </a:xfrm>
        </p:grpSpPr>
        <p:pic>
          <p:nvPicPr>
            <p:cNvPr id="106" name="Picture 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5626100"/>
              <a:ext cx="1143000" cy="857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7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600" y="5626100"/>
              <a:ext cx="1143000" cy="858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8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02075" y="5635625"/>
              <a:ext cx="1143000" cy="858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9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99113" y="5626100"/>
              <a:ext cx="1143000" cy="857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0" name="Line 5"/>
            <p:cNvSpPr>
              <a:spLocks noChangeShapeType="1"/>
            </p:cNvSpPr>
            <p:nvPr/>
          </p:nvSpPr>
          <p:spPr bwMode="auto">
            <a:xfrm flipH="1">
              <a:off x="1303338" y="4786313"/>
              <a:ext cx="536575" cy="965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6"/>
            <p:cNvSpPr>
              <a:spLocks noChangeShapeType="1"/>
            </p:cNvSpPr>
            <p:nvPr/>
          </p:nvSpPr>
          <p:spPr bwMode="auto">
            <a:xfrm flipH="1">
              <a:off x="2714625" y="4776788"/>
              <a:ext cx="284163" cy="928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7"/>
            <p:cNvSpPr>
              <a:spLocks noChangeShapeType="1"/>
            </p:cNvSpPr>
            <p:nvPr/>
          </p:nvSpPr>
          <p:spPr bwMode="auto">
            <a:xfrm>
              <a:off x="4286250" y="4786313"/>
              <a:ext cx="125413" cy="928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Line 8"/>
            <p:cNvSpPr>
              <a:spLocks noChangeShapeType="1"/>
            </p:cNvSpPr>
            <p:nvPr/>
          </p:nvSpPr>
          <p:spPr bwMode="auto">
            <a:xfrm>
              <a:off x="5643563" y="4803775"/>
              <a:ext cx="223837" cy="9731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9"/>
            <p:cNvSpPr>
              <a:spLocks/>
            </p:cNvSpPr>
            <p:nvPr/>
          </p:nvSpPr>
          <p:spPr bwMode="auto">
            <a:xfrm>
              <a:off x="7518400" y="533727"/>
              <a:ext cx="1376895" cy="3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2000">
                  <a:solidFill>
                    <a:srgbClr val="163F88"/>
                  </a:solidFill>
                  <a:latin typeface="Calibri" pitchFamily="34" charset="0"/>
                </a:rPr>
                <a:t>Controller</a:t>
              </a:r>
            </a:p>
          </p:txBody>
        </p:sp>
        <p:pic>
          <p:nvPicPr>
            <p:cNvPr id="115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6350" y="1000125"/>
              <a:ext cx="1446213" cy="1446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6" name="Rectangle 11"/>
            <p:cNvSpPr>
              <a:spLocks/>
            </p:cNvSpPr>
            <p:nvPr/>
          </p:nvSpPr>
          <p:spPr bwMode="auto">
            <a:xfrm>
              <a:off x="8255000" y="1483052"/>
              <a:ext cx="318492" cy="3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PC</a:t>
              </a:r>
            </a:p>
          </p:txBody>
        </p:sp>
        <p:sp>
          <p:nvSpPr>
            <p:cNvPr id="117" name="Line 12"/>
            <p:cNvSpPr>
              <a:spLocks noChangeShapeType="1"/>
            </p:cNvSpPr>
            <p:nvPr/>
          </p:nvSpPr>
          <p:spPr bwMode="auto">
            <a:xfrm>
              <a:off x="3027363" y="3313113"/>
              <a:ext cx="1749425" cy="15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13"/>
            <p:cNvSpPr>
              <a:spLocks/>
            </p:cNvSpPr>
            <p:nvPr/>
          </p:nvSpPr>
          <p:spPr bwMode="auto">
            <a:xfrm>
              <a:off x="312738" y="3332847"/>
              <a:ext cx="941891" cy="566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solidFill>
                    <a:srgbClr val="163F88"/>
                  </a:solidFill>
                  <a:latin typeface="Calibri" pitchFamily="34" charset="0"/>
                </a:rPr>
                <a:t>Hardware</a:t>
              </a:r>
            </a:p>
            <a:p>
              <a:pPr defTabSz="457200"/>
              <a:r>
                <a:rPr lang="en-US" sz="1400">
                  <a:solidFill>
                    <a:srgbClr val="163F88"/>
                  </a:solidFill>
                  <a:latin typeface="Calibri" pitchFamily="34" charset="0"/>
                </a:rPr>
                <a:t>Layer</a:t>
              </a:r>
            </a:p>
          </p:txBody>
        </p:sp>
        <p:sp>
          <p:nvSpPr>
            <p:cNvPr id="119" name="Rectangle 14"/>
            <p:cNvSpPr>
              <a:spLocks/>
            </p:cNvSpPr>
            <p:nvPr/>
          </p:nvSpPr>
          <p:spPr bwMode="auto">
            <a:xfrm>
              <a:off x="360363" y="1734235"/>
              <a:ext cx="860897" cy="566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163F88"/>
                  </a:solidFill>
                  <a:latin typeface="Calibri" pitchFamily="34" charset="0"/>
                </a:rPr>
                <a:t>Software</a:t>
              </a:r>
            </a:p>
            <a:p>
              <a:pPr defTabSz="457200"/>
              <a:r>
                <a:rPr lang="en-US" sz="1400" dirty="0">
                  <a:solidFill>
                    <a:srgbClr val="163F88"/>
                  </a:solidFill>
                  <a:latin typeface="Calibri" pitchFamily="34" charset="0"/>
                </a:rPr>
                <a:t>Layer</a:t>
              </a:r>
            </a:p>
          </p:txBody>
        </p:sp>
        <p:sp>
          <p:nvSpPr>
            <p:cNvPr id="120" name="AutoShape 15"/>
            <p:cNvSpPr>
              <a:spLocks/>
            </p:cNvSpPr>
            <p:nvPr/>
          </p:nvSpPr>
          <p:spPr bwMode="auto">
            <a:xfrm>
              <a:off x="1258888" y="1312863"/>
              <a:ext cx="5037137" cy="3455987"/>
            </a:xfrm>
            <a:prstGeom prst="roundRect">
              <a:avLst>
                <a:gd name="adj" fmla="val 3875"/>
              </a:avLst>
            </a:prstGeom>
            <a:solidFill>
              <a:srgbClr val="C8D2DF"/>
            </a:solidFill>
            <a:ln w="25400">
              <a:solidFill>
                <a:srgbClr val="163F8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21" name="Rectangle 16"/>
            <p:cNvSpPr>
              <a:spLocks/>
            </p:cNvSpPr>
            <p:nvPr/>
          </p:nvSpPr>
          <p:spPr bwMode="auto">
            <a:xfrm>
              <a:off x="2819400" y="2619375"/>
              <a:ext cx="1830388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Flow Table</a:t>
              </a:r>
            </a:p>
          </p:txBody>
        </p:sp>
        <p:sp>
          <p:nvSpPr>
            <p:cNvPr id="122" name="Line 17"/>
            <p:cNvSpPr>
              <a:spLocks noChangeShapeType="1"/>
            </p:cNvSpPr>
            <p:nvPr/>
          </p:nvSpPr>
          <p:spPr bwMode="auto">
            <a:xfrm rot="10800000" flipH="1">
              <a:off x="6323013" y="1446213"/>
              <a:ext cx="1574800" cy="54451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3" name="Group 18"/>
            <p:cNvGrpSpPr>
              <a:grpSpLocks/>
            </p:cNvGrpSpPr>
            <p:nvPr/>
          </p:nvGrpSpPr>
          <p:grpSpPr bwMode="auto">
            <a:xfrm>
              <a:off x="1352550" y="2851150"/>
              <a:ext cx="4827588" cy="571500"/>
              <a:chOff x="0" y="0"/>
              <a:chExt cx="4323" cy="512"/>
            </a:xfrm>
          </p:grpSpPr>
          <p:sp>
            <p:nvSpPr>
              <p:cNvPr id="124" name="Rectangle 19"/>
              <p:cNvSpPr>
                <a:spLocks/>
              </p:cNvSpPr>
              <p:nvPr/>
            </p:nvSpPr>
            <p:spPr bwMode="auto">
              <a:xfrm>
                <a:off x="4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5" name="Rectangle 20"/>
              <p:cNvSpPr>
                <a:spLocks/>
              </p:cNvSpPr>
              <p:nvPr/>
            </p:nvSpPr>
            <p:spPr bwMode="auto">
              <a:xfrm>
                <a:off x="0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26" name="Rectangle 21"/>
              <p:cNvSpPr>
                <a:spLocks/>
              </p:cNvSpPr>
              <p:nvPr/>
            </p:nvSpPr>
            <p:spPr bwMode="auto">
              <a:xfrm>
                <a:off x="597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7" name="Rectangle 22"/>
              <p:cNvSpPr>
                <a:spLocks/>
              </p:cNvSpPr>
              <p:nvPr/>
            </p:nvSpPr>
            <p:spPr bwMode="auto">
              <a:xfrm>
                <a:off x="623" y="0"/>
                <a:ext cx="568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28" name="Rectangle 23"/>
              <p:cNvSpPr>
                <a:spLocks/>
              </p:cNvSpPr>
              <p:nvPr/>
            </p:nvSpPr>
            <p:spPr bwMode="auto">
              <a:xfrm>
                <a:off x="1191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9" name="Rectangle 24"/>
              <p:cNvSpPr>
                <a:spLocks/>
              </p:cNvSpPr>
              <p:nvPr/>
            </p:nvSpPr>
            <p:spPr bwMode="auto">
              <a:xfrm>
                <a:off x="1196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30" name="Rectangle 25"/>
              <p:cNvSpPr>
                <a:spLocks/>
              </p:cNvSpPr>
              <p:nvPr/>
            </p:nvSpPr>
            <p:spPr bwMode="auto">
              <a:xfrm>
                <a:off x="1790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1" name="Rectangle 26"/>
              <p:cNvSpPr>
                <a:spLocks/>
              </p:cNvSpPr>
              <p:nvPr/>
            </p:nvSpPr>
            <p:spPr bwMode="auto">
              <a:xfrm>
                <a:off x="178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32" name="Rectangle 27"/>
              <p:cNvSpPr>
                <a:spLocks/>
              </p:cNvSpPr>
              <p:nvPr/>
            </p:nvSpPr>
            <p:spPr bwMode="auto">
              <a:xfrm>
                <a:off x="237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3" name="Rectangle 28"/>
              <p:cNvSpPr>
                <a:spLocks/>
              </p:cNvSpPr>
              <p:nvPr/>
            </p:nvSpPr>
            <p:spPr bwMode="auto">
              <a:xfrm>
                <a:off x="238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134" name="Rectangle 29"/>
              <p:cNvSpPr>
                <a:spLocks/>
              </p:cNvSpPr>
              <p:nvPr/>
            </p:nvSpPr>
            <p:spPr bwMode="auto">
              <a:xfrm>
                <a:off x="297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5" name="Rectangle 30"/>
              <p:cNvSpPr>
                <a:spLocks/>
              </p:cNvSpPr>
              <p:nvPr/>
            </p:nvSpPr>
            <p:spPr bwMode="auto">
              <a:xfrm>
                <a:off x="2971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136" name="Rectangle 31"/>
              <p:cNvSpPr>
                <a:spLocks/>
              </p:cNvSpPr>
              <p:nvPr/>
            </p:nvSpPr>
            <p:spPr bwMode="auto">
              <a:xfrm>
                <a:off x="3576" y="12"/>
                <a:ext cx="747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7" name="Rectangle 32"/>
              <p:cNvSpPr>
                <a:spLocks/>
              </p:cNvSpPr>
              <p:nvPr/>
            </p:nvSpPr>
            <p:spPr bwMode="auto">
              <a:xfrm>
                <a:off x="356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138" name="AutoShape 33"/>
            <p:cNvSpPr>
              <a:spLocks/>
            </p:cNvSpPr>
            <p:nvPr/>
          </p:nvSpPr>
          <p:spPr bwMode="auto">
            <a:xfrm>
              <a:off x="1500188" y="1581150"/>
              <a:ext cx="4537075" cy="785813"/>
            </a:xfrm>
            <a:prstGeom prst="roundRect">
              <a:avLst>
                <a:gd name="adj" fmla="val 17042"/>
              </a:avLst>
            </a:prstGeom>
            <a:solidFill>
              <a:srgbClr val="E6E6E6"/>
            </a:solidFill>
            <a:ln w="25400">
              <a:solidFill>
                <a:srgbClr val="163F88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2000">
                  <a:latin typeface="Calibri" pitchFamily="34" charset="0"/>
                </a:rPr>
                <a:t>OpenFlow Firmware</a:t>
              </a:r>
            </a:p>
          </p:txBody>
        </p:sp>
        <p:sp>
          <p:nvSpPr>
            <p:cNvPr id="139" name="Line 34"/>
            <p:cNvSpPr>
              <a:spLocks noChangeShapeType="1"/>
            </p:cNvSpPr>
            <p:nvPr/>
          </p:nvSpPr>
          <p:spPr bwMode="auto">
            <a:xfrm>
              <a:off x="1339850" y="2616200"/>
              <a:ext cx="48307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0" name="Group 36"/>
            <p:cNvGrpSpPr>
              <a:grpSpLocks/>
            </p:cNvGrpSpPr>
            <p:nvPr/>
          </p:nvGrpSpPr>
          <p:grpSpPr bwMode="auto">
            <a:xfrm>
              <a:off x="1357313" y="3490913"/>
              <a:ext cx="4822825" cy="312737"/>
              <a:chOff x="0" y="0"/>
              <a:chExt cx="4320" cy="280"/>
            </a:xfrm>
          </p:grpSpPr>
          <p:sp>
            <p:nvSpPr>
              <p:cNvPr id="141" name="Rectangle 37"/>
              <p:cNvSpPr>
                <a:spLocks/>
              </p:cNvSpPr>
              <p:nvPr/>
            </p:nvSpPr>
            <p:spPr bwMode="auto">
              <a:xfrm>
                <a:off x="0" y="0"/>
                <a:ext cx="4320" cy="280"/>
              </a:xfrm>
              <a:prstGeom prst="rect">
                <a:avLst/>
              </a:prstGeom>
              <a:solidFill>
                <a:srgbClr val="E6E6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42" name="Rectangle 38"/>
              <p:cNvSpPr>
                <a:spLocks/>
              </p:cNvSpPr>
              <p:nvPr/>
            </p:nvSpPr>
            <p:spPr bwMode="auto">
              <a:xfrm>
                <a:off x="29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3" name="Rectangle 39"/>
              <p:cNvSpPr>
                <a:spLocks/>
              </p:cNvSpPr>
              <p:nvPr/>
            </p:nvSpPr>
            <p:spPr bwMode="auto">
              <a:xfrm>
                <a:off x="23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4" name="Rectangle 40"/>
              <p:cNvSpPr>
                <a:spLocks/>
              </p:cNvSpPr>
              <p:nvPr/>
            </p:nvSpPr>
            <p:spPr bwMode="auto">
              <a:xfrm>
                <a:off x="17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5.6.7.8</a:t>
                </a:r>
              </a:p>
            </p:txBody>
          </p:sp>
          <p:sp>
            <p:nvSpPr>
              <p:cNvPr id="145" name="Rectangle 41"/>
              <p:cNvSpPr>
                <a:spLocks/>
              </p:cNvSpPr>
              <p:nvPr/>
            </p:nvSpPr>
            <p:spPr bwMode="auto">
              <a:xfrm>
                <a:off x="1198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6" name="Rectangle 42"/>
              <p:cNvSpPr>
                <a:spLocks/>
              </p:cNvSpPr>
              <p:nvPr/>
            </p:nvSpPr>
            <p:spPr bwMode="auto">
              <a:xfrm>
                <a:off x="606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7" name="Rectangle 43"/>
              <p:cNvSpPr>
                <a:spLocks/>
              </p:cNvSpPr>
              <p:nvPr/>
            </p:nvSpPr>
            <p:spPr bwMode="auto">
              <a:xfrm>
                <a:off x="22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8" name="Rectangle 44"/>
              <p:cNvSpPr>
                <a:spLocks/>
              </p:cNvSpPr>
              <p:nvPr/>
            </p:nvSpPr>
            <p:spPr bwMode="auto">
              <a:xfrm>
                <a:off x="3566" y="21"/>
                <a:ext cx="744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 1</a:t>
                </a:r>
              </a:p>
            </p:txBody>
          </p:sp>
        </p:grpSp>
        <p:sp>
          <p:nvSpPr>
            <p:cNvPr id="149" name="Rectangle 45"/>
            <p:cNvSpPr>
              <a:spLocks/>
            </p:cNvSpPr>
            <p:nvPr/>
          </p:nvSpPr>
          <p:spPr bwMode="auto">
            <a:xfrm>
              <a:off x="562292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4</a:t>
              </a:r>
            </a:p>
          </p:txBody>
        </p:sp>
        <p:sp>
          <p:nvSpPr>
            <p:cNvPr id="150" name="Rectangle 46"/>
            <p:cNvSpPr>
              <a:spLocks/>
            </p:cNvSpPr>
            <p:nvPr/>
          </p:nvSpPr>
          <p:spPr bwMode="auto">
            <a:xfrm>
              <a:off x="425767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3</a:t>
              </a:r>
            </a:p>
          </p:txBody>
        </p:sp>
        <p:sp>
          <p:nvSpPr>
            <p:cNvPr id="151" name="Rectangle 47"/>
            <p:cNvSpPr>
              <a:spLocks/>
            </p:cNvSpPr>
            <p:nvPr/>
          </p:nvSpPr>
          <p:spPr bwMode="auto">
            <a:xfrm>
              <a:off x="2908300" y="4746625"/>
              <a:ext cx="830263" cy="260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2</a:t>
              </a:r>
            </a:p>
          </p:txBody>
        </p:sp>
        <p:sp>
          <p:nvSpPr>
            <p:cNvPr id="152" name="Rectangle 48"/>
            <p:cNvSpPr>
              <a:spLocks/>
            </p:cNvSpPr>
            <p:nvPr/>
          </p:nvSpPr>
          <p:spPr bwMode="auto">
            <a:xfrm>
              <a:off x="164147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1</a:t>
              </a:r>
            </a:p>
          </p:txBody>
        </p:sp>
        <p:sp>
          <p:nvSpPr>
            <p:cNvPr id="153" name="Rectangle 51"/>
            <p:cNvSpPr>
              <a:spLocks/>
            </p:cNvSpPr>
            <p:nvPr/>
          </p:nvSpPr>
          <p:spPr bwMode="auto">
            <a:xfrm>
              <a:off x="5881688" y="6345238"/>
              <a:ext cx="8318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1.2.3.4</a:t>
              </a:r>
            </a:p>
          </p:txBody>
        </p:sp>
        <p:sp>
          <p:nvSpPr>
            <p:cNvPr id="154" name="Rectangle 52"/>
            <p:cNvSpPr>
              <a:spLocks/>
            </p:cNvSpPr>
            <p:nvPr/>
          </p:nvSpPr>
          <p:spPr bwMode="auto">
            <a:xfrm>
              <a:off x="738188" y="6345238"/>
              <a:ext cx="8318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5.6.7.8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9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Flow </a:t>
            </a:r>
            <a:r>
              <a:rPr lang="en-US" sz="2800" dirty="0" err="1" smtClean="0"/>
              <a:t>tábla</a:t>
            </a:r>
            <a:r>
              <a:rPr lang="en-US" sz="2800" dirty="0" smtClean="0"/>
              <a:t> </a:t>
            </a:r>
            <a:r>
              <a:rPr lang="en-US" sz="2800" dirty="0" err="1" smtClean="0"/>
              <a:t>bejegyzések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510570" y="1047750"/>
            <a:ext cx="6423630" cy="3631639"/>
            <a:chOff x="152400" y="1687513"/>
            <a:chExt cx="8178800" cy="4623935"/>
          </a:xfrm>
        </p:grpSpPr>
        <p:sp>
          <p:nvSpPr>
            <p:cNvPr id="106" name="Rectangle 2"/>
            <p:cNvSpPr>
              <a:spLocks/>
            </p:cNvSpPr>
            <p:nvPr/>
          </p:nvSpPr>
          <p:spPr bwMode="auto">
            <a:xfrm>
              <a:off x="768350" y="5356225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07" name="Rectangle 3"/>
            <p:cNvSpPr>
              <a:spLocks/>
            </p:cNvSpPr>
            <p:nvPr/>
          </p:nvSpPr>
          <p:spPr bwMode="auto">
            <a:xfrm>
              <a:off x="819151" y="5327255"/>
              <a:ext cx="621549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Switch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Port</a:t>
              </a:r>
            </a:p>
          </p:txBody>
        </p:sp>
        <p:sp>
          <p:nvSpPr>
            <p:cNvPr id="108" name="Rectangle 4"/>
            <p:cNvSpPr>
              <a:spLocks/>
            </p:cNvSpPr>
            <p:nvPr/>
          </p:nvSpPr>
          <p:spPr bwMode="auto">
            <a:xfrm>
              <a:off x="227965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09" name="Rectangle 5"/>
            <p:cNvSpPr>
              <a:spLocks/>
            </p:cNvSpPr>
            <p:nvPr/>
          </p:nvSpPr>
          <p:spPr bwMode="auto">
            <a:xfrm>
              <a:off x="2392364" y="5363767"/>
              <a:ext cx="45825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MAC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src</a:t>
              </a:r>
            </a:p>
          </p:txBody>
        </p:sp>
        <p:sp>
          <p:nvSpPr>
            <p:cNvPr id="110" name="Rectangle 6"/>
            <p:cNvSpPr>
              <a:spLocks/>
            </p:cNvSpPr>
            <p:nvPr/>
          </p:nvSpPr>
          <p:spPr bwMode="auto">
            <a:xfrm>
              <a:off x="30384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1" name="Rectangle 7"/>
            <p:cNvSpPr>
              <a:spLocks/>
            </p:cNvSpPr>
            <p:nvPr/>
          </p:nvSpPr>
          <p:spPr bwMode="auto">
            <a:xfrm>
              <a:off x="3154364" y="5363767"/>
              <a:ext cx="45825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MAC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dst</a:t>
              </a:r>
            </a:p>
          </p:txBody>
        </p:sp>
        <p:sp>
          <p:nvSpPr>
            <p:cNvPr id="112" name="Rectangle 8"/>
            <p:cNvSpPr>
              <a:spLocks/>
            </p:cNvSpPr>
            <p:nvPr/>
          </p:nvSpPr>
          <p:spPr bwMode="auto">
            <a:xfrm>
              <a:off x="37687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3" name="Rectangle 9"/>
            <p:cNvSpPr>
              <a:spLocks/>
            </p:cNvSpPr>
            <p:nvPr/>
          </p:nvSpPr>
          <p:spPr bwMode="auto">
            <a:xfrm>
              <a:off x="3956051" y="5309791"/>
              <a:ext cx="42469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Eth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type</a:t>
              </a:r>
            </a:p>
          </p:txBody>
        </p:sp>
        <p:sp>
          <p:nvSpPr>
            <p:cNvPr id="114" name="Rectangle 10"/>
            <p:cNvSpPr>
              <a:spLocks/>
            </p:cNvSpPr>
            <p:nvPr/>
          </p:nvSpPr>
          <p:spPr bwMode="auto">
            <a:xfrm>
              <a:off x="151765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5" name="Rectangle 11"/>
            <p:cNvSpPr>
              <a:spLocks/>
            </p:cNvSpPr>
            <p:nvPr/>
          </p:nvSpPr>
          <p:spPr bwMode="auto">
            <a:xfrm>
              <a:off x="1598613" y="5363767"/>
              <a:ext cx="51629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VLAN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ID</a:t>
              </a:r>
            </a:p>
          </p:txBody>
        </p:sp>
        <p:sp>
          <p:nvSpPr>
            <p:cNvPr id="116" name="Rectangle 12"/>
            <p:cNvSpPr>
              <a:spLocks/>
            </p:cNvSpPr>
            <p:nvPr/>
          </p:nvSpPr>
          <p:spPr bwMode="auto">
            <a:xfrm>
              <a:off x="45180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7" name="Rectangle 13"/>
            <p:cNvSpPr>
              <a:spLocks/>
            </p:cNvSpPr>
            <p:nvPr/>
          </p:nvSpPr>
          <p:spPr bwMode="auto">
            <a:xfrm>
              <a:off x="4724400" y="5346304"/>
              <a:ext cx="28171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Src</a:t>
              </a:r>
            </a:p>
          </p:txBody>
        </p:sp>
        <p:sp>
          <p:nvSpPr>
            <p:cNvPr id="118" name="Rectangle 14"/>
            <p:cNvSpPr>
              <a:spLocks/>
            </p:cNvSpPr>
            <p:nvPr/>
          </p:nvSpPr>
          <p:spPr bwMode="auto">
            <a:xfrm>
              <a:off x="52863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9" name="Rectangle 15"/>
            <p:cNvSpPr>
              <a:spLocks/>
            </p:cNvSpPr>
            <p:nvPr/>
          </p:nvSpPr>
          <p:spPr bwMode="auto">
            <a:xfrm>
              <a:off x="5465764" y="5346304"/>
              <a:ext cx="311606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Dst</a:t>
              </a:r>
            </a:p>
          </p:txBody>
        </p:sp>
        <p:sp>
          <p:nvSpPr>
            <p:cNvPr id="120" name="Rectangle 16"/>
            <p:cNvSpPr>
              <a:spLocks/>
            </p:cNvSpPr>
            <p:nvPr/>
          </p:nvSpPr>
          <p:spPr bwMode="auto">
            <a:xfrm>
              <a:off x="604520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1" name="Rectangle 17"/>
            <p:cNvSpPr>
              <a:spLocks/>
            </p:cNvSpPr>
            <p:nvPr/>
          </p:nvSpPr>
          <p:spPr bwMode="auto">
            <a:xfrm>
              <a:off x="6196013" y="5346304"/>
              <a:ext cx="40004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Prot</a:t>
              </a:r>
            </a:p>
          </p:txBody>
        </p:sp>
        <p:sp>
          <p:nvSpPr>
            <p:cNvPr id="122" name="Rectangle 18"/>
            <p:cNvSpPr>
              <a:spLocks/>
            </p:cNvSpPr>
            <p:nvPr/>
          </p:nvSpPr>
          <p:spPr bwMode="auto">
            <a:xfrm>
              <a:off x="68040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3" name="Rectangle 19"/>
            <p:cNvSpPr>
              <a:spLocks/>
            </p:cNvSpPr>
            <p:nvPr/>
          </p:nvSpPr>
          <p:spPr bwMode="auto">
            <a:xfrm>
              <a:off x="6911975" y="5346304"/>
              <a:ext cx="497556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TCP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sport</a:t>
              </a:r>
            </a:p>
          </p:txBody>
        </p:sp>
        <p:sp>
          <p:nvSpPr>
            <p:cNvPr id="124" name="Rectangle 20"/>
            <p:cNvSpPr>
              <a:spLocks/>
            </p:cNvSpPr>
            <p:nvPr/>
          </p:nvSpPr>
          <p:spPr bwMode="auto">
            <a:xfrm>
              <a:off x="75723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5" name="Rectangle 21"/>
            <p:cNvSpPr>
              <a:spLocks/>
            </p:cNvSpPr>
            <p:nvPr/>
          </p:nvSpPr>
          <p:spPr bwMode="auto">
            <a:xfrm>
              <a:off x="7661275" y="5346304"/>
              <a:ext cx="52878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TCP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dport</a:t>
              </a:r>
            </a:p>
          </p:txBody>
        </p:sp>
        <p:sp>
          <p:nvSpPr>
            <p:cNvPr id="126" name="Rectangle 22"/>
            <p:cNvSpPr>
              <a:spLocks/>
            </p:cNvSpPr>
            <p:nvPr/>
          </p:nvSpPr>
          <p:spPr bwMode="auto">
            <a:xfrm>
              <a:off x="152400" y="1687513"/>
              <a:ext cx="2079625" cy="687387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7" name="Rectangle 23"/>
            <p:cNvSpPr>
              <a:spLocks/>
            </p:cNvSpPr>
            <p:nvPr/>
          </p:nvSpPr>
          <p:spPr bwMode="auto">
            <a:xfrm>
              <a:off x="228600" y="1749821"/>
              <a:ext cx="1981201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Rule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(illeszkedési szabály)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28" name="Rectangle 24"/>
            <p:cNvSpPr>
              <a:spLocks/>
            </p:cNvSpPr>
            <p:nvPr/>
          </p:nvSpPr>
          <p:spPr bwMode="auto">
            <a:xfrm>
              <a:off x="2232025" y="1687513"/>
              <a:ext cx="1446213" cy="687387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29" name="Rectangle 25"/>
            <p:cNvSpPr>
              <a:spLocks/>
            </p:cNvSpPr>
            <p:nvPr/>
          </p:nvSpPr>
          <p:spPr bwMode="auto">
            <a:xfrm>
              <a:off x="2405064" y="1749823"/>
              <a:ext cx="918500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Action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(művelet)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0" name="Rectangle 26"/>
            <p:cNvSpPr>
              <a:spLocks/>
            </p:cNvSpPr>
            <p:nvPr/>
          </p:nvSpPr>
          <p:spPr bwMode="auto">
            <a:xfrm>
              <a:off x="3678238" y="1687513"/>
              <a:ext cx="1447800" cy="687387"/>
            </a:xfrm>
            <a:prstGeom prst="rect">
              <a:avLst/>
            </a:prstGeom>
            <a:solidFill>
              <a:srgbClr val="FA90AB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31" name="Rectangle 27"/>
            <p:cNvSpPr>
              <a:spLocks/>
            </p:cNvSpPr>
            <p:nvPr/>
          </p:nvSpPr>
          <p:spPr bwMode="auto">
            <a:xfrm>
              <a:off x="3886200" y="1749823"/>
              <a:ext cx="1184891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Stats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(statisztikák)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2" name="Rectangle 28"/>
            <p:cNvSpPr>
              <a:spLocks/>
            </p:cNvSpPr>
            <p:nvPr/>
          </p:nvSpPr>
          <p:spPr bwMode="auto">
            <a:xfrm>
              <a:off x="1884363" y="3152775"/>
              <a:ext cx="5634037" cy="1776413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csomagtovábbítás a megadott porton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kontrollerhez küldés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csomag eldobása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normál (hagyományos) feldolgozás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fejrész mezők módosítása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29"/>
            <p:cNvSpPr>
              <a:spLocks/>
            </p:cNvSpPr>
            <p:nvPr/>
          </p:nvSpPr>
          <p:spPr bwMode="auto">
            <a:xfrm>
              <a:off x="928688" y="5991680"/>
              <a:ext cx="5429809" cy="319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600" dirty="0">
                  <a:latin typeface="Calibri" pitchFamily="34" charset="0"/>
                </a:rPr>
                <a:t>+ </a:t>
              </a:r>
              <a:r>
                <a:rPr lang="hu-HU" sz="1600" dirty="0" smtClean="0">
                  <a:latin typeface="Calibri" pitchFamily="34" charset="0"/>
                </a:rPr>
                <a:t>a nem szükséges mezők maszkolhatók (wildcard)</a:t>
              </a: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134" name="Line 30"/>
            <p:cNvSpPr>
              <a:spLocks noChangeShapeType="1"/>
            </p:cNvSpPr>
            <p:nvPr/>
          </p:nvSpPr>
          <p:spPr bwMode="auto">
            <a:xfrm>
              <a:off x="785813" y="2455863"/>
              <a:ext cx="1587" cy="28924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31"/>
            <p:cNvSpPr>
              <a:spLocks noChangeShapeType="1"/>
            </p:cNvSpPr>
            <p:nvPr/>
          </p:nvSpPr>
          <p:spPr bwMode="auto">
            <a:xfrm>
              <a:off x="2759075" y="2374900"/>
              <a:ext cx="1588" cy="7588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Rectangle 32"/>
            <p:cNvSpPr>
              <a:spLocks/>
            </p:cNvSpPr>
            <p:nvPr/>
          </p:nvSpPr>
          <p:spPr bwMode="auto">
            <a:xfrm>
              <a:off x="3830638" y="2625725"/>
              <a:ext cx="3044825" cy="384175"/>
            </a:xfrm>
            <a:prstGeom prst="rect">
              <a:avLst/>
            </a:prstGeom>
            <a:solidFill>
              <a:srgbClr val="FA90AB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37" name="Rectangle 33"/>
            <p:cNvSpPr>
              <a:spLocks/>
            </p:cNvSpPr>
            <p:nvPr/>
          </p:nvSpPr>
          <p:spPr bwMode="auto">
            <a:xfrm>
              <a:off x="3973513" y="2637149"/>
              <a:ext cx="3007401" cy="3597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hu-HU" dirty="0" smtClean="0">
                  <a:latin typeface="Calibri" pitchFamily="34" charset="0"/>
                </a:rPr>
                <a:t>csomag</a:t>
              </a:r>
              <a:r>
                <a:rPr lang="en-US" dirty="0" smtClean="0">
                  <a:latin typeface="Calibri" pitchFamily="34" charset="0"/>
                </a:rPr>
                <a:t> </a:t>
              </a:r>
              <a:r>
                <a:rPr lang="en-US" dirty="0">
                  <a:latin typeface="Calibri" pitchFamily="34" charset="0"/>
                </a:rPr>
                <a:t>+ byte </a:t>
              </a:r>
              <a:r>
                <a:rPr lang="hu-HU" dirty="0" smtClean="0">
                  <a:latin typeface="Calibri" pitchFamily="34" charset="0"/>
                </a:rPr>
                <a:t>számlálók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 rot="10800000" flipH="1">
              <a:off x="4214813" y="2374900"/>
              <a:ext cx="1587" cy="231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0" name="Date Placeholder 1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141" name="Footer Placeholder 1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142" name="Slide Number Placeholder 1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Előadások</a:t>
            </a:r>
            <a:endParaRPr lang="en-US" dirty="0" smtClean="0"/>
          </a:p>
          <a:p>
            <a:pPr lvl="1"/>
            <a:r>
              <a:rPr lang="en-US" dirty="0" err="1" smtClean="0"/>
              <a:t>minden</a:t>
            </a:r>
            <a:r>
              <a:rPr lang="en-US" dirty="0" smtClean="0"/>
              <a:t> </a:t>
            </a:r>
            <a:r>
              <a:rPr lang="en-US" dirty="0" err="1" smtClean="0"/>
              <a:t>hétfő</a:t>
            </a:r>
            <a:endParaRPr lang="en-US" dirty="0"/>
          </a:p>
          <a:p>
            <a:pPr lvl="2"/>
            <a:r>
              <a:rPr lang="en-US" dirty="0" smtClean="0"/>
              <a:t>12:15-14:00 (</a:t>
            </a:r>
            <a:r>
              <a:rPr lang="en-US" dirty="0" smtClean="0"/>
              <a:t>IE220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Gyakorlatok</a:t>
            </a:r>
            <a:endParaRPr lang="en-US" dirty="0" smtClean="0"/>
          </a:p>
          <a:p>
            <a:pPr lvl="1"/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 smtClean="0"/>
              <a:t>szerda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páros</a:t>
            </a:r>
            <a:r>
              <a:rPr lang="en-US" dirty="0" smtClean="0"/>
              <a:t> </a:t>
            </a:r>
            <a:r>
              <a:rPr lang="en-US" dirty="0" err="1"/>
              <a:t>heteken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08:15-12:00 (QBF08, QBF11, IB213)</a:t>
            </a:r>
          </a:p>
          <a:p>
            <a:pPr lvl="1"/>
            <a:r>
              <a:rPr lang="en-US" dirty="0" err="1" smtClean="0"/>
              <a:t>legalább</a:t>
            </a:r>
            <a:r>
              <a:rPr lang="en-US" dirty="0" smtClean="0"/>
              <a:t> 70%-</a:t>
            </a:r>
            <a:r>
              <a:rPr lang="en-US" dirty="0" err="1" smtClean="0"/>
              <a:t>ára</a:t>
            </a:r>
            <a:r>
              <a:rPr lang="en-US" dirty="0" smtClean="0"/>
              <a:t> be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jönni</a:t>
            </a:r>
            <a:r>
              <a:rPr lang="en-US" dirty="0" smtClean="0"/>
              <a:t> (</a:t>
            </a:r>
            <a:r>
              <a:rPr lang="en-US" dirty="0" err="1" smtClean="0"/>
              <a:t>katalógus</a:t>
            </a:r>
            <a:r>
              <a:rPr lang="en-US" dirty="0" smtClean="0"/>
              <a:t>!)</a:t>
            </a:r>
            <a:endParaRPr lang="en-US" dirty="0" smtClean="0"/>
          </a:p>
          <a:p>
            <a:pPr lvl="1"/>
            <a:r>
              <a:rPr lang="en-US" dirty="0" err="1" smtClean="0"/>
              <a:t>három</a:t>
            </a:r>
            <a:r>
              <a:rPr lang="en-US" dirty="0" smtClean="0"/>
              <a:t> </a:t>
            </a:r>
            <a:r>
              <a:rPr lang="en-US" dirty="0" err="1" smtClean="0"/>
              <a:t>csoport</a:t>
            </a:r>
            <a:endParaRPr lang="en-US" dirty="0" smtClean="0"/>
          </a:p>
          <a:p>
            <a:pPr lvl="2"/>
            <a:r>
              <a:rPr lang="en-US" dirty="0"/>
              <a:t>QBF08, QBF11 </a:t>
            </a:r>
            <a:r>
              <a:rPr lang="en-US" dirty="0" smtClean="0"/>
              <a:t>(</a:t>
            </a:r>
            <a:r>
              <a:rPr lang="en-US" dirty="0" smtClean="0"/>
              <a:t>notebook </a:t>
            </a:r>
            <a:r>
              <a:rPr lang="en-US" dirty="0" err="1" smtClean="0"/>
              <a:t>szükséges</a:t>
            </a:r>
            <a:r>
              <a:rPr lang="en-US" dirty="0" smtClean="0"/>
              <a:t>!)</a:t>
            </a:r>
          </a:p>
          <a:p>
            <a:pPr lvl="2"/>
            <a:r>
              <a:rPr lang="en-US" dirty="0" smtClean="0"/>
              <a:t>IB213 </a:t>
            </a:r>
            <a:r>
              <a:rPr lang="en-US" dirty="0" smtClean="0"/>
              <a:t>(labor, </a:t>
            </a:r>
            <a:r>
              <a:rPr lang="en-US" dirty="0" err="1" smtClean="0"/>
              <a:t>akik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tudnak</a:t>
            </a:r>
            <a:r>
              <a:rPr lang="en-US" dirty="0" smtClean="0"/>
              <a:t> </a:t>
            </a:r>
            <a:r>
              <a:rPr lang="en-US" dirty="0" err="1" smtClean="0"/>
              <a:t>gépet</a:t>
            </a:r>
            <a:r>
              <a:rPr lang="en-US" dirty="0" smtClean="0"/>
              <a:t> </a:t>
            </a:r>
            <a:r>
              <a:rPr lang="en-US" dirty="0" err="1" smtClean="0"/>
              <a:t>hozni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jelentkezés</a:t>
            </a:r>
            <a:r>
              <a:rPr lang="en-US" dirty="0" smtClean="0"/>
              <a:t> </a:t>
            </a:r>
            <a:r>
              <a:rPr lang="en-US" dirty="0" err="1" smtClean="0"/>
              <a:t>hamarosan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Flow </a:t>
            </a:r>
            <a:r>
              <a:rPr lang="en-US" sz="2800" dirty="0" err="1" smtClean="0"/>
              <a:t>tábla</a:t>
            </a:r>
            <a:r>
              <a:rPr lang="en-US" sz="2800" dirty="0" smtClean="0"/>
              <a:t> </a:t>
            </a:r>
            <a:r>
              <a:rPr lang="en-US" sz="2800" dirty="0" err="1" smtClean="0"/>
              <a:t>bejegyzések</a:t>
            </a:r>
            <a:r>
              <a:rPr lang="en-US" sz="2800" dirty="0" smtClean="0"/>
              <a:t>: </a:t>
            </a:r>
            <a:r>
              <a:rPr lang="en-US" sz="2800" dirty="0" err="1" smtClean="0"/>
              <a:t>példák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09600" y="951669"/>
            <a:ext cx="5781548" cy="3906081"/>
            <a:chOff x="563563" y="1362821"/>
            <a:chExt cx="7607300" cy="5139579"/>
          </a:xfrm>
        </p:grpSpPr>
        <p:sp>
          <p:nvSpPr>
            <p:cNvPr id="177" name="Rectangle 2"/>
            <p:cNvSpPr>
              <a:spLocks/>
            </p:cNvSpPr>
            <p:nvPr/>
          </p:nvSpPr>
          <p:spPr bwMode="auto">
            <a:xfrm>
              <a:off x="563563" y="1362821"/>
              <a:ext cx="1979034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 dirty="0" smtClean="0">
                  <a:latin typeface="Calibri" pitchFamily="34" charset="0"/>
                </a:rPr>
                <a:t>Switching</a:t>
              </a:r>
              <a:r>
                <a:rPr lang="hu-HU" sz="1200" dirty="0" smtClean="0">
                  <a:latin typeface="Calibri" pitchFamily="34" charset="0"/>
                </a:rPr>
                <a:t> (L2 kapcsolás)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78" name="Rectangle 3"/>
            <p:cNvSpPr>
              <a:spLocks/>
            </p:cNvSpPr>
            <p:nvPr/>
          </p:nvSpPr>
          <p:spPr bwMode="auto">
            <a:xfrm>
              <a:off x="6858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179" name="Group 4"/>
            <p:cNvGrpSpPr>
              <a:grpSpLocks/>
            </p:cNvGrpSpPr>
            <p:nvPr/>
          </p:nvGrpSpPr>
          <p:grpSpPr bwMode="auto">
            <a:xfrm>
              <a:off x="687388" y="1878013"/>
              <a:ext cx="7483475" cy="571500"/>
              <a:chOff x="0" y="0"/>
              <a:chExt cx="6704" cy="512"/>
            </a:xfrm>
          </p:grpSpPr>
          <p:sp>
            <p:nvSpPr>
              <p:cNvPr id="180" name="Rectangle 5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1" name="Rectangle 6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182" name="Rectangle 7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3" name="Rectangle 8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84" name="Rectangle 9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5" name="Rectangle 10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86" name="Rectangle 11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7" name="Rectangle 12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188" name="Rectangle 13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9" name="Rectangle 14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190" name="Rectangle 15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1" name="Rectangle 16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92" name="Rectangle 17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3" name="Rectangle 18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94" name="Rectangle 19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5" name="Rectangle 20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196" name="Rectangle 21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7" name="Rectangle 22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198" name="Rectangle 23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9" name="Rectangle 24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00" name="Rectangle 25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01" name="Rectangle 26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02" name="Rectangle 27"/>
            <p:cNvSpPr>
              <a:spLocks/>
            </p:cNvSpPr>
            <p:nvPr/>
          </p:nvSpPr>
          <p:spPr bwMode="auto">
            <a:xfrm>
              <a:off x="13462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3" name="Rectangle 28"/>
            <p:cNvSpPr>
              <a:spLocks/>
            </p:cNvSpPr>
            <p:nvPr/>
          </p:nvSpPr>
          <p:spPr bwMode="auto">
            <a:xfrm>
              <a:off x="1943100" y="2525713"/>
              <a:ext cx="1135063" cy="322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00:1f:..</a:t>
              </a:r>
            </a:p>
          </p:txBody>
        </p:sp>
        <p:sp>
          <p:nvSpPr>
            <p:cNvPr id="204" name="Rectangle 29"/>
            <p:cNvSpPr>
              <a:spLocks/>
            </p:cNvSpPr>
            <p:nvPr/>
          </p:nvSpPr>
          <p:spPr bwMode="auto">
            <a:xfrm>
              <a:off x="2667000" y="2546350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5" name="Rectangle 30"/>
            <p:cNvSpPr>
              <a:spLocks/>
            </p:cNvSpPr>
            <p:nvPr/>
          </p:nvSpPr>
          <p:spPr bwMode="auto">
            <a:xfrm>
              <a:off x="33289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6" name="Rectangle 31"/>
            <p:cNvSpPr>
              <a:spLocks/>
            </p:cNvSpPr>
            <p:nvPr/>
          </p:nvSpPr>
          <p:spPr bwMode="auto">
            <a:xfrm>
              <a:off x="39893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7" name="Rectangle 32"/>
            <p:cNvSpPr>
              <a:spLocks/>
            </p:cNvSpPr>
            <p:nvPr/>
          </p:nvSpPr>
          <p:spPr bwMode="auto">
            <a:xfrm>
              <a:off x="46497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8" name="Rectangle 33"/>
            <p:cNvSpPr>
              <a:spLocks/>
            </p:cNvSpPr>
            <p:nvPr/>
          </p:nvSpPr>
          <p:spPr bwMode="auto">
            <a:xfrm>
              <a:off x="5319713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9" name="Rectangle 34"/>
            <p:cNvSpPr>
              <a:spLocks/>
            </p:cNvSpPr>
            <p:nvPr/>
          </p:nvSpPr>
          <p:spPr bwMode="auto">
            <a:xfrm>
              <a:off x="5980113" y="2546350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10" name="Rectangle 35"/>
            <p:cNvSpPr>
              <a:spLocks/>
            </p:cNvSpPr>
            <p:nvPr/>
          </p:nvSpPr>
          <p:spPr bwMode="auto">
            <a:xfrm>
              <a:off x="66421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11" name="Rectangle 36"/>
            <p:cNvSpPr>
              <a:spLocks/>
            </p:cNvSpPr>
            <p:nvPr/>
          </p:nvSpPr>
          <p:spPr bwMode="auto">
            <a:xfrm>
              <a:off x="7400925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</a:t>
              </a:r>
            </a:p>
          </p:txBody>
        </p:sp>
        <p:sp>
          <p:nvSpPr>
            <p:cNvPr id="212" name="Rectangle 2"/>
            <p:cNvSpPr>
              <a:spLocks/>
            </p:cNvSpPr>
            <p:nvPr/>
          </p:nvSpPr>
          <p:spPr bwMode="auto">
            <a:xfrm>
              <a:off x="563563" y="2988422"/>
              <a:ext cx="2382484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 dirty="0" smtClean="0">
                  <a:latin typeface="Calibri" pitchFamily="34" charset="0"/>
                </a:rPr>
                <a:t>Routing</a:t>
              </a:r>
              <a:r>
                <a:rPr lang="hu-HU" sz="1200" dirty="0" smtClean="0">
                  <a:latin typeface="Calibri" pitchFamily="34" charset="0"/>
                </a:rPr>
                <a:t> (L3 útvonalválasztás)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213" name="Rectangle 3"/>
            <p:cNvSpPr>
              <a:spLocks/>
            </p:cNvSpPr>
            <p:nvPr/>
          </p:nvSpPr>
          <p:spPr bwMode="auto">
            <a:xfrm>
              <a:off x="6858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214" name="Group 4"/>
            <p:cNvGrpSpPr>
              <a:grpSpLocks/>
            </p:cNvGrpSpPr>
            <p:nvPr/>
          </p:nvGrpSpPr>
          <p:grpSpPr bwMode="auto">
            <a:xfrm>
              <a:off x="687388" y="3503613"/>
              <a:ext cx="7483475" cy="571500"/>
              <a:chOff x="0" y="0"/>
              <a:chExt cx="6704" cy="512"/>
            </a:xfrm>
          </p:grpSpPr>
          <p:sp>
            <p:nvSpPr>
              <p:cNvPr id="215" name="Rectangle 5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6" name="Rectangle 6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217" name="Rectangle 7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8" name="Rectangle 8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19" name="Rectangle 9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0" name="Rectangle 10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21" name="Rectangle 11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2" name="Rectangle 12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223" name="Rectangle 13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4" name="Rectangle 14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225" name="Rectangle 15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6" name="Rectangle 16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27" name="Rectangle 17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8" name="Rectangle 18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29" name="Rectangle 19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0" name="Rectangle 20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231" name="Rectangle 21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2" name="Rectangle 22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233" name="Rectangle 23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4" name="Rectangle 24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35" name="Rectangle 25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6" name="Rectangle 26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37" name="Rectangle 27"/>
            <p:cNvSpPr>
              <a:spLocks/>
            </p:cNvSpPr>
            <p:nvPr/>
          </p:nvSpPr>
          <p:spPr bwMode="auto">
            <a:xfrm>
              <a:off x="13462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38" name="Rectangle 28"/>
            <p:cNvSpPr>
              <a:spLocks/>
            </p:cNvSpPr>
            <p:nvPr/>
          </p:nvSpPr>
          <p:spPr bwMode="auto">
            <a:xfrm>
              <a:off x="1774825" y="4171950"/>
              <a:ext cx="1133475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39" name="Rectangle 29"/>
            <p:cNvSpPr>
              <a:spLocks/>
            </p:cNvSpPr>
            <p:nvPr/>
          </p:nvSpPr>
          <p:spPr bwMode="auto">
            <a:xfrm>
              <a:off x="2667000" y="4171950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0" name="Rectangle 30"/>
            <p:cNvSpPr>
              <a:spLocks/>
            </p:cNvSpPr>
            <p:nvPr/>
          </p:nvSpPr>
          <p:spPr bwMode="auto">
            <a:xfrm>
              <a:off x="33289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1" name="Rectangle 31"/>
            <p:cNvSpPr>
              <a:spLocks/>
            </p:cNvSpPr>
            <p:nvPr/>
          </p:nvSpPr>
          <p:spPr bwMode="auto">
            <a:xfrm>
              <a:off x="39893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2" name="Rectangle 32"/>
            <p:cNvSpPr>
              <a:spLocks/>
            </p:cNvSpPr>
            <p:nvPr/>
          </p:nvSpPr>
          <p:spPr bwMode="auto">
            <a:xfrm>
              <a:off x="46497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5.6.7.8</a:t>
              </a:r>
            </a:p>
          </p:txBody>
        </p:sp>
        <p:sp>
          <p:nvSpPr>
            <p:cNvPr id="243" name="Rectangle 33"/>
            <p:cNvSpPr>
              <a:spLocks/>
            </p:cNvSpPr>
            <p:nvPr/>
          </p:nvSpPr>
          <p:spPr bwMode="auto">
            <a:xfrm>
              <a:off x="5319713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4" name="Rectangle 34"/>
            <p:cNvSpPr>
              <a:spLocks/>
            </p:cNvSpPr>
            <p:nvPr/>
          </p:nvSpPr>
          <p:spPr bwMode="auto">
            <a:xfrm>
              <a:off x="5980113" y="4171950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5" name="Rectangle 35"/>
            <p:cNvSpPr>
              <a:spLocks/>
            </p:cNvSpPr>
            <p:nvPr/>
          </p:nvSpPr>
          <p:spPr bwMode="auto">
            <a:xfrm>
              <a:off x="66421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6" name="Rectangle 36"/>
            <p:cNvSpPr>
              <a:spLocks/>
            </p:cNvSpPr>
            <p:nvPr/>
          </p:nvSpPr>
          <p:spPr bwMode="auto">
            <a:xfrm>
              <a:off x="7400925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</a:t>
              </a:r>
            </a:p>
          </p:txBody>
        </p:sp>
        <p:sp>
          <p:nvSpPr>
            <p:cNvPr id="247" name="Rectangle 37"/>
            <p:cNvSpPr>
              <a:spLocks/>
            </p:cNvSpPr>
            <p:nvPr/>
          </p:nvSpPr>
          <p:spPr bwMode="auto">
            <a:xfrm>
              <a:off x="565150" y="4712446"/>
              <a:ext cx="1280209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>
                  <a:latin typeface="Calibri" pitchFamily="34" charset="0"/>
                </a:rPr>
                <a:t>VLAN Switching</a:t>
              </a:r>
            </a:p>
          </p:txBody>
        </p:sp>
        <p:sp>
          <p:nvSpPr>
            <p:cNvPr id="248" name="Rectangle 38"/>
            <p:cNvSpPr>
              <a:spLocks/>
            </p:cNvSpPr>
            <p:nvPr/>
          </p:nvSpPr>
          <p:spPr bwMode="auto">
            <a:xfrm>
              <a:off x="6858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249" name="Group 39"/>
            <p:cNvGrpSpPr>
              <a:grpSpLocks/>
            </p:cNvGrpSpPr>
            <p:nvPr/>
          </p:nvGrpSpPr>
          <p:grpSpPr bwMode="auto">
            <a:xfrm>
              <a:off x="687388" y="5183188"/>
              <a:ext cx="7483475" cy="571500"/>
              <a:chOff x="0" y="0"/>
              <a:chExt cx="6704" cy="512"/>
            </a:xfrm>
          </p:grpSpPr>
          <p:sp>
            <p:nvSpPr>
              <p:cNvPr id="250" name="Rectangle 40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1" name="Rectangle 41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252" name="Rectangle 42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3" name="Rectangle 43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54" name="Rectangle 44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5" name="Rectangle 45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56" name="Rectangle 46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7" name="Rectangle 47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258" name="Rectangle 48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9" name="Rectangle 49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260" name="Rectangle 50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1" name="Rectangle 51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62" name="Rectangle 52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3" name="Rectangle 53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64" name="Rectangle 54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5" name="Rectangle 55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266" name="Rectangle 56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7" name="Rectangle 57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268" name="Rectangle 58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9" name="Rectangle 59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70" name="Rectangle 60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71" name="Rectangle 61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72" name="Rectangle 62"/>
            <p:cNvSpPr>
              <a:spLocks/>
            </p:cNvSpPr>
            <p:nvPr/>
          </p:nvSpPr>
          <p:spPr bwMode="auto">
            <a:xfrm>
              <a:off x="13462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3" name="Rectangle 64"/>
            <p:cNvSpPr>
              <a:spLocks/>
            </p:cNvSpPr>
            <p:nvPr/>
          </p:nvSpPr>
          <p:spPr bwMode="auto">
            <a:xfrm>
              <a:off x="2667000" y="6011863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4" name="Rectangle 65"/>
            <p:cNvSpPr>
              <a:spLocks/>
            </p:cNvSpPr>
            <p:nvPr/>
          </p:nvSpPr>
          <p:spPr bwMode="auto">
            <a:xfrm>
              <a:off x="3311525" y="596741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vlan1</a:t>
              </a:r>
            </a:p>
          </p:txBody>
        </p:sp>
        <p:sp>
          <p:nvSpPr>
            <p:cNvPr id="275" name="Rectangle 66"/>
            <p:cNvSpPr>
              <a:spLocks/>
            </p:cNvSpPr>
            <p:nvPr/>
          </p:nvSpPr>
          <p:spPr bwMode="auto">
            <a:xfrm>
              <a:off x="3989388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6" name="Rectangle 67"/>
            <p:cNvSpPr>
              <a:spLocks/>
            </p:cNvSpPr>
            <p:nvPr/>
          </p:nvSpPr>
          <p:spPr bwMode="auto">
            <a:xfrm>
              <a:off x="46863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7" name="Rectangle 68"/>
            <p:cNvSpPr>
              <a:spLocks/>
            </p:cNvSpPr>
            <p:nvPr/>
          </p:nvSpPr>
          <p:spPr bwMode="auto">
            <a:xfrm>
              <a:off x="5319713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8" name="Rectangle 69"/>
            <p:cNvSpPr>
              <a:spLocks/>
            </p:cNvSpPr>
            <p:nvPr/>
          </p:nvSpPr>
          <p:spPr bwMode="auto">
            <a:xfrm>
              <a:off x="5980113" y="6011863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9" name="Rectangle 70"/>
            <p:cNvSpPr>
              <a:spLocks/>
            </p:cNvSpPr>
            <p:nvPr/>
          </p:nvSpPr>
          <p:spPr bwMode="auto">
            <a:xfrm>
              <a:off x="66421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80" name="Rectangle 71"/>
            <p:cNvSpPr>
              <a:spLocks/>
            </p:cNvSpPr>
            <p:nvPr/>
          </p:nvSpPr>
          <p:spPr bwMode="auto">
            <a:xfrm>
              <a:off x="7400925" y="5680075"/>
              <a:ext cx="660400" cy="822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port6, </a:t>
              </a:r>
            </a:p>
            <a:p>
              <a:pPr defTabSz="457200"/>
              <a:r>
                <a:rPr lang="en-US" sz="1200">
                  <a:latin typeface="Calibri" pitchFamily="34" charset="0"/>
                </a:rPr>
                <a:t>port7,</a:t>
              </a:r>
            </a:p>
            <a:p>
              <a:pPr defTabSz="457200"/>
              <a:r>
                <a:rPr lang="en-US" sz="1200">
                  <a:latin typeface="Calibri" pitchFamily="34" charset="0"/>
                </a:rPr>
                <a:t>port9</a:t>
              </a:r>
            </a:p>
          </p:txBody>
        </p:sp>
        <p:sp>
          <p:nvSpPr>
            <p:cNvPr id="281" name="Rectangle 63"/>
            <p:cNvSpPr>
              <a:spLocks/>
            </p:cNvSpPr>
            <p:nvPr/>
          </p:nvSpPr>
          <p:spPr bwMode="auto">
            <a:xfrm>
              <a:off x="1939925" y="5976938"/>
              <a:ext cx="868363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00:1f..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Reaktív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r>
              <a:rPr lang="en-US" sz="2600" dirty="0" smtClean="0"/>
              <a:t> 1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111" name="AutoShape 38"/>
          <p:cNvSpPr>
            <a:spLocks/>
          </p:cNvSpPr>
          <p:nvPr/>
        </p:nvSpPr>
        <p:spPr bwMode="auto">
          <a:xfrm>
            <a:off x="7673975" y="38100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 -0.08883 " pathEditMode="relative" ptsTypes="AA"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09329 L -0.33247 -0.45532 L -0.33108 -0.45463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07 -0.45463 L -0.54375 -0.07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75 -0.07662 L -0.6934 0.070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 animBg="1"/>
      <p:bldP spid="111" grpId="1" animBg="1"/>
      <p:bldP spid="111" grpId="2" animBg="1"/>
      <p:bldP spid="111" grpId="3" animBg="1"/>
      <p:bldP spid="111" grpId="4" animBg="1"/>
      <p:bldP spid="152" grpId="0" animBg="1"/>
      <p:bldP spid="15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Reaktív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r>
              <a:rPr lang="en-US" sz="2600" dirty="0" smtClean="0"/>
              <a:t> 2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111" name="AutoShape 38"/>
          <p:cNvSpPr>
            <a:spLocks/>
          </p:cNvSpPr>
          <p:nvPr/>
        </p:nvSpPr>
        <p:spPr bwMode="auto">
          <a:xfrm>
            <a:off x="7673975" y="38100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 -0.08883 " pathEditMode="relative" ptsTypes="AA"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09329 L -0.33247 -0.45532 L -0.33108 -0.45463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07 -0.45463 L -0.54375 -0.0766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75 -0.07662 L -0.6934 0.0703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 animBg="1"/>
      <p:bldP spid="111" grpId="1" animBg="1"/>
      <p:bldP spid="111" grpId="2" animBg="1"/>
      <p:bldP spid="111" grpId="3" animBg="1"/>
      <p:bldP spid="111" grpId="4" animBg="1"/>
      <p:bldP spid="152" grpId="0" animBg="1"/>
      <p:bldP spid="15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Proaktív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52" grpId="0" animBg="1"/>
      <p:bldP spid="15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demó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Németh</a:t>
            </a:r>
            <a:r>
              <a:rPr lang="en-US" dirty="0" smtClean="0"/>
              <a:t> </a:t>
            </a:r>
            <a:r>
              <a:rPr lang="en-US" dirty="0" err="1" smtClean="0"/>
              <a:t>Felicián</a:t>
            </a:r>
            <a:endParaRPr lang="en-US" dirty="0" smtClean="0"/>
          </a:p>
          <a:p>
            <a:pPr lvl="1"/>
            <a:r>
              <a:rPr lang="en-US" dirty="0" err="1" smtClean="0"/>
              <a:t>új</a:t>
            </a:r>
            <a:r>
              <a:rPr lang="en-US" dirty="0"/>
              <a:t> </a:t>
            </a:r>
            <a:r>
              <a:rPr lang="en-US" dirty="0" err="1" smtClean="0"/>
              <a:t>csomagtovábbítási</a:t>
            </a:r>
            <a:r>
              <a:rPr lang="en-US" dirty="0" smtClean="0"/>
              <a:t> (forwarding) </a:t>
            </a:r>
            <a:r>
              <a:rPr lang="en-US" dirty="0" err="1" smtClean="0"/>
              <a:t>mechanizmusok</a:t>
            </a:r>
            <a:endParaRPr lang="en-US" dirty="0" smtClean="0"/>
          </a:p>
          <a:p>
            <a:pPr lvl="1"/>
            <a:r>
              <a:rPr lang="en-US" dirty="0" smtClean="0"/>
              <a:t>2012-es SIGCOMM-on </a:t>
            </a:r>
            <a:r>
              <a:rPr lang="en-US" dirty="0" err="1" smtClean="0"/>
              <a:t>demóztuk</a:t>
            </a:r>
            <a:endParaRPr lang="en-US" dirty="0" smtClean="0"/>
          </a:p>
          <a:p>
            <a:r>
              <a:rPr lang="en-US" dirty="0" err="1" smtClean="0"/>
              <a:t>Szalay</a:t>
            </a:r>
            <a:r>
              <a:rPr lang="en-US" dirty="0" smtClean="0"/>
              <a:t> </a:t>
            </a:r>
            <a:r>
              <a:rPr lang="en-US" dirty="0" err="1" smtClean="0"/>
              <a:t>Márk</a:t>
            </a:r>
            <a:r>
              <a:rPr lang="en-US" dirty="0" smtClean="0"/>
              <a:t> (MSc </a:t>
            </a:r>
            <a:r>
              <a:rPr lang="en-US" dirty="0" err="1" smtClean="0"/>
              <a:t>hallgató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HARMLESS: </a:t>
            </a:r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migrál</a:t>
            </a:r>
            <a:r>
              <a:rPr lang="en-US" dirty="0" smtClean="0"/>
              <a:t> a </a:t>
            </a:r>
            <a:r>
              <a:rPr lang="en-US" dirty="0" err="1" smtClean="0"/>
              <a:t>szegény</a:t>
            </a:r>
            <a:r>
              <a:rPr lang="en-US" dirty="0" smtClean="0"/>
              <a:t> ember SDN-re?</a:t>
            </a:r>
          </a:p>
          <a:p>
            <a:pPr lvl="1"/>
            <a:r>
              <a:rPr lang="en-US" dirty="0" smtClean="0"/>
              <a:t>SIGCOMM 2017: </a:t>
            </a:r>
            <a:r>
              <a:rPr lang="en-US" dirty="0"/>
              <a:t>ACM Student Research </a:t>
            </a:r>
            <a:r>
              <a:rPr lang="en-US" dirty="0" smtClean="0"/>
              <a:t>Competition </a:t>
            </a:r>
            <a:r>
              <a:rPr lang="en-US" dirty="0" err="1" smtClean="0"/>
              <a:t>győztes</a:t>
            </a:r>
            <a:r>
              <a:rPr lang="en-US" dirty="0" smtClean="0"/>
              <a:t> </a:t>
            </a:r>
            <a:r>
              <a:rPr lang="en-US" dirty="0" err="1" smtClean="0"/>
              <a:t>demó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célja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Alapvető</a:t>
            </a:r>
            <a:r>
              <a:rPr lang="en-US" dirty="0" smtClean="0"/>
              <a:t>, </a:t>
            </a:r>
            <a:r>
              <a:rPr lang="en-US" dirty="0" err="1" smtClean="0"/>
              <a:t>gyakorlati</a:t>
            </a:r>
            <a:r>
              <a:rPr lang="en-US" dirty="0" smtClean="0"/>
              <a:t> </a:t>
            </a:r>
            <a:r>
              <a:rPr lang="en-US" dirty="0" err="1" smtClean="0"/>
              <a:t>ismeretek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egyszerűbb</a:t>
            </a:r>
            <a:r>
              <a:rPr lang="en-US" dirty="0" smtClean="0"/>
              <a:t>) IT </a:t>
            </a:r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 smtClean="0"/>
              <a:t>építéséhez</a:t>
            </a:r>
            <a:endParaRPr lang="en-US" dirty="0" smtClean="0"/>
          </a:p>
          <a:p>
            <a:pPr lvl="1"/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beüzemeléséhez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hálózat</a:t>
            </a:r>
            <a:r>
              <a:rPr lang="en-US" dirty="0" smtClean="0"/>
              <a:t> </a:t>
            </a:r>
            <a:r>
              <a:rPr lang="en-US" dirty="0" err="1" smtClean="0"/>
              <a:t>üzemeltetéséhez</a:t>
            </a:r>
            <a:r>
              <a:rPr lang="en-US" dirty="0" smtClean="0"/>
              <a:t> (pl. </a:t>
            </a:r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találjuk</a:t>
            </a:r>
            <a:r>
              <a:rPr lang="en-US" dirty="0" smtClean="0"/>
              <a:t> meg </a:t>
            </a:r>
            <a:r>
              <a:rPr lang="en-US" dirty="0" err="1" smtClean="0"/>
              <a:t>gyorsan</a:t>
            </a:r>
            <a:r>
              <a:rPr lang="en-US" dirty="0" smtClean="0"/>
              <a:t> a </a:t>
            </a:r>
            <a:r>
              <a:rPr lang="en-US" dirty="0" err="1" smtClean="0"/>
              <a:t>hibát</a:t>
            </a:r>
            <a:r>
              <a:rPr lang="en-US" dirty="0" smtClean="0"/>
              <a:t>?)</a:t>
            </a:r>
          </a:p>
          <a:p>
            <a:r>
              <a:rPr lang="en-US" dirty="0" err="1" smtClean="0"/>
              <a:t>Megérteni</a:t>
            </a:r>
            <a:endParaRPr lang="en-US" dirty="0" smtClean="0"/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építő</a:t>
            </a:r>
            <a:r>
              <a:rPr lang="en-US" dirty="0" smtClean="0"/>
              <a:t> </a:t>
            </a:r>
            <a:r>
              <a:rPr lang="en-US" dirty="0" err="1" smtClean="0"/>
              <a:t>elemeket</a:t>
            </a:r>
            <a:r>
              <a:rPr lang="en-US" dirty="0" smtClean="0"/>
              <a:t> (pl.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eszközök</a:t>
            </a:r>
            <a:r>
              <a:rPr lang="en-US" dirty="0" smtClean="0"/>
              <a:t> </a:t>
            </a:r>
            <a:r>
              <a:rPr lang="en-US" dirty="0" err="1" smtClean="0"/>
              <a:t>belső</a:t>
            </a:r>
            <a:r>
              <a:rPr lang="en-US" dirty="0" smtClean="0"/>
              <a:t> </a:t>
            </a:r>
            <a:r>
              <a:rPr lang="en-US" dirty="0" err="1" smtClean="0"/>
              <a:t>felépítése</a:t>
            </a:r>
            <a:r>
              <a:rPr lang="en-US" dirty="0" smtClean="0"/>
              <a:t>) </a:t>
            </a:r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alapvető</a:t>
            </a:r>
            <a:r>
              <a:rPr lang="en-US" dirty="0" smtClean="0"/>
              <a:t> </a:t>
            </a:r>
            <a:r>
              <a:rPr lang="en-US" dirty="0" err="1" smtClean="0"/>
              <a:t>működési</a:t>
            </a:r>
            <a:r>
              <a:rPr lang="en-US" dirty="0" smtClean="0"/>
              <a:t> </a:t>
            </a:r>
            <a:r>
              <a:rPr lang="en-US" dirty="0" err="1" smtClean="0"/>
              <a:t>mechanizmusokat</a:t>
            </a:r>
            <a:r>
              <a:rPr lang="en-US" dirty="0" smtClean="0"/>
              <a:t>, </a:t>
            </a:r>
            <a:r>
              <a:rPr lang="en-US" dirty="0" err="1" smtClean="0"/>
              <a:t>funkciókat</a:t>
            </a:r>
            <a:endParaRPr lang="en-US" dirty="0" smtClean="0"/>
          </a:p>
          <a:p>
            <a:r>
              <a:rPr lang="en-US" dirty="0" err="1" smtClean="0"/>
              <a:t>Gyakorlati</a:t>
            </a:r>
            <a:r>
              <a:rPr lang="en-US" dirty="0" smtClean="0"/>
              <a:t> </a:t>
            </a:r>
            <a:r>
              <a:rPr lang="en-US" dirty="0" err="1" smtClean="0"/>
              <a:t>tudást</a:t>
            </a:r>
            <a:r>
              <a:rPr lang="en-US" dirty="0" smtClean="0"/>
              <a:t> </a:t>
            </a:r>
            <a:r>
              <a:rPr lang="en-US" dirty="0" err="1" smtClean="0"/>
              <a:t>adni</a:t>
            </a:r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Félév</a:t>
            </a:r>
            <a:r>
              <a:rPr lang="en-US" dirty="0" smtClean="0"/>
              <a:t> (</a:t>
            </a:r>
            <a:r>
              <a:rPr lang="en-US" dirty="0" err="1" smtClean="0"/>
              <a:t>tervezett</a:t>
            </a:r>
            <a:r>
              <a:rPr lang="en-US" dirty="0" smtClean="0"/>
              <a:t>) </a:t>
            </a:r>
            <a:r>
              <a:rPr lang="en-US" dirty="0" err="1" smtClean="0"/>
              <a:t>menete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9" y="895350"/>
            <a:ext cx="4461571" cy="2328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5350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Félév</a:t>
            </a:r>
            <a:r>
              <a:rPr lang="en-US" dirty="0" smtClean="0"/>
              <a:t> </a:t>
            </a:r>
            <a:r>
              <a:rPr lang="en-US" dirty="0" err="1" smtClean="0"/>
              <a:t>teljesítése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Aláírás</a:t>
            </a:r>
            <a:endParaRPr lang="en-US" dirty="0" smtClean="0"/>
          </a:p>
          <a:p>
            <a:pPr lvl="1"/>
            <a:r>
              <a:rPr lang="en-US" dirty="0" err="1" smtClean="0"/>
              <a:t>írásbeli</a:t>
            </a:r>
            <a:r>
              <a:rPr lang="en-US" dirty="0" smtClean="0"/>
              <a:t> ZH </a:t>
            </a:r>
            <a:r>
              <a:rPr lang="en-US" dirty="0" err="1" smtClean="0"/>
              <a:t>teljesítése</a:t>
            </a:r>
            <a:r>
              <a:rPr lang="en-US" dirty="0" smtClean="0"/>
              <a:t> (</a:t>
            </a:r>
            <a:r>
              <a:rPr lang="en-US" dirty="0" err="1" smtClean="0"/>
              <a:t>legalább</a:t>
            </a:r>
            <a:r>
              <a:rPr lang="en-US" dirty="0" smtClean="0"/>
              <a:t> </a:t>
            </a:r>
            <a:r>
              <a:rPr lang="en-US" dirty="0" err="1" smtClean="0"/>
              <a:t>elégségesre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ZH: </a:t>
            </a:r>
            <a:r>
              <a:rPr lang="en-US" dirty="0" smtClean="0"/>
              <a:t>11. </a:t>
            </a:r>
            <a:r>
              <a:rPr lang="en-US" dirty="0" err="1" smtClean="0"/>
              <a:t>héten</a:t>
            </a:r>
            <a:r>
              <a:rPr lang="en-US" dirty="0"/>
              <a:t>, </a:t>
            </a:r>
            <a:r>
              <a:rPr lang="en-US" dirty="0" smtClean="0"/>
              <a:t>nov.14. </a:t>
            </a:r>
            <a:r>
              <a:rPr lang="en-US" dirty="0" err="1" smtClean="0"/>
              <a:t>kedd</a:t>
            </a:r>
            <a:r>
              <a:rPr lang="en-US" dirty="0" smtClean="0"/>
              <a:t>, 8:15-10:00 (IB026</a:t>
            </a:r>
            <a:r>
              <a:rPr lang="en-US" dirty="0"/>
              <a:t>, QBF13)</a:t>
            </a:r>
            <a:endParaRPr lang="en-US" dirty="0" smtClean="0"/>
          </a:p>
          <a:p>
            <a:pPr lvl="1"/>
            <a:r>
              <a:rPr lang="en-US" dirty="0" err="1" smtClean="0"/>
              <a:t>pót</a:t>
            </a:r>
            <a:r>
              <a:rPr lang="en-US" dirty="0" smtClean="0"/>
              <a:t> ZH: </a:t>
            </a:r>
            <a:r>
              <a:rPr lang="en-US" dirty="0" smtClean="0"/>
              <a:t>12. </a:t>
            </a:r>
            <a:r>
              <a:rPr lang="en-US" dirty="0" err="1"/>
              <a:t>héten</a:t>
            </a:r>
            <a:r>
              <a:rPr lang="en-US" dirty="0"/>
              <a:t>, </a:t>
            </a:r>
            <a:r>
              <a:rPr lang="en-US" dirty="0" smtClean="0"/>
              <a:t>nov.21. </a:t>
            </a:r>
            <a:r>
              <a:rPr lang="en-US" dirty="0" err="1"/>
              <a:t>kedd</a:t>
            </a:r>
            <a:r>
              <a:rPr lang="en-US" dirty="0"/>
              <a:t>, 8:15-10:00 </a:t>
            </a:r>
            <a:r>
              <a:rPr lang="en-US" dirty="0" smtClean="0"/>
              <a:t>(QBF13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err="1" smtClean="0"/>
              <a:t>pót</a:t>
            </a:r>
            <a:r>
              <a:rPr lang="en-US" dirty="0" smtClean="0"/>
              <a:t> </a:t>
            </a:r>
            <a:r>
              <a:rPr lang="en-US" dirty="0" err="1" smtClean="0"/>
              <a:t>pót</a:t>
            </a:r>
            <a:r>
              <a:rPr lang="en-US" dirty="0" smtClean="0"/>
              <a:t> ZH: </a:t>
            </a:r>
            <a:r>
              <a:rPr lang="en-US" dirty="0" err="1" smtClean="0"/>
              <a:t>pótlási</a:t>
            </a:r>
            <a:r>
              <a:rPr lang="en-US" dirty="0" smtClean="0"/>
              <a:t> </a:t>
            </a:r>
            <a:r>
              <a:rPr lang="en-US" dirty="0" err="1" smtClean="0"/>
              <a:t>héten</a:t>
            </a:r>
            <a:endParaRPr lang="en-US" dirty="0" smtClean="0"/>
          </a:p>
          <a:p>
            <a:r>
              <a:rPr lang="en-US" dirty="0" err="1" smtClean="0"/>
              <a:t>Vizsga</a:t>
            </a:r>
            <a:endParaRPr lang="en-US" dirty="0" smtClean="0"/>
          </a:p>
          <a:p>
            <a:pPr lvl="1"/>
            <a:r>
              <a:rPr lang="en-US" dirty="0" err="1" smtClean="0"/>
              <a:t>írásbeli</a:t>
            </a:r>
            <a:endParaRPr lang="en-US" dirty="0" smtClean="0"/>
          </a:p>
          <a:p>
            <a:pPr lvl="1"/>
            <a:r>
              <a:rPr lang="en-US" dirty="0" err="1" smtClean="0"/>
              <a:t>elővizsga</a:t>
            </a:r>
            <a:r>
              <a:rPr lang="en-US" dirty="0" smtClean="0"/>
              <a:t>: </a:t>
            </a:r>
            <a:r>
              <a:rPr lang="en-US" dirty="0" err="1" smtClean="0"/>
              <a:t>pótlási</a:t>
            </a:r>
            <a:r>
              <a:rPr lang="en-US" dirty="0" smtClean="0"/>
              <a:t> </a:t>
            </a:r>
            <a:r>
              <a:rPr lang="en-US" dirty="0" err="1" smtClean="0"/>
              <a:t>héten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Motiváció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315200" cy="3703320"/>
          </a:xfrm>
        </p:spPr>
        <p:txBody>
          <a:bodyPr/>
          <a:lstStyle/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ACM SIGCOMM 2017, Los Angeles, CA, USA</a:t>
            </a:r>
          </a:p>
          <a:p>
            <a:pPr lvl="1"/>
            <a:r>
              <a:rPr lang="en-US" dirty="0" smtClean="0"/>
              <a:t>2017. </a:t>
            </a:r>
            <a:r>
              <a:rPr lang="en-US" dirty="0" err="1" smtClean="0"/>
              <a:t>aug.</a:t>
            </a:r>
            <a:r>
              <a:rPr lang="en-US" dirty="0" smtClean="0"/>
              <a:t> 21-25.</a:t>
            </a:r>
          </a:p>
          <a:p>
            <a:pPr lvl="1"/>
            <a:r>
              <a:rPr lang="en-US" dirty="0" err="1" smtClean="0"/>
              <a:t>egyik</a:t>
            </a:r>
            <a:r>
              <a:rPr lang="en-US" dirty="0" smtClean="0"/>
              <a:t> </a:t>
            </a:r>
            <a:r>
              <a:rPr lang="en-US" dirty="0" err="1" smtClean="0"/>
              <a:t>legjelentősebb</a:t>
            </a:r>
            <a:r>
              <a:rPr lang="en-US" dirty="0" smtClean="0"/>
              <a:t> “networking </a:t>
            </a:r>
            <a:r>
              <a:rPr lang="en-US" dirty="0" err="1" smtClean="0"/>
              <a:t>konferencia</a:t>
            </a:r>
            <a:r>
              <a:rPr lang="en-US" dirty="0" smtClean="0"/>
              <a:t>”</a:t>
            </a:r>
          </a:p>
          <a:p>
            <a:pPr lvl="1"/>
            <a:r>
              <a:rPr lang="en-US" dirty="0" err="1" smtClean="0"/>
              <a:t>első</a:t>
            </a:r>
            <a:r>
              <a:rPr lang="en-US" dirty="0" smtClean="0"/>
              <a:t> “keynote speech”: </a:t>
            </a:r>
            <a:r>
              <a:rPr lang="en-US" dirty="0"/>
              <a:t>Raj </a:t>
            </a:r>
            <a:r>
              <a:rPr lang="en-US" dirty="0" smtClean="0"/>
              <a:t>Jain</a:t>
            </a:r>
          </a:p>
          <a:p>
            <a:pPr lvl="2"/>
            <a:r>
              <a:rPr lang="en-US" dirty="0" smtClean="0"/>
              <a:t>(Washington </a:t>
            </a:r>
            <a:r>
              <a:rPr lang="en-US" dirty="0"/>
              <a:t>University in St. </a:t>
            </a:r>
            <a:r>
              <a:rPr lang="en-US" dirty="0" smtClean="0"/>
              <a:t>Louis)</a:t>
            </a:r>
          </a:p>
          <a:p>
            <a:pPr lvl="2"/>
            <a:r>
              <a:rPr lang="en-US" dirty="0" err="1" smtClean="0"/>
              <a:t>pár</a:t>
            </a:r>
            <a:r>
              <a:rPr lang="en-US" dirty="0" smtClean="0"/>
              <a:t> </a:t>
            </a:r>
            <a:r>
              <a:rPr lang="en-US" dirty="0" err="1" smtClean="0"/>
              <a:t>lopott</a:t>
            </a:r>
            <a:r>
              <a:rPr lang="en-US" dirty="0" smtClean="0"/>
              <a:t> slide…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60879"/>
            <a:ext cx="1066800" cy="1600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3" y="57789"/>
            <a:ext cx="6741334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2017/9/4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445"/>
            <a:ext cx="6696191" cy="5025905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6891</TotalTime>
  <Words>1518</Words>
  <Application>Microsoft Office PowerPoint</Application>
  <PresentationFormat>On-screen Show (16:9)</PresentationFormat>
  <Paragraphs>548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Origin</vt:lpstr>
      <vt:lpstr>Hálózatok építése és üzemeltetése</vt:lpstr>
      <vt:lpstr>Tárgy adatok</vt:lpstr>
      <vt:lpstr>Tárgy adatok</vt:lpstr>
      <vt:lpstr>Tárgy célja</vt:lpstr>
      <vt:lpstr>Félév (tervezett) menete</vt:lpstr>
      <vt:lpstr>Félév teljesítése</vt:lpstr>
      <vt:lpstr>Motiváció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Demók, előretekintés: SDN</vt:lpstr>
      <vt:lpstr>Probléma</vt:lpstr>
      <vt:lpstr>Probléma</vt:lpstr>
      <vt:lpstr>Cél</vt:lpstr>
      <vt:lpstr>(Egy) Megoldás(i irány)</vt:lpstr>
      <vt:lpstr>Internet ma: zárt infrastruktúra</vt:lpstr>
      <vt:lpstr>SDN: “nyissuk ki”</vt:lpstr>
      <vt:lpstr>SDN: “nyissuk ki”</vt:lpstr>
      <vt:lpstr>Mi is az az OpenFlow?</vt:lpstr>
      <vt:lpstr>PowerPoint Presentation</vt:lpstr>
      <vt:lpstr>PowerPoint Presentation</vt:lpstr>
      <vt:lpstr>PowerPoint Presentation</vt:lpstr>
      <vt:lpstr>OpenFlow flow tábla absztrakció</vt:lpstr>
      <vt:lpstr>Flow tábla bejegyzések</vt:lpstr>
      <vt:lpstr>Flow tábla bejegyzések: példák</vt:lpstr>
      <vt:lpstr>Reaktív működés 1</vt:lpstr>
      <vt:lpstr>Reaktív működés 2</vt:lpstr>
      <vt:lpstr>Proaktív működés</vt:lpstr>
      <vt:lpstr>Két demó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HaEpUz: Bevezető</dc:title>
  <dc:creator>Balazs</dc:creator>
  <cp:lastModifiedBy>Balazs</cp:lastModifiedBy>
  <cp:revision>58</cp:revision>
  <dcterms:created xsi:type="dcterms:W3CDTF">2016-09-03T14:59:54Z</dcterms:created>
  <dcterms:modified xsi:type="dcterms:W3CDTF">2017-09-07T09:19:37Z</dcterms:modified>
</cp:coreProperties>
</file>