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handoutMasterIdLst>
    <p:handoutMasterId r:id="rId33"/>
  </p:handoutMasterIdLst>
  <p:sldIdLst>
    <p:sldId id="265" r:id="rId3"/>
    <p:sldId id="266" r:id="rId4"/>
    <p:sldId id="270" r:id="rId5"/>
    <p:sldId id="271" r:id="rId6"/>
    <p:sldId id="269" r:id="rId7"/>
    <p:sldId id="273" r:id="rId8"/>
    <p:sldId id="272" r:id="rId9"/>
    <p:sldId id="268" r:id="rId10"/>
    <p:sldId id="284" r:id="rId11"/>
    <p:sldId id="285" r:id="rId12"/>
    <p:sldId id="286" r:id="rId13"/>
    <p:sldId id="289" r:id="rId14"/>
    <p:sldId id="290" r:id="rId15"/>
    <p:sldId id="291" r:id="rId16"/>
    <p:sldId id="292" r:id="rId17"/>
    <p:sldId id="293" r:id="rId18"/>
    <p:sldId id="294" r:id="rId19"/>
    <p:sldId id="295" r:id="rId20"/>
    <p:sldId id="296" r:id="rId21"/>
    <p:sldId id="297" r:id="rId22"/>
    <p:sldId id="298" r:id="rId23"/>
    <p:sldId id="302" r:id="rId24"/>
    <p:sldId id="303" r:id="rId25"/>
    <p:sldId id="304" r:id="rId26"/>
    <p:sldId id="305" r:id="rId27"/>
    <p:sldId id="307" r:id="rId28"/>
    <p:sldId id="308"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7" autoAdjust="0"/>
    <p:restoredTop sz="92507" autoAdjust="0"/>
  </p:normalViewPr>
  <p:slideViewPr>
    <p:cSldViewPr snapToGrid="0">
      <p:cViewPr>
        <p:scale>
          <a:sx n="80" d="100"/>
          <a:sy n="80" d="100"/>
        </p:scale>
        <p:origin x="-70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127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hu-HU" smtClean="0"/>
              <a:t>2015.02.08.</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hu-HU" smtClean="0"/>
              <a:t>‹#›</a:t>
            </a:fld>
            <a:endParaRPr lang="hu-HU"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hu-HU" smtClean="0"/>
              <a:t>2015.02.08.</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hu-HU" smtClean="0"/>
              <a:t>‹#›</a:t>
            </a:fld>
            <a:endParaRPr lang="hu-HU"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videó azt</a:t>
            </a:r>
            <a:r>
              <a:rPr lang="hu-HU" baseline="0" dirty="0" smtClean="0"/>
              <a:t> mutatja be, mit jelent 2015-ben az okos város, milyen technológiák állnak </a:t>
            </a:r>
            <a:r>
              <a:rPr lang="hu-HU" baseline="0" smtClean="0"/>
              <a:t>már rendelkezésre. </a:t>
            </a:r>
            <a:r>
              <a:rPr lang="hu-HU" baseline="0" dirty="0" smtClean="0"/>
              <a:t>Mindez látható lesz májustól a milánói világkiállításon. Van benne szó szenzorokról, intelligens közlekedésről, és új ember-gép kommunikációs interfészekről, pont arról amiről szól majd a mellékspecializáció. </a:t>
            </a:r>
            <a:endParaRPr lang="hu-HU" dirty="0"/>
          </a:p>
        </p:txBody>
      </p:sp>
      <p:sp>
        <p:nvSpPr>
          <p:cNvPr id="4" name="Dia számának helye 3"/>
          <p:cNvSpPr>
            <a:spLocks noGrp="1"/>
          </p:cNvSpPr>
          <p:nvPr>
            <p:ph type="sldNum" sz="quarter" idx="10"/>
          </p:nvPr>
        </p:nvSpPr>
        <p:spPr/>
        <p:txBody>
          <a:bodyPr/>
          <a:lstStyle/>
          <a:p>
            <a:fld id="{82869989-EB00-4EE7-BCB5-25BDC5BB29F8}" type="slidenum">
              <a:rPr lang="hu-HU" smtClean="0"/>
              <a:t>4</a:t>
            </a:fld>
            <a:endParaRPr lang="hu-HU" dirty="0"/>
          </a:p>
        </p:txBody>
      </p:sp>
    </p:spTree>
    <p:extLst>
      <p:ext uri="{BB962C8B-B14F-4D97-AF65-F5344CB8AC3E}">
        <p14:creationId xmlns:p14="http://schemas.microsoft.com/office/powerpoint/2010/main" val="318731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Kiemelt különbség Japán és Kína között, hogy Japánban a lakosokra aktív partnerként</a:t>
            </a:r>
            <a:r>
              <a:rPr lang="hu-HU" baseline="0" dirty="0" smtClean="0"/>
              <a:t> számítanak.</a:t>
            </a:r>
            <a:r>
              <a:rPr lang="hu-HU" dirty="0" smtClean="0"/>
              <a:t> </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17</a:t>
            </a:fld>
            <a:endParaRPr lang="en-US" dirty="0"/>
          </a:p>
        </p:txBody>
      </p:sp>
    </p:spTree>
    <p:extLst>
      <p:ext uri="{BB962C8B-B14F-4D97-AF65-F5344CB8AC3E}">
        <p14:creationId xmlns:p14="http://schemas.microsoft.com/office/powerpoint/2010/main" val="333931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A 4 japán </a:t>
            </a:r>
            <a:r>
              <a:rPr lang="hu-HU" dirty="0" err="1" smtClean="0"/>
              <a:t>smart</a:t>
            </a:r>
            <a:r>
              <a:rPr lang="hu-HU" baseline="0" dirty="0" smtClean="0"/>
              <a:t> city projekt sok területtel foglalkozik, de külön érdekesség az elektromos autók helyzete.</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18</a:t>
            </a:fld>
            <a:endParaRPr lang="en-US" dirty="0"/>
          </a:p>
        </p:txBody>
      </p:sp>
    </p:spTree>
    <p:extLst>
      <p:ext uri="{BB962C8B-B14F-4D97-AF65-F5344CB8AC3E}">
        <p14:creationId xmlns:p14="http://schemas.microsoft.com/office/powerpoint/2010/main" val="125506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Európában kifejezett hangsúlyt kapott a </a:t>
            </a:r>
            <a:r>
              <a:rPr lang="hu-HU" dirty="0" err="1" smtClean="0"/>
              <a:t>Living</a:t>
            </a:r>
            <a:r>
              <a:rPr lang="hu-HU" dirty="0" smtClean="0"/>
              <a:t> </a:t>
            </a:r>
            <a:r>
              <a:rPr lang="hu-HU" dirty="0" err="1" smtClean="0"/>
              <a:t>Lab</a:t>
            </a:r>
            <a:r>
              <a:rPr lang="hu-HU" dirty="0" smtClean="0"/>
              <a:t> megközelítés,</a:t>
            </a:r>
            <a:r>
              <a:rPr lang="hu-HU" baseline="0" dirty="0" smtClean="0"/>
              <a:t> ami az </a:t>
            </a:r>
            <a:r>
              <a:rPr lang="hu-HU" baseline="0" dirty="0" err="1" smtClean="0"/>
              <a:t>MIT-ről</a:t>
            </a:r>
            <a:r>
              <a:rPr lang="hu-HU" baseline="0" dirty="0" smtClean="0"/>
              <a:t> indult, mint annyi más jó dolog ebben a világban :-), de Európában nagyon népszerű lett. Lényeg, hogy a felhasználókat, KKV-kat nem a folyamat végén, tesztalanyként vonják csak be, hanem már a K+F folyamatok elején. Fontos a tapasztalatok megosztása is egymás között, ezért alakult meg az ENOLL (következő fólia).</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19</a:t>
            </a:fld>
            <a:endParaRPr lang="en-US" dirty="0"/>
          </a:p>
        </p:txBody>
      </p:sp>
    </p:spTree>
    <p:extLst>
      <p:ext uri="{BB962C8B-B14F-4D97-AF65-F5344CB8AC3E}">
        <p14:creationId xmlns:p14="http://schemas.microsoft.com/office/powerpoint/2010/main" val="37853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Nincs egységesen elfogadott</a:t>
            </a:r>
            <a:r>
              <a:rPr lang="hu-HU" baseline="0" dirty="0" smtClean="0"/>
              <a:t> hivatalos definíciója a </a:t>
            </a:r>
            <a:r>
              <a:rPr lang="hu-HU" baseline="0" dirty="0" err="1" smtClean="0"/>
              <a:t>smart</a:t>
            </a:r>
            <a:r>
              <a:rPr lang="hu-HU" baseline="0" dirty="0" smtClean="0"/>
              <a:t> </a:t>
            </a:r>
            <a:r>
              <a:rPr lang="hu-HU" baseline="0" dirty="0" err="1" smtClean="0"/>
              <a:t>city-nek</a:t>
            </a:r>
            <a:r>
              <a:rPr lang="hu-HU" baseline="0" dirty="0" smtClean="0"/>
              <a:t>, de a különböző definíciók jó keresztmetszetét adja az idézett mondat, ami Kulcsár Sándortól származik, aki a Magyar Telekom </a:t>
            </a:r>
            <a:r>
              <a:rPr lang="hu-HU" baseline="0" dirty="0" err="1" smtClean="0"/>
              <a:t>T-City</a:t>
            </a:r>
            <a:r>
              <a:rPr lang="hu-HU" baseline="0" dirty="0" smtClean="0"/>
              <a:t> projektjének a felelőse.</a:t>
            </a:r>
          </a:p>
          <a:p>
            <a:r>
              <a:rPr lang="hu-HU" baseline="0" dirty="0" smtClean="0"/>
              <a:t>A humán tőke taglalásánál előjön az is, hogy az okos városokat sokan az okos emberek városának mondják, ami elsőre viccnek hangzik, de igazából van benne valami. Kellenek az okos emberek az okos városba, ők azok akik kellően jómódúak arra, hogy a legújabb okos eszközöket megvásárolják, nyitottak hogy teszteljék az új hardvereket és szoftvereket, és kellően képzettek és innovatívak hogy ők maguk fejlesszék tovább az okos várost.  </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9</a:t>
            </a:fld>
            <a:endParaRPr lang="en-US" dirty="0"/>
          </a:p>
        </p:txBody>
      </p:sp>
    </p:spTree>
    <p:extLst>
      <p:ext uri="{BB962C8B-B14F-4D97-AF65-F5344CB8AC3E}">
        <p14:creationId xmlns:p14="http://schemas.microsoft.com/office/powerpoint/2010/main" val="15490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Igazán okos városok ma még nincsenek. Vannak digitális városok (vagy városrészek), amelyeket úgy építenek ki, hogy minden technológia rendelkezésre</a:t>
            </a:r>
            <a:r>
              <a:rPr lang="hu-HU" baseline="0" dirty="0" smtClean="0"/>
              <a:t> áll (pl. Dubai Internet City, ami Dubai egyik kerülete – a képeken), de hiányzik a humán faktor az innováció.</a:t>
            </a:r>
          </a:p>
          <a:p>
            <a:r>
              <a:rPr lang="hu-HU" baseline="0" dirty="0" smtClean="0"/>
              <a:t>És van sok olyan város amelyik bizonyos </a:t>
            </a:r>
            <a:r>
              <a:rPr lang="hu-HU" baseline="0" dirty="0" err="1" smtClean="0"/>
              <a:t>smart</a:t>
            </a:r>
            <a:r>
              <a:rPr lang="hu-HU" baseline="0" dirty="0" smtClean="0"/>
              <a:t> city részelemeket megvalósít, de egyelőre csak „okosabb” város, mint egy hagyományos város.</a:t>
            </a:r>
          </a:p>
          <a:p>
            <a:endParaRPr lang="hu-HU" baseline="0" dirty="0" smtClean="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10</a:t>
            </a:fld>
            <a:endParaRPr lang="en-US" dirty="0"/>
          </a:p>
        </p:txBody>
      </p:sp>
    </p:spTree>
    <p:extLst>
      <p:ext uri="{BB962C8B-B14F-4D97-AF65-F5344CB8AC3E}">
        <p14:creationId xmlns:p14="http://schemas.microsoft.com/office/powerpoint/2010/main" val="185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baseline="0" dirty="0" smtClean="0"/>
              <a:t>Viszont a trendek azt mutatják, hogy az emberek egyre inkább a városokba költöznek, és azon belül is egyre több lesz a nagyváros, 5 vagy 10 millió lakos felett. Fontos tehát a városok folyamatos „okosítása”, a fenntartható fejlődés biztosítása.</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11</a:t>
            </a:fld>
            <a:endParaRPr lang="en-US" dirty="0"/>
          </a:p>
        </p:txBody>
      </p:sp>
    </p:spTree>
    <p:extLst>
      <p:ext uri="{BB962C8B-B14F-4D97-AF65-F5344CB8AC3E}">
        <p14:creationId xmlns:p14="http://schemas.microsoft.com/office/powerpoint/2010/main" val="1853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Nehéz</a:t>
            </a:r>
            <a:r>
              <a:rPr lang="hu-HU" baseline="0" dirty="0" smtClean="0"/>
              <a:t> a dolog, mert a városok fejlesztése egy komplex folyamat, rengeteg döntéshozóval, és rengeteg kibiccel, akik „mindenbe szeretnek beleszólni” </a:t>
            </a:r>
            <a:r>
              <a:rPr lang="hu-HU" baseline="0" dirty="0" smtClean="0">
                <a:sym typeface="Wingdings" panose="05000000000000000000" pitchFamily="2" charset="2"/>
              </a:rPr>
              <a:t></a:t>
            </a:r>
          </a:p>
          <a:p>
            <a:r>
              <a:rPr lang="hu-HU" baseline="0" dirty="0" smtClean="0">
                <a:sym typeface="Wingdings" panose="05000000000000000000" pitchFamily="2" charset="2"/>
              </a:rPr>
              <a:t>Ráadásul az ICT ipar, az Internet eddig arról szólt, hogy nem kell a városban laknod, dolgoznod, a távolságokat a hálózat eltünteti, lehet távolról dolgozni, vásárolni, szórakozni. De ez inkább csak egy érdekesség, a létező megoldásokat lehet az okos városra adaptálni. </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12</a:t>
            </a:fld>
            <a:endParaRPr lang="en-US" dirty="0"/>
          </a:p>
        </p:txBody>
      </p:sp>
    </p:spTree>
    <p:extLst>
      <p:ext uri="{BB962C8B-B14F-4D97-AF65-F5344CB8AC3E}">
        <p14:creationId xmlns:p14="http://schemas.microsoft.com/office/powerpoint/2010/main" val="320376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Az </a:t>
            </a:r>
            <a:r>
              <a:rPr lang="hu-HU" dirty="0" err="1" smtClean="0"/>
              <a:t>IntelCities</a:t>
            </a:r>
            <a:r>
              <a:rPr lang="hu-HU" dirty="0" smtClean="0"/>
              <a:t> egy FP6-os projekt, 2004-2005-ből. 18 város,</a:t>
            </a:r>
            <a:r>
              <a:rPr lang="hu-HU" baseline="0" dirty="0" smtClean="0"/>
              <a:t> </a:t>
            </a:r>
            <a:r>
              <a:rPr lang="hu-HU" dirty="0" smtClean="0"/>
              <a:t>20 cég az ICT szektorból,</a:t>
            </a:r>
            <a:r>
              <a:rPr lang="hu-HU" baseline="0" dirty="0" smtClean="0"/>
              <a:t> 36 kutatócsoport.</a:t>
            </a:r>
            <a:r>
              <a:rPr lang="hu-HU" dirty="0" smtClean="0"/>
              <a:t> </a:t>
            </a:r>
          </a:p>
          <a:p>
            <a:r>
              <a:rPr lang="hu-HU" dirty="0" err="1" smtClean="0"/>
              <a:t>Smart</a:t>
            </a:r>
            <a:r>
              <a:rPr lang="hu-HU" dirty="0" smtClean="0"/>
              <a:t> </a:t>
            </a:r>
            <a:r>
              <a:rPr lang="hu-HU" dirty="0" err="1" smtClean="0"/>
              <a:t>Santander</a:t>
            </a:r>
            <a:r>
              <a:rPr lang="hu-HU" dirty="0" smtClean="0"/>
              <a:t> – FP7-es projekt, lesz majd szó róla később.</a:t>
            </a:r>
          </a:p>
          <a:p>
            <a:r>
              <a:rPr lang="hu-HU" dirty="0" smtClean="0"/>
              <a:t>A H2020 keretén belül van kifejezetten „</a:t>
            </a:r>
            <a:r>
              <a:rPr lang="hu-HU" dirty="0" err="1" smtClean="0"/>
              <a:t>Smart</a:t>
            </a:r>
            <a:r>
              <a:rPr lang="hu-HU" dirty="0" smtClean="0"/>
              <a:t> </a:t>
            </a:r>
            <a:r>
              <a:rPr lang="hu-HU" dirty="0" err="1" smtClean="0"/>
              <a:t>Cities</a:t>
            </a:r>
            <a:r>
              <a:rPr lang="hu-HU" dirty="0" smtClean="0"/>
              <a:t> and </a:t>
            </a:r>
            <a:r>
              <a:rPr lang="hu-HU" dirty="0" err="1" smtClean="0"/>
              <a:t>Communities</a:t>
            </a:r>
            <a:r>
              <a:rPr lang="hu-HU" dirty="0" smtClean="0"/>
              <a:t>” munkaprogram.</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13</a:t>
            </a:fld>
            <a:endParaRPr lang="en-US" dirty="0"/>
          </a:p>
        </p:txBody>
      </p:sp>
    </p:spTree>
    <p:extLst>
      <p:ext uri="{BB962C8B-B14F-4D97-AF65-F5344CB8AC3E}">
        <p14:creationId xmlns:p14="http://schemas.microsoft.com/office/powerpoint/2010/main" val="203592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2010-ben Kínában központilag elhatározták, hogy okos városokat építenek, és sok</a:t>
            </a:r>
            <a:r>
              <a:rPr lang="hu-HU" baseline="0" dirty="0" smtClean="0"/>
              <a:t> pénzt szánnak a technológia kiépítésére. A városok, az egyetemek, a bankok mind együttműködnek a közös cél érdekében, sok választási lehetőségük nincs </a:t>
            </a:r>
            <a:r>
              <a:rPr lang="hu-HU" baseline="0" dirty="0" smtClean="0">
                <a:sym typeface="Wingdings" panose="05000000000000000000" pitchFamily="2" charset="2"/>
              </a:rPr>
              <a:t></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14</a:t>
            </a:fld>
            <a:endParaRPr lang="en-US" dirty="0"/>
          </a:p>
        </p:txBody>
      </p:sp>
    </p:spTree>
    <p:extLst>
      <p:ext uri="{BB962C8B-B14F-4D97-AF65-F5344CB8AC3E}">
        <p14:creationId xmlns:p14="http://schemas.microsoft.com/office/powerpoint/2010/main" val="248035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Kínából azért sok olyan fejlesztésről olvastunk, hogy hatalmas lakóparkok, üzleti negyedek épültek, és aztán üresen állnak.</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15</a:t>
            </a:fld>
            <a:endParaRPr lang="en-US" dirty="0"/>
          </a:p>
        </p:txBody>
      </p:sp>
    </p:spTree>
    <p:extLst>
      <p:ext uri="{BB962C8B-B14F-4D97-AF65-F5344CB8AC3E}">
        <p14:creationId xmlns:p14="http://schemas.microsoft.com/office/powerpoint/2010/main" val="82226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Példák</a:t>
            </a:r>
            <a:r>
              <a:rPr lang="hu-HU" baseline="0" dirty="0" smtClean="0"/>
              <a:t> „okosabb” városokra Kínában. Mindenhol megjelenik pár </a:t>
            </a:r>
            <a:r>
              <a:rPr lang="hu-HU" baseline="0" dirty="0" err="1" smtClean="0"/>
              <a:t>smart</a:t>
            </a:r>
            <a:r>
              <a:rPr lang="hu-HU" baseline="0" dirty="0" smtClean="0"/>
              <a:t> city elem, de persze nem igazi okos városok a szó teljes értelmében.</a:t>
            </a:r>
          </a:p>
          <a:p>
            <a:r>
              <a:rPr lang="hu-HU" baseline="0" dirty="0" smtClean="0"/>
              <a:t>CCTV – </a:t>
            </a:r>
            <a:r>
              <a:rPr lang="hu-HU" baseline="0" dirty="0" err="1" smtClean="0"/>
              <a:t>closed</a:t>
            </a:r>
            <a:r>
              <a:rPr lang="hu-HU" baseline="0" dirty="0" smtClean="0"/>
              <a:t> </a:t>
            </a:r>
            <a:r>
              <a:rPr lang="hu-HU" baseline="0" dirty="0" err="1" smtClean="0"/>
              <a:t>circuit</a:t>
            </a:r>
            <a:r>
              <a:rPr lang="hu-HU" baseline="0" dirty="0" smtClean="0"/>
              <a:t> </a:t>
            </a:r>
            <a:r>
              <a:rPr lang="hu-HU" baseline="0" dirty="0" err="1" smtClean="0"/>
              <a:t>television</a:t>
            </a:r>
            <a:endParaRPr lang="hu-HU" baseline="0" dirty="0" smtClean="0"/>
          </a:p>
          <a:p>
            <a:r>
              <a:rPr lang="hu-HU" baseline="0" dirty="0" smtClean="0"/>
              <a:t>A lap alján szereplő városokban is vannak okos város rendszerek.</a:t>
            </a:r>
            <a:endParaRPr lang="hu-HU" dirty="0"/>
          </a:p>
        </p:txBody>
      </p:sp>
      <p:sp>
        <p:nvSpPr>
          <p:cNvPr id="4" name="Dia számának helye 3"/>
          <p:cNvSpPr>
            <a:spLocks noGrp="1"/>
          </p:cNvSpPr>
          <p:nvPr>
            <p:ph type="sldNum" sz="quarter" idx="10"/>
          </p:nvPr>
        </p:nvSpPr>
        <p:spPr/>
        <p:txBody>
          <a:bodyPr/>
          <a:lstStyle/>
          <a:p>
            <a:pPr>
              <a:defRPr/>
            </a:pPr>
            <a:fld id="{D7D86922-5C38-41B1-BD78-AC3BE3D9D22F}" type="slidenum">
              <a:rPr lang="en-US" smtClean="0"/>
              <a:pPr>
                <a:defRPr/>
              </a:pPr>
              <a:t>16</a:t>
            </a:fld>
            <a:endParaRPr lang="en-US" dirty="0"/>
          </a:p>
        </p:txBody>
      </p:sp>
    </p:spTree>
    <p:extLst>
      <p:ext uri="{BB962C8B-B14F-4D97-AF65-F5344CB8AC3E}">
        <p14:creationId xmlns:p14="http://schemas.microsoft.com/office/powerpoint/2010/main" val="264100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293845" y="1909346"/>
            <a:ext cx="9604310" cy="3383280"/>
          </a:xfrm>
        </p:spPr>
        <p:txBody>
          <a:bodyPr anchor="b">
            <a:normAutofit/>
          </a:bodyPr>
          <a:lstStyle>
            <a:lvl1pPr algn="l">
              <a:lnSpc>
                <a:spcPct val="76000"/>
              </a:lnSpc>
              <a:defRPr sz="6600" cap="none" baseline="0">
                <a:solidFill>
                  <a:schemeClr val="tx1"/>
                </a:solidFill>
              </a:defRPr>
            </a:lvl1pPr>
          </a:lstStyle>
          <a:p>
            <a:r>
              <a:rPr lang="hu-HU" smtClean="0"/>
              <a:t>Mintacím szerkesztése</a:t>
            </a:r>
            <a:endParaRPr lang="hu-HU" dirty="0"/>
          </a:p>
        </p:txBody>
      </p:sp>
      <p:sp>
        <p:nvSpPr>
          <p:cNvPr id="3" name="Alcím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dirty="0"/>
          </a:p>
        </p:txBody>
      </p:sp>
      <p:cxnSp>
        <p:nvCxnSpPr>
          <p:cNvPr id="58" name="Egyenes összekötő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t>‹#›</a:t>
            </a:fld>
            <a:endParaRPr lang="hu-HU" dirty="0"/>
          </a:p>
        </p:txBody>
      </p:sp>
      <p:cxnSp>
        <p:nvCxnSpPr>
          <p:cNvPr id="7" name="Egyenes összekötő 6"/>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09314" y="489856"/>
            <a:ext cx="1687286" cy="5301343"/>
          </a:xfrm>
        </p:spPr>
        <p:txBody>
          <a:bodyPr vert="eaVert"/>
          <a:lstStyle/>
          <a:p>
            <a:r>
              <a:rPr lang="hu-HU" smtClean="0"/>
              <a:t>Mintacím szerkesztése</a:t>
            </a:r>
            <a:endParaRPr lang="hu-HU" dirty="0"/>
          </a:p>
        </p:txBody>
      </p:sp>
      <p:sp>
        <p:nvSpPr>
          <p:cNvPr id="3" name="Függőleges szöveg helye 2"/>
          <p:cNvSpPr>
            <a:spLocks noGrp="1"/>
          </p:cNvSpPr>
          <p:nvPr>
            <p:ph type="body" orient="vert" idx="1"/>
          </p:nvPr>
        </p:nvSpPr>
        <p:spPr>
          <a:xfrm>
            <a:off x="1295399" y="489856"/>
            <a:ext cx="7587344" cy="530134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t>‹#›</a:t>
            </a:fld>
            <a:endParaRPr lang="hu-HU" dirty="0"/>
          </a:p>
        </p:txBody>
      </p:sp>
      <p:cxnSp>
        <p:nvCxnSpPr>
          <p:cNvPr id="7" name="Egyenes összekötő 6"/>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bg>
      <p:bgRef idx="1001">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369149" y="157018"/>
            <a:ext cx="11506175" cy="517238"/>
          </a:xfrm>
        </p:spPr>
        <p:txBody>
          <a:bodyPr/>
          <a:lstStyle/>
          <a:p>
            <a:r>
              <a:rPr lang="hu-HU" smtClean="0"/>
              <a:t>Mintacím szerkesztése</a:t>
            </a:r>
            <a:endParaRPr lang="hu-HU" dirty="0"/>
          </a:p>
        </p:txBody>
      </p:sp>
      <p:sp>
        <p:nvSpPr>
          <p:cNvPr id="3" name="Tartalom helye 2"/>
          <p:cNvSpPr>
            <a:spLocks noGrp="1"/>
          </p:cNvSpPr>
          <p:nvPr>
            <p:ph idx="1"/>
          </p:nvPr>
        </p:nvSpPr>
        <p:spPr>
          <a:xfrm>
            <a:off x="381024" y="868219"/>
            <a:ext cx="11482425" cy="542146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a:xfrm>
            <a:off x="362775" y="6522212"/>
            <a:ext cx="965946" cy="222436"/>
          </a:xfrm>
        </p:spPr>
        <p:txBody>
          <a:bodyPr/>
          <a:lstStyle>
            <a:lvl1pPr algn="l">
              <a:defRPr>
                <a:solidFill>
                  <a:schemeClr val="tx1"/>
                </a:solidFill>
              </a:defRPr>
            </a:lvl1pPr>
          </a:lstStyle>
          <a:p>
            <a:r>
              <a:rPr lang="hu-HU" smtClean="0"/>
              <a:t>2015. tavasz</a:t>
            </a:r>
            <a:endParaRPr lang="hu-HU" dirty="0"/>
          </a:p>
        </p:txBody>
      </p:sp>
      <p:sp>
        <p:nvSpPr>
          <p:cNvPr id="5" name="Élőláb helye 4"/>
          <p:cNvSpPr>
            <a:spLocks noGrp="1"/>
          </p:cNvSpPr>
          <p:nvPr>
            <p:ph type="ftr" sz="quarter" idx="11"/>
          </p:nvPr>
        </p:nvSpPr>
        <p:spPr>
          <a:xfrm>
            <a:off x="1720167" y="6522212"/>
            <a:ext cx="7241309" cy="222436"/>
          </a:xfrm>
        </p:spPr>
        <p:txBody>
          <a:bodyPr/>
          <a:lstStyle>
            <a:lvl1pPr>
              <a:defRPr sz="1000">
                <a:solidFill>
                  <a:schemeClr val="tx1"/>
                </a:solidFill>
              </a:defRPr>
            </a:lvl1p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a:xfrm>
            <a:off x="9400282" y="6522212"/>
            <a:ext cx="918882" cy="222436"/>
          </a:xfrm>
        </p:spPr>
        <p:txBody>
          <a:bodyPr/>
          <a:lstStyle>
            <a:lvl1pPr>
              <a:defRPr sz="1000">
                <a:solidFill>
                  <a:schemeClr val="tx1"/>
                </a:solidFill>
              </a:defRPr>
            </a:lvl1pPr>
          </a:lstStyle>
          <a:p>
            <a:fld id="{E31375A4-56A4-47D6-9801-1991572033F7}" type="slidenum">
              <a:rPr lang="hu-HU" smtClean="0"/>
              <a:pPr/>
              <a:t>‹#›</a:t>
            </a:fld>
            <a:endParaRPr lang="hu-HU" dirty="0"/>
          </a:p>
        </p:txBody>
      </p:sp>
      <p:cxnSp>
        <p:nvCxnSpPr>
          <p:cNvPr id="7" name="Egyenes összekötő 6"/>
          <p:cNvCxnSpPr/>
          <p:nvPr userDrawn="1"/>
        </p:nvCxnSpPr>
        <p:spPr>
          <a:xfrm>
            <a:off x="320634" y="6522212"/>
            <a:ext cx="999033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Kép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5600" y="6071089"/>
            <a:ext cx="1607165" cy="724389"/>
          </a:xfrm>
          <a:prstGeom prst="rect">
            <a:avLst/>
          </a:prstGeom>
        </p:spPr>
      </p:pic>
    </p:spTree>
    <p:extLst>
      <p:ext uri="{BB962C8B-B14F-4D97-AF65-F5344CB8AC3E}">
        <p14:creationId xmlns:p14="http://schemas.microsoft.com/office/powerpoint/2010/main" val="3112444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Csoportba foglalás 6"/>
          <p:cNvGrpSpPr/>
          <p:nvPr userDrawn="1"/>
        </p:nvGrpSpPr>
        <p:grpSpPr bwMode="hidden">
          <a:xfrm>
            <a:off x="-1" y="0"/>
            <a:ext cx="12192002" cy="6858000"/>
            <a:chOff x="-1" y="0"/>
            <a:chExt cx="12192002" cy="6858000"/>
          </a:xfrm>
        </p:grpSpPr>
        <p:cxnSp>
          <p:nvCxnSpPr>
            <p:cNvPr id="8" name="Egyenes összekötő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Csoportba foglalás 23"/>
            <p:cNvGrpSpPr/>
            <p:nvPr userDrawn="1"/>
          </p:nvGrpSpPr>
          <p:grpSpPr bwMode="hidden">
            <a:xfrm>
              <a:off x="-1" y="0"/>
              <a:ext cx="12192001" cy="6858000"/>
              <a:chOff x="-1" y="0"/>
              <a:chExt cx="12192001" cy="6858000"/>
            </a:xfrm>
          </p:grpSpPr>
          <p:cxnSp>
            <p:nvCxnSpPr>
              <p:cNvPr id="42" name="Egyenes összekötő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Csoportba foglalás 46"/>
              <p:cNvGrpSpPr/>
              <p:nvPr/>
            </p:nvGrpSpPr>
            <p:grpSpPr bwMode="hidden">
              <a:xfrm>
                <a:off x="6327885" y="0"/>
                <a:ext cx="5864115" cy="5898673"/>
                <a:chOff x="6327885" y="0"/>
                <a:chExt cx="5864115" cy="5898673"/>
              </a:xfrm>
            </p:grpSpPr>
            <p:cxnSp>
              <p:nvCxnSpPr>
                <p:cNvPr id="53" name="Egyenes összekötő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Egyenes összekötő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Egyenes összekötő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Egyenes összekötő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Egyenes összekötő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Egyenes összekötő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Egyenes összekötő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Egyenes összekötő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Csoportba foglalás 24"/>
            <p:cNvGrpSpPr/>
            <p:nvPr userDrawn="1"/>
          </p:nvGrpSpPr>
          <p:grpSpPr bwMode="hidden">
            <a:xfrm flipH="1">
              <a:off x="0" y="0"/>
              <a:ext cx="12192001" cy="6858000"/>
              <a:chOff x="-1" y="0"/>
              <a:chExt cx="12192001" cy="6858000"/>
            </a:xfrm>
          </p:grpSpPr>
          <p:cxnSp>
            <p:nvCxnSpPr>
              <p:cNvPr id="26" name="Egyenes összekötő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Csoportba foglalás 30"/>
              <p:cNvGrpSpPr/>
              <p:nvPr/>
            </p:nvGrpSpPr>
            <p:grpSpPr bwMode="hidden">
              <a:xfrm>
                <a:off x="6327885" y="0"/>
                <a:ext cx="5864115" cy="5898673"/>
                <a:chOff x="6327885" y="0"/>
                <a:chExt cx="5864115" cy="5898673"/>
              </a:xfrm>
            </p:grpSpPr>
            <p:cxnSp>
              <p:nvCxnSpPr>
                <p:cNvPr id="37" name="Egyenes összekötő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Egyenes összekötő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Cím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hu-HU" smtClean="0"/>
              <a:t>Mintacím szerkesztése</a:t>
            </a:r>
            <a:endParaRPr lang="hu-HU" dirty="0"/>
          </a:p>
        </p:txBody>
      </p:sp>
      <p:sp>
        <p:nvSpPr>
          <p:cNvPr id="3" name="Szöveg helye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cxnSp>
        <p:nvCxnSpPr>
          <p:cNvPr id="58" name="Egyenes összekötő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sz="half" idx="1"/>
          </p:nvPr>
        </p:nvSpPr>
        <p:spPr>
          <a:xfrm>
            <a:off x="1295400" y="840510"/>
            <a:ext cx="4572000" cy="53982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6324600" y="840510"/>
            <a:ext cx="4572000" cy="539824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Dátum helye 4"/>
          <p:cNvSpPr>
            <a:spLocks noGrp="1"/>
          </p:cNvSpPr>
          <p:nvPr>
            <p:ph type="dt" sz="half" idx="10"/>
          </p:nvPr>
        </p:nvSpPr>
        <p:spPr/>
        <p:txBody>
          <a:bodyPr/>
          <a:lstStyle/>
          <a:p>
            <a:r>
              <a:rPr lang="hu-HU" smtClean="0"/>
              <a:t>2015. tavasz</a:t>
            </a:r>
            <a:endParaRPr lang="hu-HU" dirty="0"/>
          </a:p>
        </p:txBody>
      </p:sp>
      <p:sp>
        <p:nvSpPr>
          <p:cNvPr id="6" name="Élőláb helye 5"/>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7" name="Dia számának helye 6"/>
          <p:cNvSpPr>
            <a:spLocks noGrp="1"/>
          </p:cNvSpPr>
          <p:nvPr>
            <p:ph type="sldNum" sz="quarter" idx="12"/>
          </p:nvPr>
        </p:nvSpPr>
        <p:spPr/>
        <p:txBody>
          <a:bodyPr/>
          <a:lstStyle/>
          <a:p>
            <a:fld id="{E31375A4-56A4-47D6-9801-1991572033F7}" type="slidenum">
              <a:rPr lang="hu-HU" smtClean="0"/>
              <a:t>‹#›</a:t>
            </a:fld>
            <a:endParaRPr lang="hu-HU" dirty="0"/>
          </a:p>
        </p:txBody>
      </p:sp>
      <p:cxnSp>
        <p:nvCxnSpPr>
          <p:cNvPr id="8" name="Egyenes összekötő 7"/>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Szöveg helye 2"/>
          <p:cNvSpPr>
            <a:spLocks noGrp="1"/>
          </p:cNvSpPr>
          <p:nvPr>
            <p:ph type="body" idx="1"/>
          </p:nvPr>
        </p:nvSpPr>
        <p:spPr>
          <a:xfrm>
            <a:off x="1295400" y="787899"/>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4" name="Tartalom helye 3"/>
          <p:cNvSpPr>
            <a:spLocks noGrp="1"/>
          </p:cNvSpPr>
          <p:nvPr>
            <p:ph sz="half" idx="2"/>
          </p:nvPr>
        </p:nvSpPr>
        <p:spPr>
          <a:xfrm>
            <a:off x="1295400" y="1542892"/>
            <a:ext cx="4572000" cy="473058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Szöveg helye 4"/>
          <p:cNvSpPr>
            <a:spLocks noGrp="1"/>
          </p:cNvSpPr>
          <p:nvPr>
            <p:ph type="body" sz="quarter" idx="3"/>
          </p:nvPr>
        </p:nvSpPr>
        <p:spPr>
          <a:xfrm>
            <a:off x="6324600" y="787899"/>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6" name="Tartalom helye 5"/>
          <p:cNvSpPr>
            <a:spLocks noGrp="1"/>
          </p:cNvSpPr>
          <p:nvPr>
            <p:ph sz="quarter" idx="4"/>
          </p:nvPr>
        </p:nvSpPr>
        <p:spPr>
          <a:xfrm>
            <a:off x="6324600" y="1542892"/>
            <a:ext cx="4572000" cy="473058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Dátum helye 6"/>
          <p:cNvSpPr>
            <a:spLocks noGrp="1"/>
          </p:cNvSpPr>
          <p:nvPr>
            <p:ph type="dt" sz="half" idx="10"/>
          </p:nvPr>
        </p:nvSpPr>
        <p:spPr/>
        <p:txBody>
          <a:bodyPr/>
          <a:lstStyle/>
          <a:p>
            <a:r>
              <a:rPr lang="hu-HU" smtClean="0"/>
              <a:t>2015. tavasz</a:t>
            </a:r>
            <a:endParaRPr lang="hu-HU" dirty="0"/>
          </a:p>
        </p:txBody>
      </p:sp>
      <p:sp>
        <p:nvSpPr>
          <p:cNvPr id="8" name="Élőláb helye 7"/>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9" name="Dia számának helye 8"/>
          <p:cNvSpPr>
            <a:spLocks noGrp="1"/>
          </p:cNvSpPr>
          <p:nvPr>
            <p:ph type="sldNum" sz="quarter" idx="12"/>
          </p:nvPr>
        </p:nvSpPr>
        <p:spPr/>
        <p:txBody>
          <a:bodyPr/>
          <a:lstStyle/>
          <a:p>
            <a:fld id="{E31375A4-56A4-47D6-9801-1991572033F7}" type="slidenum">
              <a:rPr lang="hu-HU" smtClean="0"/>
              <a:t>‹#›</a:t>
            </a:fld>
            <a:endParaRPr lang="hu-HU" dirty="0"/>
          </a:p>
        </p:txBody>
      </p:sp>
      <p:cxnSp>
        <p:nvCxnSpPr>
          <p:cNvPr id="10" name="Egyenes összekötő 9"/>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Dátum helye 2"/>
          <p:cNvSpPr>
            <a:spLocks noGrp="1"/>
          </p:cNvSpPr>
          <p:nvPr>
            <p:ph type="dt" sz="half" idx="10"/>
          </p:nvPr>
        </p:nvSpPr>
        <p:spPr/>
        <p:txBody>
          <a:bodyPr/>
          <a:lstStyle/>
          <a:p>
            <a:r>
              <a:rPr lang="hu-HU" smtClean="0"/>
              <a:t>2015. tavasz</a:t>
            </a:r>
            <a:endParaRPr lang="hu-HU" dirty="0"/>
          </a:p>
        </p:txBody>
      </p:sp>
      <p:sp>
        <p:nvSpPr>
          <p:cNvPr id="4" name="Élőláb helye 3"/>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5" name="Dia számának helye 4"/>
          <p:cNvSpPr>
            <a:spLocks noGrp="1"/>
          </p:cNvSpPr>
          <p:nvPr>
            <p:ph type="sldNum" sz="quarter" idx="12"/>
          </p:nvPr>
        </p:nvSpPr>
        <p:spPr/>
        <p:txBody>
          <a:bodyPr/>
          <a:lstStyle/>
          <a:p>
            <a:fld id="{E31375A4-56A4-47D6-9801-1991572033F7}" type="slidenum">
              <a:rPr lang="hu-HU" smtClean="0"/>
              <a:t>‹#›</a:t>
            </a:fld>
            <a:endParaRPr lang="hu-HU" dirty="0"/>
          </a:p>
        </p:txBody>
      </p:sp>
      <p:cxnSp>
        <p:nvCxnSpPr>
          <p:cNvPr id="6" name="Egyenes összekötő 5"/>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12" name="Dátum helye 211"/>
          <p:cNvSpPr>
            <a:spLocks noGrp="1"/>
          </p:cNvSpPr>
          <p:nvPr>
            <p:ph type="dt" sz="half" idx="10"/>
          </p:nvPr>
        </p:nvSpPr>
        <p:spPr/>
        <p:txBody>
          <a:bodyPr/>
          <a:lstStyle/>
          <a:p>
            <a:r>
              <a:rPr lang="hu-HU" smtClean="0"/>
              <a:t>2015. tavasz</a:t>
            </a:r>
            <a:endParaRPr lang="hu-HU" dirty="0"/>
          </a:p>
        </p:txBody>
      </p:sp>
      <p:sp>
        <p:nvSpPr>
          <p:cNvPr id="213" name="Élőláb helye 212"/>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214" name="Dia számának helye 213"/>
          <p:cNvSpPr>
            <a:spLocks noGrp="1"/>
          </p:cNvSpPr>
          <p:nvPr>
            <p:ph type="sldNum" sz="quarter" idx="12"/>
          </p:nvPr>
        </p:nvSpPr>
        <p:spPr/>
        <p:txBody>
          <a:bodyPr/>
          <a:lstStyle/>
          <a:p>
            <a:fld id="{E31375A4-56A4-47D6-9801-1991572033F7}" type="slidenum">
              <a:rPr lang="hu-HU" smtClean="0"/>
              <a:pPr/>
              <a:t>‹#›</a:t>
            </a:fld>
            <a:endParaRPr lang="hu-HU" dirty="0"/>
          </a:p>
        </p:txBody>
      </p:sp>
      <p:cxnSp>
        <p:nvCxnSpPr>
          <p:cNvPr id="5" name="Egyenes összekötő 4"/>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Csoportba foglalás 8"/>
          <p:cNvGrpSpPr/>
          <p:nvPr userDrawn="1"/>
        </p:nvGrpSpPr>
        <p:grpSpPr bwMode="hidden">
          <a:xfrm>
            <a:off x="-1" y="0"/>
            <a:ext cx="12192002" cy="6858000"/>
            <a:chOff x="-1" y="0"/>
            <a:chExt cx="12192002" cy="6858000"/>
          </a:xfrm>
        </p:grpSpPr>
        <p:cxnSp>
          <p:nvCxnSpPr>
            <p:cNvPr id="10" name="Egyenes összekötő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Csoportba foglalás 25"/>
            <p:cNvGrpSpPr/>
            <p:nvPr userDrawn="1"/>
          </p:nvGrpSpPr>
          <p:grpSpPr bwMode="hidden">
            <a:xfrm>
              <a:off x="-1" y="0"/>
              <a:ext cx="12192001" cy="6858000"/>
              <a:chOff x="-1" y="0"/>
              <a:chExt cx="12192001" cy="6858000"/>
            </a:xfrm>
          </p:grpSpPr>
          <p:cxnSp>
            <p:nvCxnSpPr>
              <p:cNvPr id="44" name="Egyenes összekötő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Egyenes összekötő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Csoportba foglalás 48"/>
              <p:cNvGrpSpPr/>
              <p:nvPr/>
            </p:nvGrpSpPr>
            <p:grpSpPr bwMode="hidden">
              <a:xfrm>
                <a:off x="6327885" y="0"/>
                <a:ext cx="5864115" cy="5898673"/>
                <a:chOff x="6327885" y="0"/>
                <a:chExt cx="5864115" cy="5898673"/>
              </a:xfrm>
            </p:grpSpPr>
            <p:cxnSp>
              <p:nvCxnSpPr>
                <p:cNvPr id="55" name="Egyenes összekötő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Egyenes összekötő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Egyenes összekötő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Egyenes összekötő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Egyenes összekötő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Egyenes összekötő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Csoportba foglalás 26"/>
            <p:cNvGrpSpPr/>
            <p:nvPr userDrawn="1"/>
          </p:nvGrpSpPr>
          <p:grpSpPr bwMode="hidden">
            <a:xfrm flipH="1">
              <a:off x="0" y="0"/>
              <a:ext cx="12192001" cy="6858000"/>
              <a:chOff x="-1" y="0"/>
              <a:chExt cx="12192001" cy="6858000"/>
            </a:xfrm>
          </p:grpSpPr>
          <p:cxnSp>
            <p:nvCxnSpPr>
              <p:cNvPr id="28" name="Egyenes összekötő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Csoportba foglalás 32"/>
              <p:cNvGrpSpPr/>
              <p:nvPr/>
            </p:nvGrpSpPr>
            <p:grpSpPr bwMode="hidden">
              <a:xfrm>
                <a:off x="6327885" y="0"/>
                <a:ext cx="5864115" cy="5898673"/>
                <a:chOff x="6327885" y="0"/>
                <a:chExt cx="5864115" cy="5898673"/>
              </a:xfrm>
            </p:grpSpPr>
            <p:cxnSp>
              <p:nvCxnSpPr>
                <p:cNvPr id="39" name="Egyenes összekötő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Egyenes összekötő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Téglalap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Cím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hu-HU" smtClean="0"/>
              <a:t>Mintacím szerkesztése</a:t>
            </a:r>
            <a:endParaRPr lang="hu-HU" dirty="0"/>
          </a:p>
        </p:txBody>
      </p:sp>
      <p:sp>
        <p:nvSpPr>
          <p:cNvPr id="3" name="Tartalom helye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Szöveg helye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cxnSp>
        <p:nvCxnSpPr>
          <p:cNvPr id="60" name="Egyenes összekötő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átum helye 4"/>
          <p:cNvSpPr>
            <a:spLocks noGrp="1"/>
          </p:cNvSpPr>
          <p:nvPr>
            <p:ph type="dt" sz="half" idx="10"/>
          </p:nvPr>
        </p:nvSpPr>
        <p:spPr/>
        <p:txBody>
          <a:bodyPr/>
          <a:lstStyle/>
          <a:p>
            <a:r>
              <a:rPr lang="hu-HU" smtClean="0"/>
              <a:t>2015. tavasz</a:t>
            </a:r>
            <a:endParaRPr lang="hu-HU" dirty="0"/>
          </a:p>
        </p:txBody>
      </p:sp>
      <p:sp>
        <p:nvSpPr>
          <p:cNvPr id="6" name="Élőláb helye 5"/>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8" name="Dia számának helye 7"/>
          <p:cNvSpPr>
            <a:spLocks noGrp="1"/>
          </p:cNvSpPr>
          <p:nvPr>
            <p:ph type="sldNum" sz="quarter" idx="12"/>
          </p:nvPr>
        </p:nvSpPr>
        <p:spPr/>
        <p:txBody>
          <a:bodyPr/>
          <a:lstStyle/>
          <a:p>
            <a:fld id="{E31375A4-56A4-47D6-9801-1991572033F7}" type="slidenum">
              <a:rPr lang="hu-HU" smtClean="0"/>
              <a:pPr/>
              <a:t>‹#›</a:t>
            </a:fld>
            <a:endParaRPr lang="hu-HU"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Csoportba foglalás 7"/>
          <p:cNvGrpSpPr/>
          <p:nvPr/>
        </p:nvGrpSpPr>
        <p:grpSpPr bwMode="hidden">
          <a:xfrm>
            <a:off x="-1" y="0"/>
            <a:ext cx="12192002" cy="6858000"/>
            <a:chOff x="-1" y="0"/>
            <a:chExt cx="12192002" cy="6858000"/>
          </a:xfrm>
        </p:grpSpPr>
        <p:cxnSp>
          <p:nvCxnSpPr>
            <p:cNvPr id="9" name="Egyenes összekötő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Egyenes összekötő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Egyenes összekötő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Csoportba foglalás 24"/>
            <p:cNvGrpSpPr/>
            <p:nvPr/>
          </p:nvGrpSpPr>
          <p:grpSpPr bwMode="hidden">
            <a:xfrm>
              <a:off x="-1" y="0"/>
              <a:ext cx="12192001" cy="6858000"/>
              <a:chOff x="-1" y="0"/>
              <a:chExt cx="12192001" cy="6858000"/>
            </a:xfrm>
          </p:grpSpPr>
          <p:cxnSp>
            <p:nvCxnSpPr>
              <p:cNvPr id="43" name="Egyenes összekötő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Csoportba foglalás 47"/>
              <p:cNvGrpSpPr/>
              <p:nvPr/>
            </p:nvGrpSpPr>
            <p:grpSpPr bwMode="hidden">
              <a:xfrm>
                <a:off x="6327885" y="0"/>
                <a:ext cx="5864115" cy="5898673"/>
                <a:chOff x="6327885" y="0"/>
                <a:chExt cx="5864115" cy="5898673"/>
              </a:xfrm>
            </p:grpSpPr>
            <p:cxnSp>
              <p:nvCxnSpPr>
                <p:cNvPr id="54" name="Egyenes összekötő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Egyenes összekötő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Egyenes összekötő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Egyenes összekötő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Egyenes összekötő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Egyenes összekötő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Egyenes összekötő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bwMode="hidden">
            <a:xfrm flipH="1">
              <a:off x="0" y="0"/>
              <a:ext cx="12192001" cy="6858000"/>
              <a:chOff x="-1" y="0"/>
              <a:chExt cx="12192001" cy="6858000"/>
            </a:xfrm>
          </p:grpSpPr>
          <p:cxnSp>
            <p:nvCxnSpPr>
              <p:cNvPr id="27" name="Egyenes összekötő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Csoportba foglalás 31"/>
              <p:cNvGrpSpPr/>
              <p:nvPr/>
            </p:nvGrpSpPr>
            <p:grpSpPr bwMode="hidden">
              <a:xfrm>
                <a:off x="6327885" y="0"/>
                <a:ext cx="5864115" cy="5898673"/>
                <a:chOff x="6327885" y="0"/>
                <a:chExt cx="5864115" cy="5898673"/>
              </a:xfrm>
            </p:grpSpPr>
            <p:cxnSp>
              <p:nvCxnSpPr>
                <p:cNvPr id="38" name="Egyenes összekötő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Egyenes összekötő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Téglalap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 name="Kép helye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dirty="0"/>
          </a:p>
        </p:txBody>
      </p:sp>
      <p:cxnSp>
        <p:nvCxnSpPr>
          <p:cNvPr id="59" name="Egyenes összekötő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hu-HU" smtClean="0"/>
              <a:t>Mintacím szerkesztése</a:t>
            </a:r>
            <a:endParaRPr lang="hu-HU" dirty="0"/>
          </a:p>
        </p:txBody>
      </p:sp>
      <p:sp>
        <p:nvSpPr>
          <p:cNvPr id="4" name="Szöveg helye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295400" y="157018"/>
            <a:ext cx="9601200" cy="517238"/>
          </a:xfrm>
          <a:prstGeom prst="rect">
            <a:avLst/>
          </a:prstGeom>
        </p:spPr>
        <p:txBody>
          <a:bodyPr vert="horz" lIns="91440" tIns="45720" rIns="91440" bIns="45720" rtlCol="0" anchor="ctr" anchorCtr="0">
            <a:normAutofit/>
          </a:bodyPr>
          <a:lstStyle/>
          <a:p>
            <a:r>
              <a:rPr lang="hu-HU" dirty="0" smtClean="0"/>
              <a:t>Mintacím szerkesztése</a:t>
            </a:r>
            <a:endParaRPr lang="hu-HU" dirty="0"/>
          </a:p>
        </p:txBody>
      </p:sp>
      <p:sp>
        <p:nvSpPr>
          <p:cNvPr id="3" name="Szöveg helye 2"/>
          <p:cNvSpPr>
            <a:spLocks noGrp="1"/>
          </p:cNvSpPr>
          <p:nvPr>
            <p:ph type="body" idx="1"/>
          </p:nvPr>
        </p:nvSpPr>
        <p:spPr>
          <a:xfrm>
            <a:off x="1295400" y="868219"/>
            <a:ext cx="9601200" cy="5421462"/>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
        <p:nvSpPr>
          <p:cNvPr id="4" name="Dátum helye 3"/>
          <p:cNvSpPr>
            <a:spLocks noGrp="1"/>
          </p:cNvSpPr>
          <p:nvPr>
            <p:ph type="dt" sz="half" idx="2"/>
          </p:nvPr>
        </p:nvSpPr>
        <p:spPr>
          <a:xfrm>
            <a:off x="493400" y="6522212"/>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r>
              <a:rPr lang="hu-HU" smtClean="0"/>
              <a:t>2015. tavasz</a:t>
            </a:r>
            <a:endParaRPr lang="hu-HU" dirty="0"/>
          </a:p>
        </p:txBody>
      </p:sp>
      <p:sp>
        <p:nvSpPr>
          <p:cNvPr id="5" name="Élőláb helye 4"/>
          <p:cNvSpPr>
            <a:spLocks noGrp="1"/>
          </p:cNvSpPr>
          <p:nvPr>
            <p:ph type="ftr" sz="quarter" idx="3"/>
          </p:nvPr>
        </p:nvSpPr>
        <p:spPr>
          <a:xfrm>
            <a:off x="2456873" y="6522212"/>
            <a:ext cx="7241309" cy="222436"/>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4"/>
          </p:nvPr>
        </p:nvSpPr>
        <p:spPr>
          <a:xfrm>
            <a:off x="10663518" y="6522212"/>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hu-HU" smtClean="0"/>
              <a:pPr/>
              <a:t>‹#›</a:t>
            </a:fld>
            <a:endParaRPr lang="hu-HU" dirty="0"/>
          </a:p>
        </p:txBody>
      </p:sp>
      <p:cxnSp>
        <p:nvCxnSpPr>
          <p:cNvPr id="148" name="Egyenes összekötő 147"/>
          <p:cNvCxnSpPr/>
          <p:nvPr userDrawn="1"/>
        </p:nvCxnSpPr>
        <p:spPr>
          <a:xfrm>
            <a:off x="609600" y="6522212"/>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youtube.com/watch?v=gKLWZjBu2i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WqePGsxDF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nUo2uYcCQFw"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hyperlink" Target="http://www.tmit.bme.hu/onlab201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6600" dirty="0" smtClean="0"/>
              <a:t>Bevezető</a:t>
            </a:r>
            <a:r>
              <a:rPr lang="hu-HU" sz="4400" dirty="0" smtClean="0"/>
              <a:t/>
            </a:r>
            <a:br>
              <a:rPr lang="hu-HU" sz="4400" dirty="0" smtClean="0"/>
            </a:br>
            <a:r>
              <a:rPr lang="hu-HU" sz="4400" dirty="0" smtClean="0"/>
              <a:t>Szenzorhálózatok és alkalmazásaik</a:t>
            </a:r>
            <a:endParaRPr lang="hu-HU" dirty="0"/>
          </a:p>
        </p:txBody>
      </p:sp>
      <p:sp>
        <p:nvSpPr>
          <p:cNvPr id="3" name="Szöveg helye 2"/>
          <p:cNvSpPr>
            <a:spLocks noGrp="1"/>
          </p:cNvSpPr>
          <p:nvPr>
            <p:ph type="body" idx="1"/>
          </p:nvPr>
        </p:nvSpPr>
        <p:spPr/>
        <p:txBody>
          <a:bodyPr/>
          <a:lstStyle/>
          <a:p>
            <a:r>
              <a:rPr lang="hu-HU" dirty="0" smtClean="0"/>
              <a:t>VITMMA09 – Okos város </a:t>
            </a:r>
            <a:r>
              <a:rPr lang="hu-HU" dirty="0" err="1" smtClean="0"/>
              <a:t>MSc</a:t>
            </a:r>
            <a:r>
              <a:rPr lang="hu-HU" dirty="0" smtClean="0"/>
              <a:t> mellékspecializáció </a:t>
            </a:r>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98" y="1165802"/>
            <a:ext cx="3219450" cy="1452330"/>
          </a:xfrm>
          <a:prstGeom prst="rect">
            <a:avLst/>
          </a:prstGeom>
        </p:spPr>
      </p:pic>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 helyzetkép </a:t>
            </a:r>
            <a:endParaRPr lang="hu-HU" dirty="0"/>
          </a:p>
        </p:txBody>
      </p:sp>
      <p:sp>
        <p:nvSpPr>
          <p:cNvPr id="3" name="Tartalom helye 2"/>
          <p:cNvSpPr>
            <a:spLocks noGrp="1"/>
          </p:cNvSpPr>
          <p:nvPr>
            <p:ph idx="1"/>
          </p:nvPr>
        </p:nvSpPr>
        <p:spPr>
          <a:xfrm>
            <a:off x="239349" y="1143003"/>
            <a:ext cx="11952651" cy="5357813"/>
          </a:xfrm>
        </p:spPr>
        <p:txBody>
          <a:bodyPr>
            <a:normAutofit/>
          </a:bodyPr>
          <a:lstStyle/>
          <a:p>
            <a:r>
              <a:rPr lang="hu-HU" dirty="0" smtClean="0"/>
              <a:t>Igazán </a:t>
            </a:r>
            <a:r>
              <a:rPr lang="hu-HU" b="1" dirty="0" smtClean="0"/>
              <a:t>okos városok ma még nincsenek</a:t>
            </a:r>
            <a:endParaRPr lang="hu-HU" dirty="0" smtClean="0"/>
          </a:p>
          <a:p>
            <a:pPr lvl="1"/>
            <a:r>
              <a:rPr lang="hu-HU" b="1" dirty="0" smtClean="0"/>
              <a:t>Digitális városok</a:t>
            </a:r>
          </a:p>
          <a:p>
            <a:pPr lvl="2"/>
            <a:r>
              <a:rPr lang="hu-HU" dirty="0"/>
              <a:t>a</a:t>
            </a:r>
            <a:r>
              <a:rPr lang="hu-HU" dirty="0" smtClean="0"/>
              <a:t> technológiát telepítik, de ettől még nem lesz okos a város</a:t>
            </a:r>
          </a:p>
          <a:p>
            <a:pPr lvl="2"/>
            <a:r>
              <a:rPr lang="hu-HU" dirty="0" smtClean="0"/>
              <a:t>hiányzik a humán faktor, az innováció, az emberközeli szolgáltatások</a:t>
            </a:r>
          </a:p>
          <a:p>
            <a:pPr lvl="1"/>
            <a:r>
              <a:rPr lang="hu-HU" b="1" dirty="0" smtClean="0"/>
              <a:t>„Okosabb” városok </a:t>
            </a:r>
            <a:r>
              <a:rPr lang="hu-HU" dirty="0" smtClean="0"/>
              <a:t>(</a:t>
            </a:r>
            <a:r>
              <a:rPr lang="hu-HU" dirty="0" err="1" smtClean="0"/>
              <a:t>smarter</a:t>
            </a:r>
            <a:r>
              <a:rPr lang="hu-HU" dirty="0" smtClean="0"/>
              <a:t> </a:t>
            </a:r>
            <a:r>
              <a:rPr lang="hu-HU" dirty="0" err="1" smtClean="0"/>
              <a:t>cities</a:t>
            </a:r>
            <a:r>
              <a:rPr lang="hu-HU" dirty="0" smtClean="0"/>
              <a:t>)</a:t>
            </a:r>
          </a:p>
          <a:p>
            <a:pPr lvl="2"/>
            <a:r>
              <a:rPr lang="hu-HU" dirty="0" smtClean="0"/>
              <a:t>Bizonyos okos város elemek megtalálhatók</a:t>
            </a:r>
          </a:p>
          <a:p>
            <a:pPr lvl="2"/>
            <a:r>
              <a:rPr lang="hu-HU" dirty="0" smtClean="0"/>
              <a:t>Szigetszerű innovatív szolgáltatások, melyek idővel integrálódhatnak</a:t>
            </a:r>
          </a:p>
          <a:p>
            <a:pPr lvl="2"/>
            <a:r>
              <a:rPr lang="hu-HU" dirty="0" smtClean="0"/>
              <a:t>Hiányzik egy egységes városfejlesztési koncepció  </a:t>
            </a:r>
          </a:p>
          <a:p>
            <a:pPr lvl="1"/>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10</a:t>
            </a:fld>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955" y="3084840"/>
            <a:ext cx="3524813" cy="198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descr="http://m7.i.pbase.com/u12/bmcmorrow/upload/38172267.jan050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955" y="424764"/>
            <a:ext cx="3388997" cy="2030430"/>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24742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 vízió </a:t>
            </a:r>
            <a:endParaRPr lang="hu-HU" dirty="0"/>
          </a:p>
        </p:txBody>
      </p:sp>
      <p:sp>
        <p:nvSpPr>
          <p:cNvPr id="3" name="Tartalom helye 2"/>
          <p:cNvSpPr>
            <a:spLocks noGrp="1"/>
          </p:cNvSpPr>
          <p:nvPr>
            <p:ph idx="1"/>
          </p:nvPr>
        </p:nvSpPr>
        <p:spPr>
          <a:xfrm>
            <a:off x="239349" y="1143003"/>
            <a:ext cx="9438891" cy="5357813"/>
          </a:xfrm>
        </p:spPr>
        <p:txBody>
          <a:bodyPr>
            <a:normAutofit/>
          </a:bodyPr>
          <a:lstStyle/>
          <a:p>
            <a:r>
              <a:rPr lang="hu-HU" dirty="0" smtClean="0"/>
              <a:t>2050-re </a:t>
            </a:r>
            <a:r>
              <a:rPr lang="hu-HU" dirty="0"/>
              <a:t>a Föld lakosságának </a:t>
            </a:r>
            <a:r>
              <a:rPr lang="hu-HU" b="1" dirty="0" smtClean="0"/>
              <a:t>66%-</a:t>
            </a:r>
            <a:r>
              <a:rPr lang="hu-HU" b="1" dirty="0"/>
              <a:t>a</a:t>
            </a:r>
            <a:r>
              <a:rPr lang="hu-HU" dirty="0"/>
              <a:t> </a:t>
            </a:r>
            <a:r>
              <a:rPr lang="hu-HU" dirty="0" smtClean="0"/>
              <a:t>városokban</a:t>
            </a:r>
          </a:p>
          <a:p>
            <a:pPr lvl="1"/>
            <a:r>
              <a:rPr lang="en-US" sz="1500" b="1" dirty="0">
                <a:solidFill>
                  <a:schemeClr val="accent6">
                    <a:lumMod val="75000"/>
                  </a:schemeClr>
                </a:solidFill>
              </a:rPr>
              <a:t>United Nations World Urbanization </a:t>
            </a:r>
            <a:r>
              <a:rPr lang="en-US" sz="1500" b="1" dirty="0" smtClean="0">
                <a:solidFill>
                  <a:schemeClr val="accent6">
                    <a:lumMod val="75000"/>
                  </a:schemeClr>
                </a:solidFill>
              </a:rPr>
              <a:t>Report</a:t>
            </a:r>
            <a:r>
              <a:rPr lang="hu-HU" sz="1500" b="1" dirty="0" smtClean="0">
                <a:solidFill>
                  <a:schemeClr val="accent6">
                    <a:lumMod val="75000"/>
                  </a:schemeClr>
                </a:solidFill>
              </a:rPr>
              <a:t> 2014</a:t>
            </a:r>
          </a:p>
          <a:p>
            <a:pPr lvl="1"/>
            <a:r>
              <a:rPr lang="hu-HU" dirty="0" smtClean="0">
                <a:solidFill>
                  <a:schemeClr val="tx1"/>
                </a:solidFill>
              </a:rPr>
              <a:t>1950-ben 30% volt, 2014-ben 54%</a:t>
            </a:r>
            <a:endParaRPr lang="hu-HU" sz="1500" dirty="0">
              <a:solidFill>
                <a:schemeClr val="tx1"/>
              </a:solidFill>
            </a:endParaRPr>
          </a:p>
          <a:p>
            <a:pPr lvl="1"/>
            <a:r>
              <a:rPr lang="hu-HU" dirty="0"/>
              <a:t>Európában már most </a:t>
            </a:r>
            <a:r>
              <a:rPr lang="hu-HU" dirty="0" smtClean="0"/>
              <a:t>73%</a:t>
            </a:r>
          </a:p>
          <a:p>
            <a:pPr lvl="1"/>
            <a:r>
              <a:rPr lang="hu-HU" dirty="0" smtClean="0"/>
              <a:t>Észak-Amerikában 82%</a:t>
            </a:r>
          </a:p>
          <a:p>
            <a:endParaRPr lang="hu-HU" sz="900" dirty="0"/>
          </a:p>
          <a:p>
            <a:r>
              <a:rPr lang="hu-HU" dirty="0" smtClean="0"/>
              <a:t>1990-ben 10 </a:t>
            </a:r>
            <a:r>
              <a:rPr lang="hu-HU" b="1" dirty="0" smtClean="0"/>
              <a:t>„megaváros” </a:t>
            </a:r>
          </a:p>
          <a:p>
            <a:pPr marL="0" indent="0">
              <a:buNone/>
            </a:pPr>
            <a:r>
              <a:rPr lang="hu-HU" dirty="0"/>
              <a:t> </a:t>
            </a:r>
            <a:r>
              <a:rPr lang="hu-HU" dirty="0" smtClean="0"/>
              <a:t>    (&gt;10 millió)</a:t>
            </a:r>
          </a:p>
          <a:p>
            <a:pPr lvl="1"/>
            <a:r>
              <a:rPr lang="hu-HU" dirty="0" smtClean="0"/>
              <a:t>2014-ben 28</a:t>
            </a:r>
          </a:p>
          <a:p>
            <a:pPr lvl="1"/>
            <a:r>
              <a:rPr lang="hu-HU" dirty="0" smtClean="0"/>
              <a:t>2030-ban 41 </a:t>
            </a:r>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11</a:t>
            </a:fld>
            <a:endParaRPr lang="en-US" dirty="0"/>
          </a:p>
        </p:txBody>
      </p:sp>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5283" y="128198"/>
            <a:ext cx="1606473" cy="14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584" y="3809238"/>
            <a:ext cx="8513411" cy="21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813" y="1745673"/>
            <a:ext cx="6109943" cy="220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275196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 </a:t>
            </a:r>
            <a:r>
              <a:rPr lang="hu-HU" dirty="0" smtClean="0"/>
              <a:t>kihívások </a:t>
            </a:r>
            <a:endParaRPr lang="hu-HU" dirty="0"/>
          </a:p>
        </p:txBody>
      </p:sp>
      <p:sp>
        <p:nvSpPr>
          <p:cNvPr id="3" name="Tartalom helye 2"/>
          <p:cNvSpPr>
            <a:spLocks noGrp="1"/>
          </p:cNvSpPr>
          <p:nvPr>
            <p:ph idx="1"/>
          </p:nvPr>
        </p:nvSpPr>
        <p:spPr>
          <a:xfrm>
            <a:off x="239349" y="1143003"/>
            <a:ext cx="11952651" cy="5357813"/>
          </a:xfrm>
        </p:spPr>
        <p:txBody>
          <a:bodyPr>
            <a:normAutofit/>
          </a:bodyPr>
          <a:lstStyle/>
          <a:p>
            <a:r>
              <a:rPr lang="hu-HU" dirty="0" smtClean="0"/>
              <a:t>Nincs egységes városfejlesztési iparág (City Building </a:t>
            </a:r>
            <a:r>
              <a:rPr lang="hu-HU" dirty="0" err="1"/>
              <a:t>I</a:t>
            </a:r>
            <a:r>
              <a:rPr lang="hu-HU" dirty="0" err="1" smtClean="0"/>
              <a:t>ndustry</a:t>
            </a:r>
            <a:r>
              <a:rPr lang="hu-HU" dirty="0" smtClean="0"/>
              <a:t>)</a:t>
            </a:r>
          </a:p>
          <a:p>
            <a:pPr lvl="1"/>
            <a:r>
              <a:rPr lang="hu-HU" b="1" dirty="0" smtClean="0"/>
              <a:t>Döntéshozók</a:t>
            </a:r>
            <a:r>
              <a:rPr lang="hu-HU" dirty="0" smtClean="0"/>
              <a:t> komplex halmaza</a:t>
            </a:r>
          </a:p>
          <a:p>
            <a:pPr lvl="2"/>
            <a:r>
              <a:rPr lang="hu-HU" dirty="0" smtClean="0"/>
              <a:t>Kormányzat, szolgáltatók (áram, víz, közlekedés), fejlesztő cégek, befektetők</a:t>
            </a:r>
          </a:p>
          <a:p>
            <a:pPr lvl="1"/>
            <a:r>
              <a:rPr lang="hu-HU" b="1" dirty="0" smtClean="0"/>
              <a:t>Befolyásolók</a:t>
            </a:r>
            <a:r>
              <a:rPr lang="hu-HU" dirty="0" smtClean="0"/>
              <a:t> komplex halmaza</a:t>
            </a:r>
          </a:p>
          <a:p>
            <a:pPr lvl="2"/>
            <a:r>
              <a:rPr lang="hu-HU" dirty="0" smtClean="0"/>
              <a:t>Várostervezők, építészek, tanácsadó cégek, civil szervezetek, egyetemek</a:t>
            </a:r>
          </a:p>
          <a:p>
            <a:r>
              <a:rPr lang="hu-HU" dirty="0" smtClean="0"/>
              <a:t>Az ICT ipar „városellenes” stratégiája az utóbbi 40 évben</a:t>
            </a:r>
          </a:p>
          <a:p>
            <a:pPr lvl="1"/>
            <a:r>
              <a:rPr lang="hu-HU" dirty="0" smtClean="0"/>
              <a:t>Távmunka, virtuális közösségek, „</a:t>
            </a:r>
            <a:r>
              <a:rPr lang="hu-HU" dirty="0" err="1" smtClean="0"/>
              <a:t>global</a:t>
            </a:r>
            <a:r>
              <a:rPr lang="hu-HU" dirty="0" smtClean="0"/>
              <a:t> </a:t>
            </a:r>
            <a:r>
              <a:rPr lang="hu-HU" dirty="0" err="1" smtClean="0"/>
              <a:t>village</a:t>
            </a:r>
            <a:r>
              <a:rPr lang="hu-HU" dirty="0" smtClean="0"/>
              <a:t>”, online shopping, online szórakozás, stb.</a:t>
            </a:r>
          </a:p>
          <a:p>
            <a:endParaRPr lang="hu-HU" dirty="0" smtClean="0"/>
          </a:p>
          <a:p>
            <a:pPr lvl="1"/>
            <a:endParaRPr lang="hu-HU" dirty="0"/>
          </a:p>
          <a:p>
            <a:pPr lvl="1"/>
            <a:endParaRPr lang="hu-HU" dirty="0" smtClean="0"/>
          </a:p>
          <a:p>
            <a:pPr lvl="1"/>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12</a:t>
            </a:fld>
            <a:endParaRPr lang="en-US" dirty="0"/>
          </a:p>
        </p:txBody>
      </p:sp>
      <p:pic>
        <p:nvPicPr>
          <p:cNvPr id="15362" name="Picture 2" descr="http://www.entrepreneur.com/dbimages/article/topimage/1410806769-going-virtual-hiring-right-team-remote-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919" y="4239491"/>
            <a:ext cx="4118726" cy="2063684"/>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2727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támogatása</a:t>
            </a:r>
            <a:endParaRPr lang="hu-HU" dirty="0"/>
          </a:p>
        </p:txBody>
      </p:sp>
      <p:sp>
        <p:nvSpPr>
          <p:cNvPr id="3" name="Tartalom helye 2"/>
          <p:cNvSpPr>
            <a:spLocks noGrp="1"/>
          </p:cNvSpPr>
          <p:nvPr>
            <p:ph idx="1"/>
          </p:nvPr>
        </p:nvSpPr>
        <p:spPr/>
        <p:txBody>
          <a:bodyPr/>
          <a:lstStyle/>
          <a:p>
            <a:r>
              <a:rPr lang="hu-HU" b="1" dirty="0" smtClean="0"/>
              <a:t>Kormányzati</a:t>
            </a:r>
            <a:r>
              <a:rPr lang="hu-HU" dirty="0" smtClean="0"/>
              <a:t> támogatás</a:t>
            </a:r>
          </a:p>
          <a:p>
            <a:pPr lvl="1"/>
            <a:r>
              <a:rPr lang="hu-HU" dirty="0" smtClean="0"/>
              <a:t>Pl. Kína</a:t>
            </a:r>
          </a:p>
          <a:p>
            <a:r>
              <a:rPr lang="hu-HU" b="1" dirty="0" smtClean="0"/>
              <a:t>Önkormányzati</a:t>
            </a:r>
            <a:r>
              <a:rPr lang="hu-HU" dirty="0" smtClean="0"/>
              <a:t> kezdeményezések</a:t>
            </a:r>
          </a:p>
          <a:p>
            <a:pPr lvl="1"/>
            <a:r>
              <a:rPr lang="hu-HU" dirty="0"/>
              <a:t>Amsterdam, </a:t>
            </a:r>
            <a:r>
              <a:rPr lang="hu-HU" dirty="0" smtClean="0"/>
              <a:t>Southampton</a:t>
            </a:r>
            <a:r>
              <a:rPr lang="hu-HU" dirty="0"/>
              <a:t>, </a:t>
            </a:r>
            <a:r>
              <a:rPr lang="hu-HU" dirty="0" smtClean="0"/>
              <a:t>Edinburgh</a:t>
            </a:r>
            <a:r>
              <a:rPr lang="hu-HU" dirty="0"/>
              <a:t>, </a:t>
            </a:r>
            <a:r>
              <a:rPr lang="hu-HU" dirty="0" err="1"/>
              <a:t>Malta</a:t>
            </a:r>
            <a:r>
              <a:rPr lang="hu-HU" dirty="0"/>
              <a:t>, Philadelphia, Seattle, </a:t>
            </a:r>
            <a:r>
              <a:rPr lang="hu-HU" dirty="0" err="1"/>
              <a:t>Quebec</a:t>
            </a:r>
            <a:r>
              <a:rPr lang="hu-HU" dirty="0"/>
              <a:t>, </a:t>
            </a:r>
            <a:r>
              <a:rPr lang="hu-HU" dirty="0" err="1"/>
              <a:t>Mexico</a:t>
            </a:r>
            <a:r>
              <a:rPr lang="hu-HU" dirty="0"/>
              <a:t> </a:t>
            </a:r>
            <a:r>
              <a:rPr lang="hu-HU" dirty="0" smtClean="0"/>
              <a:t>City, stb.</a:t>
            </a:r>
          </a:p>
          <a:p>
            <a:r>
              <a:rPr lang="hu-HU" b="1" dirty="0" smtClean="0"/>
              <a:t>Ipari</a:t>
            </a:r>
            <a:r>
              <a:rPr lang="hu-HU" dirty="0" smtClean="0"/>
              <a:t> kezdeményezések</a:t>
            </a:r>
          </a:p>
          <a:p>
            <a:pPr lvl="1"/>
            <a:r>
              <a:rPr lang="hu-HU" dirty="0" smtClean="0"/>
              <a:t>Deutsche Telekom (Magyar </a:t>
            </a:r>
            <a:r>
              <a:rPr lang="hu-HU" dirty="0"/>
              <a:t>T</a:t>
            </a:r>
            <a:r>
              <a:rPr lang="hu-HU" dirty="0" smtClean="0"/>
              <a:t>elekom), IBM, Siemens, Oracle</a:t>
            </a:r>
          </a:p>
          <a:p>
            <a:r>
              <a:rPr lang="hu-HU" b="1" dirty="0" smtClean="0"/>
              <a:t>EU</a:t>
            </a:r>
            <a:r>
              <a:rPr lang="hu-HU" dirty="0" smtClean="0"/>
              <a:t>-s K+F projektek</a:t>
            </a:r>
          </a:p>
          <a:p>
            <a:pPr lvl="1"/>
            <a:r>
              <a:rPr lang="hu-HU" dirty="0" err="1" smtClean="0"/>
              <a:t>Intelcities</a:t>
            </a:r>
            <a:r>
              <a:rPr lang="hu-HU" dirty="0" smtClean="0"/>
              <a:t>, </a:t>
            </a:r>
            <a:r>
              <a:rPr lang="hu-HU" dirty="0" err="1" smtClean="0"/>
              <a:t>Smart</a:t>
            </a:r>
            <a:r>
              <a:rPr lang="hu-HU" dirty="0" smtClean="0"/>
              <a:t> </a:t>
            </a:r>
            <a:r>
              <a:rPr lang="hu-HU" dirty="0" err="1" smtClean="0"/>
              <a:t>Santander</a:t>
            </a:r>
            <a:r>
              <a:rPr lang="hu-HU" dirty="0" smtClean="0"/>
              <a:t>, stb.</a:t>
            </a:r>
          </a:p>
          <a:p>
            <a:pPr lvl="1"/>
            <a:r>
              <a:rPr lang="hu-HU" dirty="0" smtClean="0"/>
              <a:t>„</a:t>
            </a:r>
            <a:r>
              <a:rPr lang="hu-HU" dirty="0" err="1" smtClean="0"/>
              <a:t>Smart</a:t>
            </a:r>
            <a:r>
              <a:rPr lang="hu-HU" dirty="0" smtClean="0"/>
              <a:t> </a:t>
            </a:r>
            <a:r>
              <a:rPr lang="hu-HU" dirty="0" err="1" smtClean="0"/>
              <a:t>Cities</a:t>
            </a:r>
            <a:r>
              <a:rPr lang="hu-HU" dirty="0" smtClean="0"/>
              <a:t> and </a:t>
            </a:r>
            <a:r>
              <a:rPr lang="hu-HU" dirty="0" err="1" smtClean="0"/>
              <a:t>Communities</a:t>
            </a:r>
            <a:r>
              <a:rPr lang="hu-HU" dirty="0" smtClean="0"/>
              <a:t>” – 2014-2015-ös munkaprogram</a:t>
            </a:r>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13</a:t>
            </a:fld>
            <a:endParaRPr lang="en-US" dirty="0"/>
          </a:p>
        </p:txBody>
      </p:sp>
      <p:pic>
        <p:nvPicPr>
          <p:cNvPr id="16386" name="Picture 2" descr="http://crucible.mlog.taik.fi/files/2009/10/intelogo_200sq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703" y="3023192"/>
            <a:ext cx="1871531" cy="144751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ttinorte.es/wp-content/uploads/2012/01/SmartSanta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320" y="5001676"/>
            <a:ext cx="3261029" cy="1054740"/>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40554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 Kína</a:t>
            </a:r>
            <a:endParaRPr lang="hu-HU" dirty="0"/>
          </a:p>
        </p:txBody>
      </p:sp>
      <p:sp>
        <p:nvSpPr>
          <p:cNvPr id="3" name="Tartalom helye 2"/>
          <p:cNvSpPr>
            <a:spLocks noGrp="1"/>
          </p:cNvSpPr>
          <p:nvPr>
            <p:ph idx="1"/>
          </p:nvPr>
        </p:nvSpPr>
        <p:spPr>
          <a:xfrm>
            <a:off x="239349" y="1455564"/>
            <a:ext cx="12229742" cy="5357813"/>
          </a:xfrm>
        </p:spPr>
        <p:txBody>
          <a:bodyPr>
            <a:normAutofit/>
          </a:bodyPr>
          <a:lstStyle/>
          <a:p>
            <a:r>
              <a:rPr lang="hu-HU" b="1" dirty="0" smtClean="0"/>
              <a:t>Beruházás-orientált modell</a:t>
            </a:r>
          </a:p>
          <a:p>
            <a:pPr lvl="1"/>
            <a:r>
              <a:rPr lang="hu-HU" b="1" dirty="0" smtClean="0">
                <a:solidFill>
                  <a:schemeClr val="accent1"/>
                </a:solidFill>
              </a:rPr>
              <a:t>Kiemelt kormányzati támogatás</a:t>
            </a:r>
            <a:r>
              <a:rPr lang="hu-HU" dirty="0" smtClean="0"/>
              <a:t>, a 12. ötéves terv (2010-2015) komoly erőforrásokat allokál a Tárgyak Internetére</a:t>
            </a:r>
          </a:p>
          <a:p>
            <a:pPr lvl="2"/>
            <a:r>
              <a:rPr lang="hu-HU" dirty="0" smtClean="0"/>
              <a:t>Szenzorok beágyazása a város minden pontján – elektromos hálózat, vízvezetékek, vasútvonalak, közúthálózat, hidak, stb.</a:t>
            </a:r>
            <a:endParaRPr lang="en-US" dirty="0"/>
          </a:p>
          <a:p>
            <a:pPr lvl="1"/>
            <a:r>
              <a:rPr lang="hu-HU" dirty="0" smtClean="0"/>
              <a:t>A helyi önkormányzatok és egyetemek koordinált közreműködése</a:t>
            </a:r>
          </a:p>
          <a:p>
            <a:pPr lvl="2"/>
            <a:r>
              <a:rPr lang="hu-HU" dirty="0" smtClean="0"/>
              <a:t>A kommunista párt képviselői a vezetőségekben, centralizált döntéshozatal</a:t>
            </a:r>
          </a:p>
          <a:p>
            <a:pPr lvl="1"/>
            <a:r>
              <a:rPr lang="hu-HU" dirty="0" smtClean="0"/>
              <a:t>Külföldi ipar részvétele – IBM, japán cégek</a:t>
            </a:r>
          </a:p>
          <a:p>
            <a:pPr lvl="1"/>
            <a:r>
              <a:rPr lang="hu-HU" dirty="0" smtClean="0"/>
              <a:t>A bankszektor támogatása</a:t>
            </a:r>
          </a:p>
          <a:p>
            <a:pPr lvl="2"/>
            <a:r>
              <a:rPr lang="en-US" dirty="0" smtClean="0"/>
              <a:t>China </a:t>
            </a:r>
            <a:r>
              <a:rPr lang="en-US" dirty="0"/>
              <a:t>Development </a:t>
            </a:r>
            <a:r>
              <a:rPr lang="en-US" dirty="0" smtClean="0"/>
              <a:t>Ban</a:t>
            </a:r>
            <a:r>
              <a:rPr lang="hu-HU" dirty="0" smtClean="0"/>
              <a:t>k, de mások is</a:t>
            </a:r>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14</a:t>
            </a:fld>
            <a:endParaRPr lang="en-US" dirty="0"/>
          </a:p>
        </p:txBody>
      </p:sp>
      <p:pic>
        <p:nvPicPr>
          <p:cNvPr id="17413" name="Picture 5" descr="http://chinamap.facts.co/chinamap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2332" y="69580"/>
            <a:ext cx="2848277"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39315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 Kína</a:t>
            </a:r>
            <a:endParaRPr lang="hu-HU" dirty="0"/>
          </a:p>
        </p:txBody>
      </p:sp>
      <p:sp>
        <p:nvSpPr>
          <p:cNvPr id="3" name="Tartalom helye 2"/>
          <p:cNvSpPr>
            <a:spLocks noGrp="1"/>
          </p:cNvSpPr>
          <p:nvPr>
            <p:ph idx="1"/>
          </p:nvPr>
        </p:nvSpPr>
        <p:spPr/>
        <p:txBody>
          <a:bodyPr>
            <a:normAutofit/>
          </a:bodyPr>
          <a:lstStyle/>
          <a:p>
            <a:r>
              <a:rPr lang="hu-HU" b="1" dirty="0" smtClean="0"/>
              <a:t>Hátrányok</a:t>
            </a:r>
          </a:p>
          <a:p>
            <a:pPr lvl="1"/>
            <a:r>
              <a:rPr lang="hu-HU" dirty="0" smtClean="0"/>
              <a:t>A beruházás-orientált modell sokszor értelmetlen fejlesztésekhez, pénzkidobáshoz vezet</a:t>
            </a:r>
          </a:p>
          <a:p>
            <a:pPr lvl="2"/>
            <a:r>
              <a:rPr lang="hu-HU" dirty="0" smtClean="0"/>
              <a:t>Nincsenek összhangban a lakossági és piaci igényekkel</a:t>
            </a:r>
          </a:p>
          <a:p>
            <a:pPr lvl="1"/>
            <a:r>
              <a:rPr lang="hu-HU" dirty="0" smtClean="0"/>
              <a:t>Nincs lakossági visszajelzés, nincsenek civil kezdeményezések, hiányzik a felhasználói innováció</a:t>
            </a:r>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15</a:t>
            </a:fld>
            <a:endParaRPr lang="en-US" dirty="0"/>
          </a:p>
        </p:txBody>
      </p:sp>
      <p:pic>
        <p:nvPicPr>
          <p:cNvPr id="21506" name="Picture 2" descr="http://bloggerswithoutbordersdotcom.files.wordpress.com/2012/11/development-in-china_bloggerswithoutbor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241" y="2883494"/>
            <a:ext cx="4937510" cy="2957513"/>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47965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 Kína</a:t>
            </a:r>
            <a:endParaRPr lang="hu-HU" dirty="0"/>
          </a:p>
        </p:txBody>
      </p:sp>
      <p:sp>
        <p:nvSpPr>
          <p:cNvPr id="3" name="Tartalom helye 2"/>
          <p:cNvSpPr>
            <a:spLocks noGrp="1"/>
          </p:cNvSpPr>
          <p:nvPr>
            <p:ph idx="1"/>
          </p:nvPr>
        </p:nvSpPr>
        <p:spPr>
          <a:xfrm>
            <a:off x="381000" y="1143001"/>
            <a:ext cx="7059149" cy="5280718"/>
          </a:xfrm>
        </p:spPr>
        <p:txBody>
          <a:bodyPr>
            <a:normAutofit/>
          </a:bodyPr>
          <a:lstStyle/>
          <a:p>
            <a:r>
              <a:rPr lang="hu-HU" b="1" dirty="0" smtClean="0"/>
              <a:t>Peking</a:t>
            </a:r>
            <a:r>
              <a:rPr lang="hu-HU" dirty="0" smtClean="0"/>
              <a:t> – városi és városközi </a:t>
            </a:r>
            <a:r>
              <a:rPr lang="hu-HU" dirty="0" smtClean="0"/>
              <a:t>forgalomirányító </a:t>
            </a:r>
            <a:r>
              <a:rPr lang="hu-HU" dirty="0" smtClean="0"/>
              <a:t>rendszer, CCTV, </a:t>
            </a:r>
            <a:r>
              <a:rPr lang="hu-HU" dirty="0" smtClean="0"/>
              <a:t>időjárás </a:t>
            </a:r>
            <a:r>
              <a:rPr lang="hu-HU" dirty="0" smtClean="0"/>
              <a:t>detektáló / tanácsadó rendszer</a:t>
            </a:r>
          </a:p>
          <a:p>
            <a:endParaRPr lang="hu-HU" sz="200" dirty="0" smtClean="0"/>
          </a:p>
          <a:p>
            <a:r>
              <a:rPr lang="hu-HU" b="1" dirty="0" err="1" smtClean="0"/>
              <a:t>Tianjin</a:t>
            </a:r>
            <a:r>
              <a:rPr lang="hu-HU" dirty="0" smtClean="0"/>
              <a:t> – </a:t>
            </a:r>
            <a:r>
              <a:rPr lang="hu-HU" dirty="0" err="1" smtClean="0"/>
              <a:t>smart</a:t>
            </a:r>
            <a:r>
              <a:rPr lang="hu-HU" dirty="0" smtClean="0"/>
              <a:t> </a:t>
            </a:r>
            <a:r>
              <a:rPr lang="hu-HU" dirty="0" err="1" smtClean="0"/>
              <a:t>grid</a:t>
            </a:r>
            <a:r>
              <a:rPr lang="hu-HU" dirty="0" smtClean="0"/>
              <a:t> hálózat, okos kerületi fűtési rendszerek, </a:t>
            </a:r>
            <a:r>
              <a:rPr lang="hu-HU" dirty="0" err="1" smtClean="0"/>
              <a:t>metro</a:t>
            </a:r>
            <a:r>
              <a:rPr lang="hu-HU" dirty="0" smtClean="0"/>
              <a:t> jegykezelő rendszer</a:t>
            </a:r>
          </a:p>
          <a:p>
            <a:endParaRPr lang="hu-HU" sz="500" dirty="0" smtClean="0"/>
          </a:p>
          <a:p>
            <a:r>
              <a:rPr lang="hu-HU" b="1" dirty="0" err="1" smtClean="0"/>
              <a:t>Guiyang</a:t>
            </a:r>
            <a:r>
              <a:rPr lang="hu-HU" dirty="0" smtClean="0"/>
              <a:t> – </a:t>
            </a:r>
            <a:r>
              <a:rPr lang="hu-HU" dirty="0" err="1" smtClean="0"/>
              <a:t>smart</a:t>
            </a:r>
            <a:r>
              <a:rPr lang="hu-HU" dirty="0" smtClean="0"/>
              <a:t> </a:t>
            </a:r>
            <a:r>
              <a:rPr lang="hu-HU" dirty="0" err="1" smtClean="0"/>
              <a:t>grid</a:t>
            </a:r>
            <a:r>
              <a:rPr lang="hu-HU" dirty="0" smtClean="0"/>
              <a:t> hálózat adatainak valós idejű feldolgozása</a:t>
            </a:r>
          </a:p>
          <a:p>
            <a:endParaRPr lang="hu-HU" dirty="0"/>
          </a:p>
          <a:p>
            <a:r>
              <a:rPr lang="hu-HU" dirty="0" err="1"/>
              <a:t>Shanghai</a:t>
            </a:r>
            <a:r>
              <a:rPr lang="hu-HU" dirty="0"/>
              <a:t>, </a:t>
            </a:r>
            <a:r>
              <a:rPr lang="hu-HU" dirty="0" err="1"/>
              <a:t>Guanzhou</a:t>
            </a:r>
            <a:r>
              <a:rPr lang="hu-HU" dirty="0"/>
              <a:t>, </a:t>
            </a:r>
            <a:r>
              <a:rPr lang="hu-HU" dirty="0" err="1"/>
              <a:t>Nanjing</a:t>
            </a:r>
            <a:r>
              <a:rPr lang="hu-HU" dirty="0"/>
              <a:t>, </a:t>
            </a:r>
            <a:r>
              <a:rPr lang="hu-HU" dirty="0" err="1"/>
              <a:t>Shenyang</a:t>
            </a:r>
            <a:r>
              <a:rPr lang="hu-HU" dirty="0"/>
              <a:t>, </a:t>
            </a:r>
            <a:r>
              <a:rPr lang="hu-HU" dirty="0" err="1"/>
              <a:t>Wuhan</a:t>
            </a:r>
            <a:r>
              <a:rPr lang="hu-HU" dirty="0"/>
              <a:t>, </a:t>
            </a:r>
            <a:r>
              <a:rPr lang="hu-HU" dirty="0" err="1"/>
              <a:t>Dongying</a:t>
            </a:r>
            <a:r>
              <a:rPr lang="hu-HU" dirty="0"/>
              <a:t>, </a:t>
            </a:r>
            <a:r>
              <a:rPr lang="hu-HU" dirty="0" err="1"/>
              <a:t>Hangzhou</a:t>
            </a:r>
            <a:r>
              <a:rPr lang="hu-HU" dirty="0"/>
              <a:t>, </a:t>
            </a:r>
            <a:r>
              <a:rPr lang="hu-HU" dirty="0" err="1"/>
              <a:t>Wuxi</a:t>
            </a:r>
            <a:r>
              <a:rPr lang="hu-HU" dirty="0"/>
              <a:t>, </a:t>
            </a:r>
            <a:r>
              <a:rPr lang="hu-HU" dirty="0" err="1"/>
              <a:t>Chengdu</a:t>
            </a:r>
            <a:endParaRPr lang="hu-HU" dirty="0"/>
          </a:p>
          <a:p>
            <a:endParaRPr lang="hu-HU" dirty="0"/>
          </a:p>
          <a:p>
            <a:endParaRPr lang="hu-HU" dirty="0" smtClean="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16</a:t>
            </a:fld>
            <a:endParaRPr lang="en-US" dirty="0"/>
          </a:p>
        </p:txBody>
      </p:sp>
      <p:sp>
        <p:nvSpPr>
          <p:cNvPr id="6" name="Szövegdoboz 5"/>
          <p:cNvSpPr txBox="1"/>
          <p:nvPr/>
        </p:nvSpPr>
        <p:spPr>
          <a:xfrm>
            <a:off x="0" y="6239053"/>
            <a:ext cx="12336693" cy="369332"/>
          </a:xfrm>
          <a:prstGeom prst="rect">
            <a:avLst/>
          </a:prstGeom>
          <a:noFill/>
        </p:spPr>
        <p:txBody>
          <a:bodyPr wrap="square" rtlCol="0">
            <a:spAutoFit/>
          </a:bodyPr>
          <a:lstStyle/>
          <a:p>
            <a:endParaRPr lang="hu-HU" dirty="0"/>
          </a:p>
        </p:txBody>
      </p:sp>
      <p:pic>
        <p:nvPicPr>
          <p:cNvPr id="18434" name="Picture 2" descr="http://cdni.wired.co.uk/620x413/s_v/shutterstock_111796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400" y="260648"/>
            <a:ext cx="3519152" cy="175815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bio2china.co.uk/wp-content/uploads/2013/01/tianj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862" y="2303648"/>
            <a:ext cx="3519483" cy="135395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upload.wikimedia.org/wikipedia/commons/5/57/Guiyang-skylin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5231" y="3995140"/>
            <a:ext cx="3452782" cy="1806238"/>
          </a:xfrm>
          <a:prstGeom prst="rect">
            <a:avLst/>
          </a:prstGeom>
          <a:noFill/>
          <a:extLst>
            <a:ext uri="{909E8E84-426E-40DD-AFC4-6F175D3DCCD1}">
              <a14:hiddenFill xmlns:a14="http://schemas.microsoft.com/office/drawing/2010/main">
                <a:solidFill>
                  <a:srgbClr val="FFFFFF"/>
                </a:solidFill>
              </a14:hiddenFill>
            </a:ext>
          </a:extLst>
        </p:spPr>
      </p:pic>
      <p:sp>
        <p:nvSpPr>
          <p:cNvPr id="8" name="Dátum helye 7"/>
          <p:cNvSpPr>
            <a:spLocks noGrp="1"/>
          </p:cNvSpPr>
          <p:nvPr>
            <p:ph type="dt" sz="half" idx="10"/>
          </p:nvPr>
        </p:nvSpPr>
        <p:spPr/>
        <p:txBody>
          <a:bodyPr/>
          <a:lstStyle/>
          <a:p>
            <a:r>
              <a:rPr lang="hu-HU" smtClean="0"/>
              <a:t>2015. tavasz</a:t>
            </a:r>
            <a:endParaRPr lang="hu-HU" dirty="0"/>
          </a:p>
        </p:txBody>
      </p:sp>
      <p:sp>
        <p:nvSpPr>
          <p:cNvPr id="9" name="Élőláb helye 8"/>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68926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 Japán</a:t>
            </a:r>
            <a:endParaRPr lang="hu-HU" dirty="0"/>
          </a:p>
        </p:txBody>
      </p:sp>
      <p:sp>
        <p:nvSpPr>
          <p:cNvPr id="3" name="Tartalom helye 2"/>
          <p:cNvSpPr>
            <a:spLocks noGrp="1"/>
          </p:cNvSpPr>
          <p:nvPr>
            <p:ph idx="1"/>
          </p:nvPr>
        </p:nvSpPr>
        <p:spPr>
          <a:xfrm>
            <a:off x="381000" y="1815606"/>
            <a:ext cx="11811000" cy="5357813"/>
          </a:xfrm>
        </p:spPr>
        <p:txBody>
          <a:bodyPr/>
          <a:lstStyle/>
          <a:p>
            <a:r>
              <a:rPr lang="hu-HU" dirty="0" smtClean="0"/>
              <a:t>A városiasodás rendkívüli mértékű (93%)</a:t>
            </a:r>
          </a:p>
          <a:p>
            <a:pPr lvl="1"/>
            <a:r>
              <a:rPr lang="hu-HU" dirty="0" smtClean="0"/>
              <a:t>A termőföldeket rendre beépítik</a:t>
            </a:r>
          </a:p>
          <a:p>
            <a:r>
              <a:rPr lang="hu-HU" dirty="0" smtClean="0"/>
              <a:t>A természeti viszonyok nagyban befolyásolják a fejlesztéseket</a:t>
            </a:r>
          </a:p>
          <a:p>
            <a:pPr lvl="1"/>
            <a:r>
              <a:rPr lang="hu-HU" dirty="0" smtClean="0"/>
              <a:t>A </a:t>
            </a:r>
            <a:r>
              <a:rPr lang="hu-HU" dirty="0" err="1" smtClean="0"/>
              <a:t>smart</a:t>
            </a:r>
            <a:r>
              <a:rPr lang="hu-HU" dirty="0" smtClean="0"/>
              <a:t> city projektek főleg a 2011-es földrengés, </a:t>
            </a:r>
            <a:r>
              <a:rPr lang="hu-HU" dirty="0" err="1" smtClean="0"/>
              <a:t>tsunami</a:t>
            </a:r>
            <a:r>
              <a:rPr lang="hu-HU" dirty="0" smtClean="0"/>
              <a:t>, és a </a:t>
            </a:r>
            <a:r>
              <a:rPr lang="hu-HU" dirty="0" err="1"/>
              <a:t>f</a:t>
            </a:r>
            <a:r>
              <a:rPr lang="hu-HU" dirty="0" err="1" smtClean="0"/>
              <a:t>ukushimai</a:t>
            </a:r>
            <a:r>
              <a:rPr lang="hu-HU" dirty="0" smtClean="0"/>
              <a:t> katasztrófa után indultak el</a:t>
            </a:r>
          </a:p>
          <a:p>
            <a:pPr lvl="2"/>
            <a:r>
              <a:rPr lang="hu-HU" dirty="0" smtClean="0"/>
              <a:t>Japánban szűkösek az energiaforrások, ráadásul a nukleáris energiával is gondok vannak, nagyon fontossá vált az energiahatékonyság</a:t>
            </a:r>
          </a:p>
          <a:p>
            <a:pPr lvl="1"/>
            <a:r>
              <a:rPr lang="hu-HU" dirty="0" smtClean="0"/>
              <a:t>A projektek </a:t>
            </a:r>
            <a:r>
              <a:rPr lang="hu-HU" b="1" dirty="0" smtClean="0"/>
              <a:t>aktív résztvevőként számítanak a lakosokra</a:t>
            </a:r>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17</a:t>
            </a:fld>
            <a:endParaRPr lang="en-US" dirty="0"/>
          </a:p>
        </p:txBody>
      </p:sp>
      <p:pic>
        <p:nvPicPr>
          <p:cNvPr id="22532" name="Picture 4" descr="http://us.cdn4.123rf.com/168nwm/jaboy/jaboy1303/jaboy130300314/18641094-3d-map-of-japan-map-of-ja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760" y="188640"/>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37558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8608" y="142878"/>
            <a:ext cx="11430000" cy="785813"/>
          </a:xfrm>
        </p:spPr>
        <p:txBody>
          <a:bodyPr/>
          <a:lstStyle/>
          <a:p>
            <a:r>
              <a:rPr lang="hu-HU" dirty="0" smtClean="0"/>
              <a:t>Okos városok - Japán</a:t>
            </a:r>
            <a:endParaRPr lang="hu-HU" dirty="0"/>
          </a:p>
        </p:txBody>
      </p:sp>
      <p:sp>
        <p:nvSpPr>
          <p:cNvPr id="3" name="Tartalom helye 2"/>
          <p:cNvSpPr>
            <a:spLocks noGrp="1"/>
          </p:cNvSpPr>
          <p:nvPr>
            <p:ph idx="1"/>
          </p:nvPr>
        </p:nvSpPr>
        <p:spPr>
          <a:xfrm>
            <a:off x="143339" y="1143003"/>
            <a:ext cx="9217024" cy="5357813"/>
          </a:xfrm>
        </p:spPr>
        <p:txBody>
          <a:bodyPr/>
          <a:lstStyle/>
          <a:p>
            <a:pPr marL="0" indent="0">
              <a:buNone/>
            </a:pPr>
            <a:r>
              <a:rPr lang="hu-HU" b="1" dirty="0" err="1" smtClean="0"/>
              <a:t>Japan</a:t>
            </a:r>
            <a:r>
              <a:rPr lang="hu-HU" b="1" dirty="0" smtClean="0"/>
              <a:t> </a:t>
            </a:r>
            <a:r>
              <a:rPr lang="hu-HU" b="1" dirty="0" err="1" smtClean="0"/>
              <a:t>Smart</a:t>
            </a:r>
            <a:r>
              <a:rPr lang="hu-HU" b="1" dirty="0" smtClean="0"/>
              <a:t> City</a:t>
            </a:r>
          </a:p>
          <a:p>
            <a:r>
              <a:rPr lang="hu-HU" dirty="0" smtClean="0"/>
              <a:t>Közös projekt, 4 okos város fejlesztése</a:t>
            </a:r>
          </a:p>
          <a:p>
            <a:pPr lvl="1"/>
            <a:r>
              <a:rPr lang="hu-HU" dirty="0" smtClean="0"/>
              <a:t>2010-2014</a:t>
            </a:r>
          </a:p>
          <a:p>
            <a:pPr lvl="1"/>
            <a:r>
              <a:rPr lang="hu-HU" dirty="0" smtClean="0"/>
              <a:t>Yokohama, Toyota City, </a:t>
            </a:r>
            <a:r>
              <a:rPr lang="hu-HU" dirty="0" err="1" smtClean="0"/>
              <a:t>Keihanna</a:t>
            </a:r>
            <a:r>
              <a:rPr lang="hu-HU" dirty="0" smtClean="0"/>
              <a:t>, </a:t>
            </a:r>
            <a:r>
              <a:rPr lang="hu-HU" dirty="0" err="1" smtClean="0"/>
              <a:t>Kitakyushu</a:t>
            </a:r>
            <a:endParaRPr lang="hu-HU" dirty="0" smtClean="0"/>
          </a:p>
          <a:p>
            <a:endParaRPr lang="hu-HU" dirty="0"/>
          </a:p>
          <a:p>
            <a:pPr marL="0" indent="0">
              <a:buNone/>
            </a:pPr>
            <a:r>
              <a:rPr lang="hu-HU" dirty="0" smtClean="0"/>
              <a:t>Fontos pont az </a:t>
            </a:r>
            <a:r>
              <a:rPr lang="hu-HU" b="1" dirty="0" smtClean="0"/>
              <a:t>elektromos autók </a:t>
            </a:r>
            <a:r>
              <a:rPr lang="hu-HU" dirty="0" smtClean="0"/>
              <a:t>újratöltése</a:t>
            </a:r>
          </a:p>
          <a:p>
            <a:r>
              <a:rPr lang="hu-HU" dirty="0" smtClean="0"/>
              <a:t>Parkoló autók akkumulátorának felhasználása</a:t>
            </a:r>
          </a:p>
          <a:p>
            <a:r>
              <a:rPr lang="hu-HU" dirty="0" smtClean="0"/>
              <a:t>A következő újratöltés helyének és idejének becslése az autó pozíciója és töltöttsége alapján</a:t>
            </a:r>
          </a:p>
          <a:p>
            <a:pPr marL="0" indent="0">
              <a:buNone/>
            </a:pPr>
            <a:endParaRPr lang="hu-HU" dirty="0" smtClean="0"/>
          </a:p>
          <a:p>
            <a:pPr marL="0" indent="0">
              <a:buNone/>
            </a:pPr>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18</a:t>
            </a:fld>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725" y="-27384"/>
            <a:ext cx="329441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8341" y="2708923"/>
            <a:ext cx="2880320" cy="125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descr="http://jscp.nepc.or.jp/images/jscp/2012/photo_yokohama_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8341" y="1340769"/>
            <a:ext cx="2880320" cy="1251105"/>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http://jscp.nepc.or.jp/images/jscp/2012/photo_keihanna_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8344" y="4100822"/>
            <a:ext cx="2940793" cy="1277372"/>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8344" y="5530978"/>
            <a:ext cx="2940793" cy="127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8398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Európában</a:t>
            </a:r>
            <a:endParaRPr lang="hu-HU" dirty="0"/>
          </a:p>
        </p:txBody>
      </p:sp>
      <p:sp>
        <p:nvSpPr>
          <p:cNvPr id="3" name="Tartalom helye 2"/>
          <p:cNvSpPr>
            <a:spLocks noGrp="1"/>
          </p:cNvSpPr>
          <p:nvPr>
            <p:ph idx="1"/>
          </p:nvPr>
        </p:nvSpPr>
        <p:spPr>
          <a:xfrm>
            <a:off x="143339" y="1412779"/>
            <a:ext cx="12048661" cy="5357813"/>
          </a:xfrm>
        </p:spPr>
        <p:txBody>
          <a:bodyPr>
            <a:normAutofit/>
          </a:bodyPr>
          <a:lstStyle/>
          <a:p>
            <a:r>
              <a:rPr lang="hu-HU" sz="2800" b="1" dirty="0" err="1" smtClean="0"/>
              <a:t>Living</a:t>
            </a:r>
            <a:r>
              <a:rPr lang="hu-HU" sz="2800" b="1" dirty="0" smtClean="0"/>
              <a:t> </a:t>
            </a:r>
            <a:r>
              <a:rPr lang="hu-HU" sz="2800" b="1" dirty="0" err="1" smtClean="0"/>
              <a:t>Labs</a:t>
            </a:r>
            <a:endParaRPr lang="hu-HU" sz="2800" b="1" dirty="0" smtClean="0"/>
          </a:p>
          <a:p>
            <a:pPr lvl="1"/>
            <a:r>
              <a:rPr lang="hu-HU" sz="2400" dirty="0" smtClean="0"/>
              <a:t>Nyitott kutatási és innovációs ökoszisztéma</a:t>
            </a:r>
          </a:p>
          <a:p>
            <a:pPr lvl="2"/>
            <a:r>
              <a:rPr lang="hu-HU" sz="2200" dirty="0" smtClean="0"/>
              <a:t>Áttörően </a:t>
            </a:r>
            <a:r>
              <a:rPr lang="hu-HU" sz="2200" b="1" dirty="0">
                <a:solidFill>
                  <a:schemeClr val="accent1"/>
                </a:solidFill>
              </a:rPr>
              <a:t>új szolgáltatások </a:t>
            </a:r>
            <a:r>
              <a:rPr lang="hu-HU" sz="2200" b="1" dirty="0" smtClean="0">
                <a:solidFill>
                  <a:schemeClr val="accent1"/>
                </a:solidFill>
              </a:rPr>
              <a:t>tesztelése </a:t>
            </a:r>
            <a:r>
              <a:rPr lang="hu-HU" sz="2200" b="1" dirty="0">
                <a:solidFill>
                  <a:schemeClr val="accent1"/>
                </a:solidFill>
              </a:rPr>
              <a:t>valós </a:t>
            </a:r>
            <a:r>
              <a:rPr lang="hu-HU" sz="2200" b="1" dirty="0" smtClean="0">
                <a:solidFill>
                  <a:schemeClr val="accent1"/>
                </a:solidFill>
              </a:rPr>
              <a:t>környezetben</a:t>
            </a:r>
          </a:p>
          <a:p>
            <a:pPr lvl="2"/>
            <a:r>
              <a:rPr lang="hu-HU" sz="2200" dirty="0" smtClean="0"/>
              <a:t>Eredeti ötlet az </a:t>
            </a:r>
            <a:r>
              <a:rPr lang="hu-HU" sz="2200" dirty="0" err="1" smtClean="0"/>
              <a:t>MIT-ról</a:t>
            </a:r>
            <a:r>
              <a:rPr lang="hu-HU" sz="2200" dirty="0" smtClean="0"/>
              <a:t>, de Európában nagyon elterjedt</a:t>
            </a:r>
          </a:p>
          <a:p>
            <a:pPr lvl="1"/>
            <a:r>
              <a:rPr lang="hu-HU" sz="2400" dirty="0"/>
              <a:t>F</a:t>
            </a:r>
            <a:r>
              <a:rPr lang="hu-HU" sz="2400" dirty="0" smtClean="0"/>
              <a:t>elhasználók, KKV-k </a:t>
            </a:r>
            <a:r>
              <a:rPr lang="hu-HU" sz="2400" dirty="0"/>
              <a:t>bevonása </a:t>
            </a:r>
            <a:r>
              <a:rPr lang="hu-HU" sz="2400" dirty="0" smtClean="0"/>
              <a:t>a </a:t>
            </a:r>
            <a:r>
              <a:rPr lang="hu-HU" sz="2400" dirty="0"/>
              <a:t>K+F folyamatok </a:t>
            </a:r>
            <a:r>
              <a:rPr lang="hu-HU" sz="2400" dirty="0" smtClean="0"/>
              <a:t>elején </a:t>
            </a:r>
          </a:p>
          <a:p>
            <a:pPr lvl="2"/>
            <a:r>
              <a:rPr lang="hu-HU" sz="2200" dirty="0" smtClean="0"/>
              <a:t>Hozzáférés új technológiákhoz, kutatási és innovációs szolgáltatásokhoz</a:t>
            </a:r>
          </a:p>
          <a:p>
            <a:pPr lvl="2"/>
            <a:r>
              <a:rPr lang="hu-HU" sz="2200" dirty="0"/>
              <a:t>Multikulturális, multidiszciplináris </a:t>
            </a:r>
            <a:r>
              <a:rPr lang="hu-HU" sz="2200" dirty="0" smtClean="0"/>
              <a:t>aspektusok</a:t>
            </a:r>
          </a:p>
          <a:p>
            <a:pPr lvl="3"/>
            <a:r>
              <a:rPr lang="hu-HU" sz="2200" dirty="0" smtClean="0"/>
              <a:t>Más szakmai és nemzeti háttérrel rendelkező emberek máshogy viszonyulnak egy szolgáltatáshoz </a:t>
            </a:r>
            <a:endParaRPr lang="hu-HU" sz="2200" dirty="0"/>
          </a:p>
          <a:p>
            <a:pPr lvl="1"/>
            <a:endParaRPr lang="hu-HU" sz="2400"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19</a:t>
            </a:fld>
            <a:endParaRPr lang="en-US" dirty="0"/>
          </a:p>
        </p:txBody>
      </p:sp>
      <p:pic>
        <p:nvPicPr>
          <p:cNvPr id="19460" name="Picture 4" descr="http://images.all-free-download.com/images/graphiclarge/european_map_561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352" y="44624"/>
            <a:ext cx="2831637" cy="1993806"/>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22741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Az előadók</a:t>
            </a:r>
            <a:endParaRPr lang="hu-HU" dirty="0"/>
          </a:p>
        </p:txBody>
      </p:sp>
      <p:sp>
        <p:nvSpPr>
          <p:cNvPr id="3" name="Tartalom helye 2"/>
          <p:cNvSpPr>
            <a:spLocks noGrp="1"/>
          </p:cNvSpPr>
          <p:nvPr>
            <p:ph idx="1"/>
          </p:nvPr>
        </p:nvSpPr>
        <p:spPr/>
        <p:txBody>
          <a:bodyPr/>
          <a:lstStyle/>
          <a:p>
            <a:pPr>
              <a:spcBef>
                <a:spcPts val="600"/>
              </a:spcBef>
            </a:pPr>
            <a:r>
              <a:rPr lang="hu-HU" dirty="0"/>
              <a:t>Dr. Vida Rolland</a:t>
            </a:r>
          </a:p>
          <a:p>
            <a:pPr marL="0" indent="0">
              <a:spcBef>
                <a:spcPts val="600"/>
              </a:spcBef>
              <a:buNone/>
            </a:pPr>
            <a:r>
              <a:rPr lang="hu-HU" dirty="0"/>
              <a:t>   egyetemi </a:t>
            </a:r>
            <a:r>
              <a:rPr lang="hu-HU" dirty="0" smtClean="0"/>
              <a:t>docens, tárgyfelelős</a:t>
            </a:r>
            <a:endParaRPr lang="hu-HU" dirty="0"/>
          </a:p>
          <a:p>
            <a:pPr marL="0" indent="0">
              <a:spcBef>
                <a:spcPts val="600"/>
              </a:spcBef>
              <a:buNone/>
            </a:pPr>
            <a:r>
              <a:rPr lang="hu-HU" dirty="0" smtClean="0"/>
              <a:t>   </a:t>
            </a:r>
            <a:r>
              <a:rPr lang="hu-HU" dirty="0" err="1" smtClean="0"/>
              <a:t>vida</a:t>
            </a:r>
            <a:r>
              <a:rPr lang="hu-HU" dirty="0" smtClean="0"/>
              <a:t>@</a:t>
            </a:r>
            <a:r>
              <a:rPr lang="hu-HU" dirty="0" err="1" smtClean="0"/>
              <a:t>tmit.bme.hu</a:t>
            </a:r>
            <a:endParaRPr lang="hu-HU" dirty="0"/>
          </a:p>
          <a:p>
            <a:pPr marL="0" indent="0">
              <a:spcBef>
                <a:spcPts val="600"/>
              </a:spcBef>
              <a:buNone/>
            </a:pPr>
            <a:r>
              <a:rPr lang="hu-HU" dirty="0"/>
              <a:t>   IE325</a:t>
            </a:r>
          </a:p>
          <a:p>
            <a:pPr>
              <a:spcBef>
                <a:spcPts val="600"/>
              </a:spcBef>
            </a:pPr>
            <a:endParaRPr lang="hu-HU" dirty="0" smtClean="0"/>
          </a:p>
          <a:p>
            <a:pPr>
              <a:spcBef>
                <a:spcPts val="600"/>
              </a:spcBef>
            </a:pPr>
            <a:endParaRPr lang="hu-HU" dirty="0"/>
          </a:p>
          <a:p>
            <a:pPr>
              <a:spcBef>
                <a:spcPts val="600"/>
              </a:spcBef>
            </a:pPr>
            <a:r>
              <a:rPr lang="hu-HU" dirty="0" smtClean="0"/>
              <a:t>Dr. </a:t>
            </a:r>
            <a:r>
              <a:rPr lang="hu-HU" dirty="0" err="1" smtClean="0"/>
              <a:t>Vidács</a:t>
            </a:r>
            <a:r>
              <a:rPr lang="hu-HU" dirty="0" smtClean="0"/>
              <a:t> Attila</a:t>
            </a:r>
          </a:p>
          <a:p>
            <a:pPr marL="0" indent="0">
              <a:spcBef>
                <a:spcPts val="600"/>
              </a:spcBef>
              <a:buNone/>
            </a:pPr>
            <a:r>
              <a:rPr lang="hu-HU" dirty="0"/>
              <a:t> </a:t>
            </a:r>
            <a:r>
              <a:rPr lang="hu-HU" dirty="0" smtClean="0"/>
              <a:t>  egyetemi docens</a:t>
            </a:r>
          </a:p>
          <a:p>
            <a:pPr marL="0" indent="0">
              <a:spcBef>
                <a:spcPts val="600"/>
              </a:spcBef>
              <a:buNone/>
            </a:pPr>
            <a:r>
              <a:rPr lang="hu-HU" dirty="0" smtClean="0"/>
              <a:t>   </a:t>
            </a:r>
            <a:r>
              <a:rPr lang="hu-HU" dirty="0" err="1" smtClean="0"/>
              <a:t>vidacs</a:t>
            </a:r>
            <a:r>
              <a:rPr lang="hu-HU" dirty="0" smtClean="0"/>
              <a:t>@</a:t>
            </a:r>
            <a:r>
              <a:rPr lang="hu-HU" dirty="0" err="1" smtClean="0"/>
              <a:t>tmit.bme.hu</a:t>
            </a:r>
            <a:endParaRPr lang="hu-HU" dirty="0" smtClean="0"/>
          </a:p>
          <a:p>
            <a:pPr marL="0" indent="0">
              <a:spcBef>
                <a:spcPts val="600"/>
              </a:spcBef>
              <a:buNone/>
            </a:pPr>
            <a:r>
              <a:rPr lang="hu-HU" dirty="0" smtClean="0"/>
              <a:t>   IE348</a:t>
            </a:r>
          </a:p>
          <a:p>
            <a:pPr marL="0" indent="0">
              <a:buNone/>
            </a:pPr>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2</a:t>
            </a:fld>
            <a:endParaRPr lang="hu-HU" dirty="0"/>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5466" y="988615"/>
            <a:ext cx="1111233" cy="1410194"/>
          </a:xfrm>
          <a:prstGeom prst="rect">
            <a:avLst/>
          </a:prstGeom>
        </p:spPr>
      </p:pic>
      <p:pic>
        <p:nvPicPr>
          <p:cNvPr id="2051" name="Picture 3" descr="vidacs_attila_b"/>
          <p:cNvPicPr>
            <a:picLocks noChangeAspect="1" noChangeArrowheads="1"/>
          </p:cNvPicPr>
          <p:nvPr/>
        </p:nvPicPr>
        <p:blipFill>
          <a:blip r:embed="rId3" cstate="print">
            <a:extLst>
              <a:ext uri="{28A0092B-C50C-407E-A947-70E740481C1C}">
                <a14:useLocalDpi xmlns:a14="http://schemas.microsoft.com/office/drawing/2010/main" val="0"/>
              </a:ext>
            </a:extLst>
          </a:blip>
          <a:srcRect l="8678" t="12939" r="2890" b="1492"/>
          <a:stretch>
            <a:fillRect/>
          </a:stretch>
        </p:blipFill>
        <p:spPr bwMode="auto">
          <a:xfrm>
            <a:off x="5695948" y="3019377"/>
            <a:ext cx="1111233" cy="143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8233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Okos városok Európában</a:t>
            </a:r>
          </a:p>
        </p:txBody>
      </p:sp>
      <p:sp>
        <p:nvSpPr>
          <p:cNvPr id="3" name="Tartalom helye 2"/>
          <p:cNvSpPr>
            <a:spLocks noGrp="1"/>
          </p:cNvSpPr>
          <p:nvPr>
            <p:ph idx="1"/>
          </p:nvPr>
        </p:nvSpPr>
        <p:spPr/>
        <p:txBody>
          <a:bodyPr>
            <a:normAutofit/>
          </a:bodyPr>
          <a:lstStyle/>
          <a:p>
            <a:endParaRPr lang="hu-HU" b="1" dirty="0" smtClean="0"/>
          </a:p>
          <a:p>
            <a:r>
              <a:rPr lang="hu-HU" b="1" dirty="0" smtClean="0"/>
              <a:t>European </a:t>
            </a:r>
            <a:r>
              <a:rPr lang="hu-HU" b="1" dirty="0"/>
              <a:t>N</a:t>
            </a:r>
            <a:r>
              <a:rPr lang="hu-HU" b="1" dirty="0" smtClean="0"/>
              <a:t>etwork of </a:t>
            </a:r>
            <a:r>
              <a:rPr lang="hu-HU" b="1" dirty="0" err="1" smtClean="0"/>
              <a:t>Living</a:t>
            </a:r>
            <a:r>
              <a:rPr lang="hu-HU" b="1" dirty="0" smtClean="0"/>
              <a:t> </a:t>
            </a:r>
            <a:r>
              <a:rPr lang="hu-HU" b="1" dirty="0" err="1" smtClean="0"/>
              <a:t>Labs</a:t>
            </a:r>
            <a:r>
              <a:rPr lang="hu-HU" b="1" dirty="0" smtClean="0"/>
              <a:t> (ENOLL)</a:t>
            </a:r>
          </a:p>
          <a:p>
            <a:pPr lvl="1"/>
            <a:r>
              <a:rPr lang="hu-HU" dirty="0" smtClean="0"/>
              <a:t>Jelenleg több mint 270 </a:t>
            </a:r>
            <a:r>
              <a:rPr lang="hu-HU" dirty="0" err="1" smtClean="0"/>
              <a:t>Living</a:t>
            </a:r>
            <a:r>
              <a:rPr lang="hu-HU" dirty="0" smtClean="0"/>
              <a:t> </a:t>
            </a:r>
            <a:r>
              <a:rPr lang="hu-HU" dirty="0" err="1" smtClean="0"/>
              <a:t>Lab</a:t>
            </a:r>
            <a:r>
              <a:rPr lang="hu-HU" dirty="0" smtClean="0"/>
              <a:t> tagja</a:t>
            </a:r>
          </a:p>
          <a:p>
            <a:pPr lvl="2"/>
            <a:r>
              <a:rPr lang="hu-HU" dirty="0" smtClean="0"/>
              <a:t>Nagyrészt Európából, de nem csak</a:t>
            </a:r>
          </a:p>
          <a:p>
            <a:pPr lvl="1"/>
            <a:r>
              <a:rPr lang="hu-HU" dirty="0" smtClean="0"/>
              <a:t>Magyarországról  jelenleg 6 tag</a:t>
            </a:r>
          </a:p>
          <a:p>
            <a:pPr lvl="2"/>
            <a:r>
              <a:rPr lang="hu-HU" dirty="0" err="1"/>
              <a:t>Györ</a:t>
            </a:r>
            <a:r>
              <a:rPr lang="hu-HU" dirty="0"/>
              <a:t> Automotive LL</a:t>
            </a:r>
          </a:p>
          <a:p>
            <a:pPr lvl="2"/>
            <a:r>
              <a:rPr lang="hu-HU" dirty="0" err="1" smtClean="0"/>
              <a:t>Well-being</a:t>
            </a:r>
            <a:r>
              <a:rPr lang="hu-HU" dirty="0" smtClean="0"/>
              <a:t> </a:t>
            </a:r>
            <a:r>
              <a:rPr lang="hu-HU" dirty="0" err="1"/>
              <a:t>Living</a:t>
            </a:r>
            <a:r>
              <a:rPr lang="hu-HU" dirty="0"/>
              <a:t> </a:t>
            </a:r>
            <a:r>
              <a:rPr lang="hu-HU" dirty="0" err="1"/>
              <a:t>Lab</a:t>
            </a:r>
            <a:r>
              <a:rPr lang="hu-HU" dirty="0"/>
              <a:t> </a:t>
            </a:r>
            <a:r>
              <a:rPr lang="hu-HU" dirty="0" err="1" smtClean="0"/>
              <a:t>Nagykovacsi</a:t>
            </a:r>
            <a:endParaRPr lang="hu-HU" dirty="0" smtClean="0"/>
          </a:p>
          <a:p>
            <a:pPr lvl="2"/>
            <a:r>
              <a:rPr lang="hu-HU" dirty="0" err="1"/>
              <a:t>Innovative</a:t>
            </a:r>
            <a:r>
              <a:rPr lang="hu-HU" dirty="0"/>
              <a:t> </a:t>
            </a:r>
            <a:r>
              <a:rPr lang="hu-HU" dirty="0" err="1"/>
              <a:t>Learning</a:t>
            </a:r>
            <a:r>
              <a:rPr lang="hu-HU" dirty="0"/>
              <a:t> </a:t>
            </a:r>
            <a:r>
              <a:rPr lang="hu-HU" dirty="0" err="1"/>
              <a:t>Solutions</a:t>
            </a:r>
            <a:r>
              <a:rPr lang="hu-HU" dirty="0"/>
              <a:t> (</a:t>
            </a:r>
            <a:r>
              <a:rPr lang="hu-HU" dirty="0" err="1"/>
              <a:t>Flexilab</a:t>
            </a:r>
            <a:r>
              <a:rPr lang="hu-HU" dirty="0" smtClean="0"/>
              <a:t>)</a:t>
            </a:r>
          </a:p>
          <a:p>
            <a:pPr lvl="2"/>
            <a:r>
              <a:rPr lang="hu-HU" dirty="0" err="1"/>
              <a:t>Green</a:t>
            </a:r>
            <a:r>
              <a:rPr lang="hu-HU" dirty="0"/>
              <a:t> </a:t>
            </a:r>
            <a:r>
              <a:rPr lang="hu-HU" dirty="0" err="1"/>
              <a:t>Living</a:t>
            </a:r>
            <a:r>
              <a:rPr lang="hu-HU" dirty="0"/>
              <a:t> </a:t>
            </a:r>
            <a:r>
              <a:rPr lang="hu-HU" dirty="0" err="1" smtClean="0"/>
              <a:t>Lab</a:t>
            </a:r>
            <a:r>
              <a:rPr lang="hu-HU" dirty="0" smtClean="0"/>
              <a:t> (Szombathely)</a:t>
            </a:r>
          </a:p>
          <a:p>
            <a:pPr lvl="2"/>
            <a:r>
              <a:rPr lang="hu-HU" dirty="0"/>
              <a:t>Homokháti </a:t>
            </a:r>
            <a:r>
              <a:rPr lang="hu-HU" dirty="0" err="1"/>
              <a:t>Rural</a:t>
            </a:r>
            <a:r>
              <a:rPr lang="hu-HU" dirty="0"/>
              <a:t> </a:t>
            </a:r>
            <a:r>
              <a:rPr lang="hu-HU" dirty="0" err="1"/>
              <a:t>Living</a:t>
            </a:r>
            <a:r>
              <a:rPr lang="hu-HU" dirty="0"/>
              <a:t> </a:t>
            </a:r>
            <a:r>
              <a:rPr lang="hu-HU" dirty="0" err="1"/>
              <a:t>Laboratory</a:t>
            </a:r>
            <a:endParaRPr lang="hu-HU" dirty="0"/>
          </a:p>
          <a:p>
            <a:pPr lvl="2"/>
            <a:r>
              <a:rPr lang="en-US" dirty="0"/>
              <a:t>Creative Knowledge Centre (CKC) Living </a:t>
            </a:r>
            <a:r>
              <a:rPr lang="en-US" dirty="0" smtClean="0"/>
              <a:t>Lab</a:t>
            </a:r>
            <a:r>
              <a:rPr lang="hu-HU" dirty="0" smtClean="0"/>
              <a:t> (Kecskemét) </a:t>
            </a:r>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20</a:t>
            </a:fld>
            <a:endParaRPr lang="en-US" dirty="0"/>
          </a:p>
        </p:txBody>
      </p:sp>
      <p:pic>
        <p:nvPicPr>
          <p:cNvPr id="24580" name="Picture 4" descr="http://livinglabdays2014.files.wordpress.com/2014/04/enoll-logo.jpg?w=500&amp;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320" y="332656"/>
            <a:ext cx="3035829" cy="2276872"/>
          </a:xfrm>
          <a:prstGeom prst="rect">
            <a:avLst/>
          </a:prstGeom>
          <a:noFill/>
          <a:extLst>
            <a:ext uri="{909E8E84-426E-40DD-AFC4-6F175D3DCCD1}">
              <a14:hiddenFill xmlns:a14="http://schemas.microsoft.com/office/drawing/2010/main">
                <a:solidFill>
                  <a:srgbClr val="FFFFFF"/>
                </a:solidFill>
              </a14:hiddenFill>
            </a:ext>
          </a:extLst>
        </p:spPr>
      </p:pic>
      <p:sp>
        <p:nvSpPr>
          <p:cNvPr id="7" name="Dátum helye 6"/>
          <p:cNvSpPr>
            <a:spLocks noGrp="1"/>
          </p:cNvSpPr>
          <p:nvPr>
            <p:ph type="dt" sz="half" idx="10"/>
          </p:nvPr>
        </p:nvSpPr>
        <p:spPr/>
        <p:txBody>
          <a:bodyPr/>
          <a:lstStyle/>
          <a:p>
            <a:r>
              <a:rPr lang="hu-HU" smtClean="0"/>
              <a:t>2015. tavasz</a:t>
            </a:r>
            <a:endParaRPr lang="hu-HU" dirty="0"/>
          </a:p>
        </p:txBody>
      </p:sp>
      <p:sp>
        <p:nvSpPr>
          <p:cNvPr id="8" name="Élőláb helye 7"/>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018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lidesharecdn.com/enoll-office-a-kivilehto09092011-aim-110913033438-phpapp02/95/european-network-of-living-labs-enoll-general-presentation-3-728.jpg?cb=1315903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5" y="494674"/>
            <a:ext cx="10849205" cy="6102679"/>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r>
              <a:rPr lang="hu-HU" dirty="0"/>
              <a:t>Okos városok Európában</a:t>
            </a:r>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21</a:t>
            </a:fld>
            <a:endParaRPr lang="en-US" dirty="0"/>
          </a:p>
        </p:txBody>
      </p:sp>
      <p:sp>
        <p:nvSpPr>
          <p:cNvPr id="3" name="Dátum helye 2"/>
          <p:cNvSpPr>
            <a:spLocks noGrp="1"/>
          </p:cNvSpPr>
          <p:nvPr>
            <p:ph type="dt" sz="half" idx="10"/>
          </p:nvPr>
        </p:nvSpPr>
        <p:spPr/>
        <p:txBody>
          <a:bodyPr/>
          <a:lstStyle/>
          <a:p>
            <a:r>
              <a:rPr lang="hu-HU" smtClean="0"/>
              <a:t>2015. tavasz</a:t>
            </a:r>
            <a:endParaRPr lang="hu-HU" dirty="0"/>
          </a:p>
        </p:txBody>
      </p:sp>
      <p:sp>
        <p:nvSpPr>
          <p:cNvPr id="6" name="Élőláb helye 5"/>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247961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Magyarországon</a:t>
            </a:r>
            <a:endParaRPr lang="hu-HU" dirty="0"/>
          </a:p>
        </p:txBody>
      </p:sp>
      <p:sp>
        <p:nvSpPr>
          <p:cNvPr id="3" name="Tartalom helye 2"/>
          <p:cNvSpPr>
            <a:spLocks noGrp="1"/>
          </p:cNvSpPr>
          <p:nvPr>
            <p:ph idx="1"/>
          </p:nvPr>
        </p:nvSpPr>
        <p:spPr>
          <a:xfrm>
            <a:off x="239349" y="1239539"/>
            <a:ext cx="11952651" cy="5357813"/>
          </a:xfrm>
        </p:spPr>
        <p:txBody>
          <a:bodyPr>
            <a:normAutofit/>
          </a:bodyPr>
          <a:lstStyle/>
          <a:p>
            <a:r>
              <a:rPr lang="hu-HU" b="1" dirty="0" smtClean="0"/>
              <a:t>Budapest</a:t>
            </a:r>
          </a:p>
          <a:p>
            <a:pPr marL="457200" lvl="1" indent="0">
              <a:buNone/>
            </a:pPr>
            <a:r>
              <a:rPr lang="hu-HU" dirty="0" smtClean="0">
                <a:solidFill>
                  <a:schemeClr val="accent1"/>
                </a:solidFill>
              </a:rPr>
              <a:t>Futár  - </a:t>
            </a:r>
            <a:r>
              <a:rPr lang="hu-HU" b="1" dirty="0" smtClean="0">
                <a:solidFill>
                  <a:schemeClr val="accent1"/>
                </a:solidFill>
              </a:rPr>
              <a:t>F</a:t>
            </a:r>
            <a:r>
              <a:rPr lang="hu-HU" dirty="0" smtClean="0">
                <a:solidFill>
                  <a:schemeClr val="accent1"/>
                </a:solidFill>
              </a:rPr>
              <a:t>orgalomirányítási és </a:t>
            </a:r>
            <a:r>
              <a:rPr lang="hu-HU" b="1" dirty="0" err="1" smtClean="0">
                <a:solidFill>
                  <a:schemeClr val="accent1"/>
                </a:solidFill>
              </a:rPr>
              <a:t>U</a:t>
            </a:r>
            <a:r>
              <a:rPr lang="hu-HU" dirty="0" err="1" smtClean="0">
                <a:solidFill>
                  <a:schemeClr val="accent1"/>
                </a:solidFill>
              </a:rPr>
              <a:t>tas</a:t>
            </a:r>
            <a:r>
              <a:rPr lang="hu-HU" b="1" dirty="0" err="1" smtClean="0">
                <a:solidFill>
                  <a:schemeClr val="accent1"/>
                </a:solidFill>
              </a:rPr>
              <a:t>TÁ</a:t>
            </a:r>
            <a:r>
              <a:rPr lang="hu-HU" dirty="0" err="1" smtClean="0">
                <a:solidFill>
                  <a:schemeClr val="accent1"/>
                </a:solidFill>
              </a:rPr>
              <a:t>jékoztatási</a:t>
            </a:r>
            <a:r>
              <a:rPr lang="hu-HU" dirty="0" smtClean="0">
                <a:solidFill>
                  <a:schemeClr val="accent1"/>
                </a:solidFill>
              </a:rPr>
              <a:t> </a:t>
            </a:r>
            <a:r>
              <a:rPr lang="hu-HU" b="1" dirty="0" smtClean="0">
                <a:solidFill>
                  <a:schemeClr val="accent1"/>
                </a:solidFill>
              </a:rPr>
              <a:t>R</a:t>
            </a:r>
            <a:r>
              <a:rPr lang="hu-HU" dirty="0" smtClean="0">
                <a:solidFill>
                  <a:schemeClr val="accent1"/>
                </a:solidFill>
              </a:rPr>
              <a:t>endszer</a:t>
            </a:r>
          </a:p>
          <a:p>
            <a:pPr lvl="1"/>
            <a:r>
              <a:rPr lang="hu-HU" dirty="0" smtClean="0"/>
              <a:t>Járművek indulása, aktuális helyzete, műholdas nyomkövetés</a:t>
            </a:r>
          </a:p>
          <a:p>
            <a:pPr lvl="2"/>
            <a:r>
              <a:rPr lang="hu-HU" dirty="0" smtClean="0"/>
              <a:t>2200 jármű (busz, villamos, troli)</a:t>
            </a:r>
          </a:p>
          <a:p>
            <a:pPr lvl="1"/>
            <a:r>
              <a:rPr lang="hu-HU" dirty="0" smtClean="0"/>
              <a:t>Valós idejű </a:t>
            </a:r>
            <a:r>
              <a:rPr lang="hu-HU" dirty="0" err="1" smtClean="0"/>
              <a:t>utastájékoztatás</a:t>
            </a:r>
            <a:r>
              <a:rPr lang="hu-HU" dirty="0" smtClean="0"/>
              <a:t> </a:t>
            </a:r>
          </a:p>
          <a:p>
            <a:pPr lvl="2"/>
            <a:r>
              <a:rPr lang="hu-HU" dirty="0"/>
              <a:t>A</a:t>
            </a:r>
            <a:r>
              <a:rPr lang="hu-HU" dirty="0" smtClean="0"/>
              <a:t> megállókban (263 db.), a járművekben, és online felületen</a:t>
            </a:r>
          </a:p>
          <a:p>
            <a:pPr lvl="2"/>
            <a:r>
              <a:rPr lang="hu-HU" dirty="0" smtClean="0"/>
              <a:t>Vakok és gyengén látók számára (távirányítással) hangos információ</a:t>
            </a:r>
          </a:p>
          <a:p>
            <a:pPr lvl="1"/>
            <a:r>
              <a:rPr lang="hu-HU" dirty="0" smtClean="0"/>
              <a:t>Hatékonyabb forgalomirányítás</a:t>
            </a:r>
          </a:p>
          <a:p>
            <a:pPr lvl="2"/>
            <a:r>
              <a:rPr lang="hu-HU" dirty="0" smtClean="0"/>
              <a:t>Távolságtartás a buszok között</a:t>
            </a:r>
          </a:p>
          <a:p>
            <a:pPr lvl="2"/>
            <a:r>
              <a:rPr lang="hu-HU" dirty="0"/>
              <a:t>M</a:t>
            </a:r>
            <a:r>
              <a:rPr lang="hu-HU" dirty="0" smtClean="0"/>
              <a:t>űszaki hibák detektálása, kezelése</a:t>
            </a:r>
          </a:p>
          <a:p>
            <a:pPr lvl="1"/>
            <a:r>
              <a:rPr lang="hu-HU" dirty="0" smtClean="0"/>
              <a:t>Valós idejű utazástervezés</a:t>
            </a:r>
          </a:p>
          <a:p>
            <a:pPr lvl="2"/>
            <a:r>
              <a:rPr lang="hu-HU" dirty="0" smtClean="0"/>
              <a:t>&gt; 5000 megálló figyelembe vételével</a:t>
            </a:r>
          </a:p>
          <a:p>
            <a:pPr marL="914400" lvl="2" indent="0">
              <a:buNone/>
            </a:pPr>
            <a:endParaRPr lang="hu-HU" dirty="0"/>
          </a:p>
          <a:p>
            <a:pPr lvl="1"/>
            <a:endParaRPr lang="hu-HU" dirty="0" smtClean="0"/>
          </a:p>
          <a:p>
            <a:pPr lvl="1"/>
            <a:endParaRPr lang="hu-HU" dirty="0" smtClean="0"/>
          </a:p>
          <a:p>
            <a:pPr lvl="1"/>
            <a:endParaRPr lang="hu-HU" dirty="0" smtClean="0"/>
          </a:p>
          <a:p>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22</a:t>
            </a:fld>
            <a:endParaRPr lang="en-US" dirty="0"/>
          </a:p>
        </p:txBody>
      </p:sp>
      <p:pic>
        <p:nvPicPr>
          <p:cNvPr id="26626" name="Picture 2" descr="http://www.ourcomnews.com/hungary/images/maps/hungary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32" y="188643"/>
            <a:ext cx="3122099" cy="1457669"/>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bkk.hu/wp-content/uploads/2014/10/Futar_kesz_480x270_20140929-300x1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15" y="3861051"/>
            <a:ext cx="4002021" cy="1680849"/>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34551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800" dirty="0" smtClean="0"/>
              <a:t>Zárójel a tömegközlekedésről az okos városban</a:t>
            </a:r>
            <a:endParaRPr lang="hu-HU" dirty="0"/>
          </a:p>
        </p:txBody>
      </p:sp>
      <p:sp>
        <p:nvSpPr>
          <p:cNvPr id="3" name="Tartalom helye 2"/>
          <p:cNvSpPr>
            <a:spLocks noGrp="1"/>
          </p:cNvSpPr>
          <p:nvPr>
            <p:ph idx="1"/>
          </p:nvPr>
        </p:nvSpPr>
        <p:spPr>
          <a:xfrm>
            <a:off x="153468" y="1095526"/>
            <a:ext cx="12051704" cy="5357813"/>
          </a:xfrm>
        </p:spPr>
        <p:txBody>
          <a:bodyPr>
            <a:normAutofit/>
          </a:bodyPr>
          <a:lstStyle/>
          <a:p>
            <a:r>
              <a:rPr lang="hu-HU" sz="2000" dirty="0" smtClean="0"/>
              <a:t>A </a:t>
            </a:r>
            <a:r>
              <a:rPr lang="hu-HU" sz="2000" b="1" dirty="0" smtClean="0"/>
              <a:t>tömegközlekedés</a:t>
            </a:r>
            <a:r>
              <a:rPr lang="hu-HU" sz="2000" dirty="0" smtClean="0"/>
              <a:t> hatékonyságának és minőségének a javítása kulcsfontosságú</a:t>
            </a:r>
          </a:p>
          <a:p>
            <a:pPr lvl="1"/>
            <a:r>
              <a:rPr lang="hu-HU" sz="1800" dirty="0" smtClean="0"/>
              <a:t>Környezetszennyezés és energiafogyasztás csökkentése</a:t>
            </a:r>
          </a:p>
          <a:p>
            <a:pPr lvl="1"/>
            <a:r>
              <a:rPr lang="hu-HU" sz="1800" dirty="0" smtClean="0"/>
              <a:t>A legjobb megoldás a magánautók használatának visszaszorítására</a:t>
            </a:r>
          </a:p>
          <a:p>
            <a:r>
              <a:rPr lang="hu-HU" sz="2000" dirty="0" smtClean="0"/>
              <a:t>Ha viszont sok ember és rossz tömegközlekedés – </a:t>
            </a:r>
            <a:r>
              <a:rPr lang="hu-HU" sz="2000" b="1" dirty="0" smtClean="0"/>
              <a:t>jönnek a motorosok</a:t>
            </a:r>
          </a:p>
          <a:p>
            <a:pPr lvl="1"/>
            <a:r>
              <a:rPr lang="hu-HU" sz="1800" b="1" dirty="0" smtClean="0"/>
              <a:t>Totális káosz a közlekedésben</a:t>
            </a:r>
            <a:r>
              <a:rPr lang="hu-HU" sz="1800" dirty="0" smtClean="0"/>
              <a:t> – lásd Dél-kelet Ázsia</a:t>
            </a:r>
          </a:p>
          <a:p>
            <a:pPr lvl="1"/>
            <a:endParaRPr lang="hu-HU" sz="1800" dirty="0"/>
          </a:p>
          <a:p>
            <a:pPr lvl="1"/>
            <a:endParaRPr lang="hu-HU" sz="1800" dirty="0" smtClean="0"/>
          </a:p>
          <a:p>
            <a:pPr marL="457200" lvl="1" indent="0">
              <a:buNone/>
            </a:pPr>
            <a:r>
              <a:rPr lang="hu-HU" sz="1800" dirty="0" smtClean="0"/>
              <a:t>Útkereszteződés Saigonban </a:t>
            </a:r>
          </a:p>
          <a:p>
            <a:pPr marL="0" lvl="1" indent="0">
              <a:buNone/>
            </a:pPr>
            <a:r>
              <a:rPr lang="hu-HU" sz="1400" b="1" dirty="0" smtClean="0">
                <a:solidFill>
                  <a:schemeClr val="accent1"/>
                </a:solidFill>
                <a:hlinkClick r:id="rId2"/>
              </a:rPr>
              <a:t>http</a:t>
            </a:r>
            <a:r>
              <a:rPr lang="hu-HU" sz="1400" b="1" dirty="0">
                <a:solidFill>
                  <a:schemeClr val="accent1"/>
                </a:solidFill>
                <a:hlinkClick r:id="rId2"/>
              </a:rPr>
              <a:t>://www.youtube.com/watch?v=gKLWZjBu2iQ</a:t>
            </a:r>
            <a:endParaRPr lang="hu-HU" sz="1800" b="1" dirty="0">
              <a:solidFill>
                <a:schemeClr val="accent1"/>
              </a:solidFill>
            </a:endParaRPr>
          </a:p>
        </p:txBody>
      </p:sp>
      <p:sp>
        <p:nvSpPr>
          <p:cNvPr id="4" name="Élőláb helye 3"/>
          <p:cNvSpPr>
            <a:spLocks noGrp="1"/>
          </p:cNvSpPr>
          <p:nvPr>
            <p:ph type="ftr" sz="quarter" idx="10"/>
          </p:nvPr>
        </p:nvSpPr>
        <p:spPr>
          <a:xfrm>
            <a:off x="3129650" y="6522212"/>
            <a:ext cx="8068706" cy="335788"/>
          </a:xfrm>
        </p:spPr>
        <p:txBody>
          <a:bodyPr/>
          <a:lstStyle/>
          <a:p>
            <a:pPr>
              <a:defRPr/>
            </a:pPr>
            <a:r>
              <a:rPr lang="hu-HU" dirty="0" smtClean="0"/>
              <a:t>Szenzorhálózatok és alkalmazásaik (VITMMA09) - Okos város  </a:t>
            </a:r>
            <a:r>
              <a:rPr lang="hu-HU" dirty="0" err="1" smtClean="0"/>
              <a:t>MSc</a:t>
            </a:r>
            <a:r>
              <a:rPr lang="hu-HU" dirty="0" smtClean="0"/>
              <a:t> mellékspecializáció, BME-TMIT</a:t>
            </a:r>
            <a:endParaRPr lang="en-US" dirty="0"/>
          </a:p>
        </p:txBody>
      </p:sp>
      <p:sp>
        <p:nvSpPr>
          <p:cNvPr id="5" name="Dia számának helye 4"/>
          <p:cNvSpPr>
            <a:spLocks noGrp="1"/>
          </p:cNvSpPr>
          <p:nvPr>
            <p:ph type="sldNum" sz="quarter" idx="11"/>
          </p:nvPr>
        </p:nvSpPr>
        <p:spPr>
          <a:xfrm>
            <a:off x="9678354" y="6522212"/>
            <a:ext cx="589372" cy="234848"/>
          </a:xfrm>
        </p:spPr>
        <p:txBody>
          <a:bodyPr/>
          <a:lstStyle/>
          <a:p>
            <a:pPr>
              <a:defRPr/>
            </a:pPr>
            <a:fld id="{BD3666C0-A458-4A53-BA38-A8A6DE4B82A8}" type="slidenum">
              <a:rPr lang="en-US" smtClean="0"/>
              <a:pPr>
                <a:defRPr/>
              </a:pPr>
              <a:t>23</a:t>
            </a:fld>
            <a:endParaRPr lang="en-US"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184" y="3204133"/>
            <a:ext cx="5194141" cy="309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átum helye 5"/>
          <p:cNvSpPr>
            <a:spLocks noGrp="1"/>
          </p:cNvSpPr>
          <p:nvPr>
            <p:ph type="dt" sz="half" idx="10"/>
          </p:nvPr>
        </p:nvSpPr>
        <p:spPr>
          <a:xfrm>
            <a:off x="362775" y="6522212"/>
            <a:ext cx="7154306" cy="335788"/>
          </a:xfrm>
        </p:spPr>
        <p:txBody>
          <a:bodyPr/>
          <a:lstStyle/>
          <a:p>
            <a:r>
              <a:rPr lang="hu-HU" dirty="0" smtClean="0"/>
              <a:t>2015. tavasz</a:t>
            </a:r>
            <a:endParaRPr lang="hu-HU" dirty="0"/>
          </a:p>
        </p:txBody>
      </p:sp>
    </p:spTree>
    <p:extLst>
      <p:ext uri="{BB962C8B-B14F-4D97-AF65-F5344CB8AC3E}">
        <p14:creationId xmlns:p14="http://schemas.microsoft.com/office/powerpoint/2010/main" val="3189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Magyarországon</a:t>
            </a:r>
            <a:endParaRPr lang="hu-HU" dirty="0"/>
          </a:p>
        </p:txBody>
      </p:sp>
      <p:sp>
        <p:nvSpPr>
          <p:cNvPr id="3" name="Tartalom helye 2"/>
          <p:cNvSpPr>
            <a:spLocks noGrp="1"/>
          </p:cNvSpPr>
          <p:nvPr>
            <p:ph idx="1"/>
          </p:nvPr>
        </p:nvSpPr>
        <p:spPr>
          <a:xfrm>
            <a:off x="239349" y="1239539"/>
            <a:ext cx="11952651" cy="5357813"/>
          </a:xfrm>
        </p:spPr>
        <p:txBody>
          <a:bodyPr>
            <a:normAutofit/>
          </a:bodyPr>
          <a:lstStyle/>
          <a:p>
            <a:r>
              <a:rPr lang="hu-HU" b="1" dirty="0" smtClean="0"/>
              <a:t>Budapest - </a:t>
            </a:r>
            <a:r>
              <a:rPr lang="hu-HU" b="1" dirty="0" smtClean="0">
                <a:solidFill>
                  <a:schemeClr val="accent1"/>
                </a:solidFill>
              </a:rPr>
              <a:t>MOL Bubi</a:t>
            </a:r>
          </a:p>
          <a:p>
            <a:pPr lvl="1"/>
            <a:r>
              <a:rPr lang="hu-HU" dirty="0" err="1" smtClean="0">
                <a:solidFill>
                  <a:schemeClr val="tx1"/>
                </a:solidFill>
              </a:rPr>
              <a:t>Közbringarendszer</a:t>
            </a:r>
            <a:r>
              <a:rPr lang="hu-HU" dirty="0" smtClean="0">
                <a:solidFill>
                  <a:schemeClr val="tx1"/>
                </a:solidFill>
              </a:rPr>
              <a:t> – 76 </a:t>
            </a:r>
            <a:r>
              <a:rPr lang="hu-HU" dirty="0" err="1" smtClean="0">
                <a:solidFill>
                  <a:schemeClr val="tx1"/>
                </a:solidFill>
              </a:rPr>
              <a:t>gyűjtóállomás</a:t>
            </a:r>
            <a:r>
              <a:rPr lang="hu-HU" dirty="0" smtClean="0">
                <a:solidFill>
                  <a:schemeClr val="tx1"/>
                </a:solidFill>
              </a:rPr>
              <a:t>, 1100 kerékpár</a:t>
            </a:r>
          </a:p>
          <a:p>
            <a:pPr lvl="1"/>
            <a:r>
              <a:rPr lang="hu-HU" dirty="0" smtClean="0">
                <a:solidFill>
                  <a:schemeClr val="tx1"/>
                </a:solidFill>
              </a:rPr>
              <a:t>Bérletes vagy napi jegyes</a:t>
            </a:r>
          </a:p>
          <a:p>
            <a:pPr lvl="1"/>
            <a:r>
              <a:rPr lang="hu-HU" dirty="0" smtClean="0">
                <a:solidFill>
                  <a:schemeClr val="tx1"/>
                </a:solidFill>
              </a:rPr>
              <a:t>Valós idejű információ az állomások telítettségéről</a:t>
            </a:r>
          </a:p>
          <a:p>
            <a:pPr lvl="1"/>
            <a:endParaRPr lang="hu-HU" dirty="0" smtClean="0">
              <a:solidFill>
                <a:schemeClr val="tx1"/>
              </a:solidFill>
            </a:endParaRPr>
          </a:p>
          <a:p>
            <a:pPr lvl="1"/>
            <a:endParaRPr lang="hu-HU" dirty="0">
              <a:solidFill>
                <a:schemeClr val="tx1"/>
              </a:solidFill>
            </a:endParaRPr>
          </a:p>
          <a:p>
            <a:pPr lvl="1"/>
            <a:endParaRPr lang="hu-HU" dirty="0" smtClean="0">
              <a:solidFill>
                <a:schemeClr val="tx1"/>
              </a:solidFill>
            </a:endParaRPr>
          </a:p>
          <a:p>
            <a:pPr lvl="1"/>
            <a:endParaRPr lang="hu-HU" dirty="0">
              <a:solidFill>
                <a:schemeClr val="tx1"/>
              </a:solidFill>
            </a:endParaRPr>
          </a:p>
          <a:p>
            <a:pPr lvl="1"/>
            <a:endParaRPr lang="hu-HU" dirty="0" smtClean="0">
              <a:solidFill>
                <a:schemeClr val="tx1"/>
              </a:solidFill>
            </a:endParaRPr>
          </a:p>
          <a:p>
            <a:pPr lvl="1"/>
            <a:endParaRPr lang="hu-HU" dirty="0">
              <a:solidFill>
                <a:schemeClr val="tx1"/>
              </a:solidFill>
            </a:endParaRPr>
          </a:p>
          <a:p>
            <a:pPr lvl="1"/>
            <a:endParaRPr lang="hu-HU" dirty="0">
              <a:solidFill>
                <a:schemeClr val="tx1"/>
              </a:solidFill>
            </a:endParaRPr>
          </a:p>
          <a:p>
            <a:r>
              <a:rPr lang="hu-HU" dirty="0" smtClean="0">
                <a:solidFill>
                  <a:schemeClr val="tx1"/>
                </a:solidFill>
              </a:rPr>
              <a:t>Sok külföldi városban is működik hasonló megoldás</a:t>
            </a:r>
          </a:p>
          <a:p>
            <a:pPr lvl="1"/>
            <a:endParaRPr lang="hu-HU" dirty="0" smtClean="0"/>
          </a:p>
          <a:p>
            <a:pPr lvl="1"/>
            <a:endParaRPr lang="hu-HU" dirty="0" smtClean="0"/>
          </a:p>
          <a:p>
            <a:pPr lvl="1"/>
            <a:endParaRPr lang="hu-HU" dirty="0" smtClean="0"/>
          </a:p>
          <a:p>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24</a:t>
            </a:fld>
            <a:endParaRPr lang="en-US" dirty="0"/>
          </a:p>
        </p:txBody>
      </p:sp>
      <p:pic>
        <p:nvPicPr>
          <p:cNvPr id="26626" name="Picture 2" descr="http://www.ourcomnews.com/hungary/images/maps/hungary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32" y="188643"/>
            <a:ext cx="3122099" cy="1457669"/>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84" y="3621171"/>
            <a:ext cx="3736929" cy="187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descr="http://www.portfolio.hu/img/upload/2014/03/bubiterkep-201403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829" y="3028444"/>
            <a:ext cx="3073400" cy="268128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nlc.p3k.hu/data/cikk/14/13367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203" y="3640846"/>
            <a:ext cx="3836836" cy="1948394"/>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414892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városok Magyarországon</a:t>
            </a:r>
            <a:endParaRPr lang="hu-HU" dirty="0"/>
          </a:p>
        </p:txBody>
      </p:sp>
      <p:sp>
        <p:nvSpPr>
          <p:cNvPr id="3" name="Tartalom helye 2"/>
          <p:cNvSpPr>
            <a:spLocks noGrp="1"/>
          </p:cNvSpPr>
          <p:nvPr>
            <p:ph idx="1"/>
          </p:nvPr>
        </p:nvSpPr>
        <p:spPr>
          <a:xfrm>
            <a:off x="381000" y="1143003"/>
            <a:ext cx="11811000" cy="5357813"/>
          </a:xfrm>
        </p:spPr>
        <p:txBody>
          <a:bodyPr/>
          <a:lstStyle/>
          <a:p>
            <a:r>
              <a:rPr lang="hu-HU" b="1" dirty="0" smtClean="0">
                <a:solidFill>
                  <a:srgbClr val="FD2FD6"/>
                </a:solidFill>
              </a:rPr>
              <a:t>Magyar Telekom </a:t>
            </a:r>
            <a:r>
              <a:rPr lang="hu-HU" b="1" dirty="0" smtClean="0"/>
              <a:t>- </a:t>
            </a:r>
            <a:r>
              <a:rPr lang="hu-HU" b="1" dirty="0" err="1" smtClean="0"/>
              <a:t>T-City</a:t>
            </a:r>
            <a:r>
              <a:rPr lang="hu-HU" b="1" dirty="0" smtClean="0"/>
              <a:t> Szolnok</a:t>
            </a:r>
          </a:p>
          <a:p>
            <a:pPr lvl="1"/>
            <a:r>
              <a:rPr lang="hu-HU" dirty="0" smtClean="0"/>
              <a:t>2009-ben indult projekt</a:t>
            </a:r>
          </a:p>
          <a:p>
            <a:pPr lvl="1"/>
            <a:r>
              <a:rPr lang="hu-HU" dirty="0" smtClean="0"/>
              <a:t>Kezdetben a cél a bevezetés előtt álló szolgáltatások tesztelése </a:t>
            </a:r>
          </a:p>
          <a:p>
            <a:pPr lvl="2"/>
            <a:r>
              <a:rPr lang="hu-HU" dirty="0" smtClean="0"/>
              <a:t>Mára együttműködés az önkormányzattal, felhasználókkal</a:t>
            </a:r>
          </a:p>
          <a:p>
            <a:pPr lvl="2"/>
            <a:r>
              <a:rPr lang="hu-HU" b="1" dirty="0" smtClean="0"/>
              <a:t>Alakítsd a jövő városát</a:t>
            </a:r>
            <a:r>
              <a:rPr lang="hu-HU" dirty="0" smtClean="0"/>
              <a:t> program (2012)</a:t>
            </a:r>
          </a:p>
          <a:p>
            <a:pPr lvl="3"/>
            <a:r>
              <a:rPr lang="hu-HU" dirty="0" smtClean="0"/>
              <a:t>Családok jelentkezhetnek, ingyenes eszköz- és szolgáltatáshasználat</a:t>
            </a:r>
          </a:p>
          <a:p>
            <a:pPr lvl="3"/>
            <a:r>
              <a:rPr lang="hu-HU" dirty="0" smtClean="0"/>
              <a:t>Komplett vezeték nélküli riasztórendszer, </a:t>
            </a:r>
            <a:r>
              <a:rPr lang="hu-HU" dirty="0" err="1" smtClean="0"/>
              <a:t>smart</a:t>
            </a:r>
            <a:r>
              <a:rPr lang="hu-HU" dirty="0" smtClean="0"/>
              <a:t> </a:t>
            </a:r>
            <a:r>
              <a:rPr lang="hu-HU" dirty="0" err="1" smtClean="0"/>
              <a:t>metering</a:t>
            </a:r>
            <a:r>
              <a:rPr lang="hu-HU" dirty="0" smtClean="0"/>
              <a:t>, városkártya, mobiltárca, stb.</a:t>
            </a:r>
          </a:p>
          <a:p>
            <a:endParaRPr lang="hu-HU" dirty="0" smtClean="0"/>
          </a:p>
          <a:p>
            <a:endParaRPr lang="hu-HU" dirty="0"/>
          </a:p>
          <a:p>
            <a:r>
              <a:rPr lang="hu-HU" dirty="0" smtClean="0"/>
              <a:t>Hasonló projekt Németországban is </a:t>
            </a:r>
          </a:p>
          <a:p>
            <a:endParaRPr lang="hu-HU" dirty="0" smtClean="0"/>
          </a:p>
          <a:p>
            <a:endParaRPr lang="hu-HU" dirty="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25</a:t>
            </a:fld>
            <a:endParaRPr lang="en-US" dirty="0"/>
          </a:p>
        </p:txBody>
      </p:sp>
      <p:pic>
        <p:nvPicPr>
          <p:cNvPr id="28674" name="Picture 2" descr="http://iphonehungary.hu/wp-content/uploads/2012/03/tcityszolnokapp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4633" y="188639"/>
            <a:ext cx="2811314" cy="1830165"/>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855" y="4404510"/>
            <a:ext cx="35700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218672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ICT infrastruktúra</a:t>
            </a:r>
            <a:endParaRPr lang="hu-HU" dirty="0"/>
          </a:p>
        </p:txBody>
      </p:sp>
      <p:sp>
        <p:nvSpPr>
          <p:cNvPr id="3" name="Tartalom helye 2"/>
          <p:cNvSpPr>
            <a:spLocks noGrp="1"/>
          </p:cNvSpPr>
          <p:nvPr>
            <p:ph idx="1"/>
          </p:nvPr>
        </p:nvSpPr>
        <p:spPr>
          <a:xfrm>
            <a:off x="239349" y="1143003"/>
            <a:ext cx="12147715" cy="5357813"/>
          </a:xfrm>
        </p:spPr>
        <p:txBody>
          <a:bodyPr>
            <a:normAutofit/>
          </a:bodyPr>
          <a:lstStyle/>
          <a:p>
            <a:r>
              <a:rPr lang="hu-HU" dirty="0" smtClean="0"/>
              <a:t>Az ICT infrastruktúra kiépítése létfontosságú. </a:t>
            </a:r>
            <a:r>
              <a:rPr lang="hu-HU" b="1" dirty="0" smtClean="0"/>
              <a:t>De ki építse ki?</a:t>
            </a:r>
          </a:p>
          <a:p>
            <a:pPr marL="0" indent="0">
              <a:buNone/>
            </a:pPr>
            <a:r>
              <a:rPr lang="hu-HU" b="1" dirty="0" smtClean="0">
                <a:solidFill>
                  <a:schemeClr val="accent1"/>
                </a:solidFill>
              </a:rPr>
              <a:t>Példa: Az egész várost lefedő </a:t>
            </a:r>
            <a:r>
              <a:rPr lang="hu-HU" b="1" dirty="0" err="1" smtClean="0">
                <a:solidFill>
                  <a:schemeClr val="accent1"/>
                </a:solidFill>
              </a:rPr>
              <a:t>Wi-Fi</a:t>
            </a:r>
            <a:r>
              <a:rPr lang="hu-HU" b="1" dirty="0" smtClean="0">
                <a:solidFill>
                  <a:schemeClr val="accent1"/>
                </a:solidFill>
              </a:rPr>
              <a:t> hálózat</a:t>
            </a:r>
          </a:p>
          <a:p>
            <a:pPr marL="0" indent="0">
              <a:buNone/>
            </a:pPr>
            <a:r>
              <a:rPr lang="hu-HU" sz="1900" b="1" dirty="0" smtClean="0"/>
              <a:t>A) </a:t>
            </a:r>
            <a:r>
              <a:rPr lang="hu-HU" sz="1900" dirty="0" smtClean="0"/>
              <a:t>Számos </a:t>
            </a:r>
            <a:r>
              <a:rPr lang="hu-HU" sz="1900" b="1" dirty="0" smtClean="0"/>
              <a:t>önkormányzat</a:t>
            </a:r>
            <a:r>
              <a:rPr lang="hu-HU" sz="1900" dirty="0" smtClean="0"/>
              <a:t> csinálta vagy tervezte (mindenhol a világban)</a:t>
            </a:r>
          </a:p>
          <a:p>
            <a:pPr lvl="1"/>
            <a:r>
              <a:rPr lang="hu-HU" sz="1800" dirty="0" smtClean="0"/>
              <a:t>Budapesten minden főpolgármester-jelölt kampányában 2006-ban</a:t>
            </a:r>
          </a:p>
          <a:p>
            <a:pPr lvl="1"/>
            <a:r>
              <a:rPr lang="hu-HU" sz="1800" dirty="0" smtClean="0"/>
              <a:t>Előnyök:</a:t>
            </a:r>
          </a:p>
          <a:p>
            <a:pPr lvl="2"/>
            <a:r>
              <a:rPr lang="hu-HU" sz="1600" dirty="0" smtClean="0"/>
              <a:t>Egyenletes lefedés, tervezett telepítés, interferenciák minimalizálása</a:t>
            </a:r>
          </a:p>
          <a:p>
            <a:pPr lvl="1"/>
            <a:r>
              <a:rPr lang="hu-HU" sz="1800" dirty="0" smtClean="0"/>
              <a:t>Hátrányok</a:t>
            </a:r>
          </a:p>
          <a:p>
            <a:pPr lvl="2"/>
            <a:r>
              <a:rPr lang="hu-HU" sz="1600" dirty="0" smtClean="0"/>
              <a:t>Sokba kerül</a:t>
            </a:r>
          </a:p>
          <a:p>
            <a:pPr lvl="2"/>
            <a:r>
              <a:rPr lang="hu-HU" sz="1600" dirty="0" smtClean="0"/>
              <a:t>A technológia hamar elavulhat</a:t>
            </a:r>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26</a:t>
            </a:fld>
            <a:endParaRPr lang="en-US" dirty="0"/>
          </a:p>
        </p:txBody>
      </p:sp>
      <p:pic>
        <p:nvPicPr>
          <p:cNvPr id="33794" name="Picture 2" descr="http://s.hswstatic.com/gif/municipal-wifi-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693" y="2853917"/>
            <a:ext cx="4188633" cy="2771479"/>
          </a:xfrm>
          <a:prstGeom prst="rect">
            <a:avLst/>
          </a:prstGeom>
          <a:noFill/>
          <a:extLst>
            <a:ext uri="{909E8E84-426E-40DD-AFC4-6F175D3DCCD1}">
              <a14:hiddenFill xmlns:a14="http://schemas.microsoft.com/office/drawing/2010/main">
                <a:solidFill>
                  <a:srgbClr val="FFFFFF"/>
                </a:solidFill>
              </a14:hiddenFill>
            </a:ext>
          </a:extLst>
        </p:spPr>
      </p:pic>
      <p:sp>
        <p:nvSpPr>
          <p:cNvPr id="6" name="Dátum helye 5"/>
          <p:cNvSpPr>
            <a:spLocks noGrp="1"/>
          </p:cNvSpPr>
          <p:nvPr>
            <p:ph type="dt" sz="half" idx="10"/>
          </p:nvPr>
        </p:nvSpPr>
        <p:spPr/>
        <p:txBody>
          <a:bodyPr/>
          <a:lstStyle/>
          <a:p>
            <a:r>
              <a:rPr lang="hu-HU" smtClean="0"/>
              <a:t>2015. tavasz</a:t>
            </a:r>
            <a:endParaRPr lang="hu-HU" dirty="0"/>
          </a:p>
        </p:txBody>
      </p:sp>
      <p:sp>
        <p:nvSpPr>
          <p:cNvPr id="7" name="Élőláb helye 6"/>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169824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ICT infrastruktúra</a:t>
            </a:r>
            <a:endParaRPr lang="hu-HU" dirty="0"/>
          </a:p>
        </p:txBody>
      </p:sp>
      <p:sp>
        <p:nvSpPr>
          <p:cNvPr id="3" name="Tartalom helye 2"/>
          <p:cNvSpPr>
            <a:spLocks noGrp="1"/>
          </p:cNvSpPr>
          <p:nvPr>
            <p:ph idx="1"/>
          </p:nvPr>
        </p:nvSpPr>
        <p:spPr>
          <a:xfrm>
            <a:off x="239349" y="1143003"/>
            <a:ext cx="12147715" cy="5357813"/>
          </a:xfrm>
        </p:spPr>
        <p:txBody>
          <a:bodyPr>
            <a:normAutofit/>
          </a:bodyPr>
          <a:lstStyle/>
          <a:p>
            <a:r>
              <a:rPr lang="hu-HU" dirty="0" smtClean="0"/>
              <a:t>Az ICT infrastruktúra kiépítése létfontosságú. </a:t>
            </a:r>
            <a:r>
              <a:rPr lang="hu-HU" b="1" dirty="0" smtClean="0"/>
              <a:t>De ki építse ki?</a:t>
            </a:r>
          </a:p>
          <a:p>
            <a:pPr marL="0" indent="0">
              <a:buNone/>
            </a:pPr>
            <a:r>
              <a:rPr lang="hu-HU" b="1" dirty="0" smtClean="0">
                <a:solidFill>
                  <a:schemeClr val="accent1"/>
                </a:solidFill>
              </a:rPr>
              <a:t>Példa: Az egész várost lefedő </a:t>
            </a:r>
            <a:r>
              <a:rPr lang="hu-HU" b="1" dirty="0" err="1" smtClean="0">
                <a:solidFill>
                  <a:schemeClr val="accent1"/>
                </a:solidFill>
              </a:rPr>
              <a:t>Wi-Fi</a:t>
            </a:r>
            <a:r>
              <a:rPr lang="hu-HU" b="1" dirty="0" smtClean="0">
                <a:solidFill>
                  <a:schemeClr val="accent1"/>
                </a:solidFill>
              </a:rPr>
              <a:t> hálózat</a:t>
            </a:r>
          </a:p>
          <a:p>
            <a:pPr marL="0" indent="0">
              <a:buNone/>
            </a:pPr>
            <a:r>
              <a:rPr lang="hu-HU" b="1" dirty="0" smtClean="0"/>
              <a:t>B) FON</a:t>
            </a:r>
            <a:r>
              <a:rPr lang="hu-HU" dirty="0" smtClean="0"/>
              <a:t> - </a:t>
            </a:r>
            <a:r>
              <a:rPr lang="hu-HU" b="1" dirty="0" smtClean="0"/>
              <a:t>P2P alapú hálózatépítés</a:t>
            </a:r>
          </a:p>
          <a:p>
            <a:pPr lvl="1"/>
            <a:r>
              <a:rPr lang="hu-HU" dirty="0" smtClean="0"/>
              <a:t>Felhasználók megosztják saját szélessávú előfizetésüket</a:t>
            </a:r>
          </a:p>
          <a:p>
            <a:pPr lvl="2"/>
            <a:r>
              <a:rPr lang="hu-HU" dirty="0" err="1" smtClean="0"/>
              <a:t>Wifi</a:t>
            </a:r>
            <a:r>
              <a:rPr lang="hu-HU" dirty="0" smtClean="0"/>
              <a:t> kiterjesztés egy speciális AP-val</a:t>
            </a:r>
          </a:p>
          <a:p>
            <a:pPr lvl="1"/>
            <a:r>
              <a:rPr lang="hu-HU" dirty="0" smtClean="0"/>
              <a:t>Cserében ők is ingyen használhatják mások hozzáférését</a:t>
            </a:r>
          </a:p>
          <a:p>
            <a:pPr lvl="1"/>
            <a:r>
              <a:rPr lang="hu-HU" b="1" dirty="0" smtClean="0"/>
              <a:t>Előnyök</a:t>
            </a:r>
          </a:p>
          <a:p>
            <a:pPr lvl="2"/>
            <a:r>
              <a:rPr lang="hu-HU" dirty="0" smtClean="0"/>
              <a:t>Az ÖK örül, mert nem neki kell fejleszteni</a:t>
            </a:r>
          </a:p>
          <a:p>
            <a:pPr lvl="2"/>
            <a:r>
              <a:rPr lang="hu-HU" dirty="0" smtClean="0"/>
              <a:t>A felhasználó örül, mert ingyen netezhet (bárhol a világban)</a:t>
            </a:r>
          </a:p>
          <a:p>
            <a:pPr lvl="3"/>
            <a:r>
              <a:rPr lang="hu-HU" dirty="0" smtClean="0"/>
              <a:t>&gt; 13 millió Fon felhasználó</a:t>
            </a:r>
          </a:p>
          <a:p>
            <a:pPr lvl="2"/>
            <a:r>
              <a:rPr lang="hu-HU" dirty="0" smtClean="0"/>
              <a:t>Folyamatosan frissülő, naprakész technológia </a:t>
            </a:r>
          </a:p>
          <a:p>
            <a:pPr lvl="1"/>
            <a:r>
              <a:rPr lang="hu-HU" b="1" dirty="0" smtClean="0"/>
              <a:t>Hátrányok</a:t>
            </a:r>
          </a:p>
          <a:p>
            <a:pPr lvl="2"/>
            <a:r>
              <a:rPr lang="hu-HU" dirty="0" smtClean="0"/>
              <a:t>A szolgáltatók nem örülnek, elvileg nem engedik a hozzáférés megosztását</a:t>
            </a:r>
          </a:p>
          <a:p>
            <a:pPr lvl="2"/>
            <a:r>
              <a:rPr lang="hu-HU" dirty="0" smtClean="0"/>
              <a:t>Kaotikus hálózatépítés, interferenciák, lyukak a </a:t>
            </a:r>
            <a:r>
              <a:rPr lang="hu-HU" dirty="0" err="1" smtClean="0"/>
              <a:t>lefedettségiben</a:t>
            </a:r>
            <a:endParaRPr lang="hu-HU" dirty="0" smtClean="0"/>
          </a:p>
        </p:txBody>
      </p:sp>
      <p:sp>
        <p:nvSpPr>
          <p:cNvPr id="5" name="Dia számának helye 4"/>
          <p:cNvSpPr>
            <a:spLocks noGrp="1"/>
          </p:cNvSpPr>
          <p:nvPr>
            <p:ph type="sldNum" sz="quarter" idx="11"/>
          </p:nvPr>
        </p:nvSpPr>
        <p:spPr/>
        <p:txBody>
          <a:bodyPr/>
          <a:lstStyle/>
          <a:p>
            <a:pPr>
              <a:defRPr/>
            </a:pPr>
            <a:fld id="{BD3666C0-A458-4A53-BA38-A8A6DE4B82A8}" type="slidenum">
              <a:rPr lang="en-US" smtClean="0"/>
              <a:pPr>
                <a:defRPr/>
              </a:pPr>
              <a:t>27</a:t>
            </a:fld>
            <a:endParaRPr lang="en-US" dirty="0"/>
          </a:p>
        </p:txBody>
      </p:sp>
      <p:sp>
        <p:nvSpPr>
          <p:cNvPr id="6" name="AutoShape 2" descr="data:image/jpeg;base64,/9j/4AAQSkZJRgABAQAAAQABAAD/2wCEAAkGBxQSEhUTEhMWFhIUFxISFhYVFRcYExYVGBUZFxUXGBcYHCggGBooGxUUITEhJiorLi4uFx8zODMsNygtLisBCgoKDg0OGxAQGywmICYwLDAsLy00LTY3MzAsLCwsNzY3Lyw0LDUvNCwrNC80NCw0LC80LC8sLCwsLC0sNS0vLP/AABEIAK4BIQMBEQACEQEDEQH/xAAcAAEAAQUBAQAAAAAAAAAAAAAABwEEBQYIAwL/xABDEAABAwIACQYKCAcBAQAAAAABAAIDBBEFBgcSITFBUXETMmGBkaEiNFJic5KxssHRFCMzQlNyk9IXQ4Kis9PhVBX/xAAbAQEAAgMBAQAAAAAAAAAAAAAABAUBAwYCB//EADURAQACAQIDAwsEAQUBAAAAAAABAgMEEQUhMUFR0QYSIjJhcYGRobHwExRC4cEjQ1Ji8RX/2gAMAwEAAhEDEQA/AJxQEBAQEBAQEBAQEBAQEBAQEBAQEBAQEBAQEFlVYSYzRfOduHxKqNbxrTaafN3863dH+Z/J9iRj0178+kMbNhh55tmjtPeuc1HlHqr8scRWPnP15fRMpo6R15rR9W863u7T8FWZOI6vJPpZLfPb7N0YaR0iHmZDvPao058lutp+cvfmx3AkO89qRnyV6Wn5yebHc9WVbxqe7tv7VJx8S1eP1clvnv8Ad4nDjnrELqHDDxzgHDsPd8laafyk1NOWSItHyn6cvo0X0dJ6cmUpMIMk0A2duPw3rpdFxfTar0aztbun/Heh5NPenPsXatGgQEBAQEBAQEBAQEBAQEBAQEBAQEBAQEBAQEFCViZiI3kYPCOEy67WGzdp2n5BcVxbjlsszi087V7Z7Z8I+6ywaaK+lbqxi5tMEBAQEBAQEGXwZhPU2Q6NQcfYfmur4Rxyd4w6ifdbx8fn7IOo038qfJmV16vEBAQEBAQEBAQEBAQEBAQEBAQEBAQEBAQEGJw3V2+rG3S7hsC5byi4hNKxpqTznnb3d3x/Oqdo8W/pz8GFXHLB9xQudzWk8At2HTZs07Y6zPuh5tetesruPBMh2AcT8rq1xeT2tv1iK++fDdotq8ce1cNwIdrx1C/xU+nkvb+WSPhH9w1TrY7IegwIPLPYFIjyXxduSflDz+9nuDgQeWexLeS+PsyT8oP3s9zzdgQ7HjrFlHv5L3j1ckT742/zL1GtjthbyYKkGwHgfmq/L5P62nSIt7p8dm6urxz7FpJE5vOBHEWVVl0+XDO2Ssx74b62rbpL4WplnsDVec3NPOb3j/nyXdcA4hOfF+jefSr9Y/rp8lZqsXm286OkskugRBAQEBAQEBAQEBAQEBAQEBAQEBAQEBAQEGC/+e+Vxc7wQTfTrts0cFxX/wAfVa7PbNk9GJnt67dnL3d+yy/cUxVisc2QgwXG3WM4+d8tSvdNwLSYec186f8At4dEW+qyW9nuXgFtSt4iIjaEffdVZBAQEBAQUc0HQdIXm1YtG1o3hmJmOiyqMFRu1DNPRq7FT6rgOkzc6x5s+zw6fLZIpqslevNYx0T4Xhw8JoOkjXbbcKmxcL1XD9TXNX0q785junrvH15b9Ei2amak1nlLOLs91cICAgICAgICAgICAgICAgICAgICAgICAgICDwqaxkfPeB0X09mtR8+rw4I/1LRH53dWymG9/VjdjJ8Y4xzWud3Dv09yqM3lDp68qRNvpH58EunD8k+tMQs5MZX/AHWNHEk+yygX8o8s+pSI9+8+CRXh1O2Z/Pm8TjDN5vqn5rRPlBqu6vy/t7/YYvaDGGXzPVPzSPKDVR2V+U+J+wxe17x4yv8AvMaeBI9t1vp5SZI9ekT7pmPFrtw6vZafz5LyDGKM84Ob3ju09ysMPlBprcrxNfr9vBovw/JHqzEsnT1bJOY4HgdPZrCt8Oqw5o3x2ifzuRL4r09aNnst7WICAgICAgICAgICAgICAgICAgICAgICAgICCyr8KRxc43d5I19e5V+s4lg0senO890df6SMOmvl6dO9r1bhyR+gHMbubr63fKy5bVcc1OblT0Y9nX5+Gy0xaLHTrzn2+DGEqnmZmd5S1FgEBAQEBBUG2ka16raazvE8yY3ZOjw7IzQ7w2+dzvW+d1caXjmow8r+lHt6/Px3Q8uix35xyn87Gw0GE45eabO8k6D/ANXU6PiWDVR6E8+6ev8Aaszaa+Lr0716p6OICAgICAgICAgICAgICAgICAgICAgICD5kbcEA2JBF9y83rNqzEM1naYloDwbm+u5vfXfavmV4tFpi3XtdLG23JReGRAWYjflAuosHSu1Ru6xYd6m4+G6rJ6uOfjy+7TbUYq9bQuG4Dn8i3FzfmpNeB62etdvjDXOtw9/3HYDn8i/BzfmluB62Old/jBGtw9/3W8uDpW643dQv7FGycN1WP1sc/Dn9myuoxW6WhalQpiY5S3CwCD6jBJAGu4tx2L3ji03iK9d+XvYmYiOfRuf0F34j/WPzX0H9pf8A52+cqH9av/GF6pyOICAgICAgICAgICAgICAgICAgICAgICDUcYqTMlzhzX+F1/e+fWuI45pP0dR58dLc/j2+PxXeiy+fj27YWFPTukOaxpJ6Pidiq8Gny57ebjrvKTfJWkb2nZnqLFwa5XX81urrK6XSeT1Y9LPbf2R4/wDity8Qnpjj4yzNPSMj5jQOA09usq/w6XDgjbHWI/O9Bvlvf1p3ey3tYgICDxqKRknPaDxGnt1haM2mw5o2yVifzvbKZb09WdmGrcXBridbzXauo7FQavyerPpYLbeyfH/1OxcQnpkj4wwNRTuYc17SD0/A7VzWfT5cFvNyV2lZUyVvG9Z3ZDF2lz5c481nhdf3fn1K04Fpf1dR589K8/j2ePwRtdl8zHt2y21dupBAQYHCuOVFTktkqGZw0FrLyOB3EMBzTxsgwE+VejBs2Od3SGMA/ueD3IPL+LVN+BUdkf70HpHlYpDriqB/TGR3SXQbHi3jTBXZ/IF9480uDmFts6+bp1Hmu7EGbQEBAQEBAQEBAQEBAQEBAQEFrhCibM3Ndo0ggjWN/ddRNbo6avH+nfv3/Pg3Yc1sVvOh6UtM2NuawWHeeknatuDT48FPMxxtDxkyWyTvaXstzw+XvAFyQANp0BYmYiN5ZiJmdoY2oxgp2fzA4+aC7vGjvUDJxTS4+U3393NKpoc9v47e9Zuxth2MkPU39yiTx7Tx0i308W+OF5e2Y+vgNxth2skHU39yRx7Tz1i308SeF5eyY+vgvKfGCnf/ADAD5wLe86FLxcU0uTlF9vfy+7RfQ56/x39zJscCLggg7RqU+JiY3hFmJidpVWWHjVUrZG5rxcd46Qdi0ajTYtRTzMkbw2Y8tsc71l54OoRC3NGm5JJOs7u6y1aHRU0mPzKc+e+/57HrPmnLbzpXSmNLwrqxkMbpZXBsbAXOcdQA9vBBCOOGPU1Y4sjLoqbSAwGznjfIRrv5I0cdaDUgEBAQEEy5HKLMo3ynXNK4g+awBg/uD0G+oCAgICAgICAgICAgICAgICAgINdwvjO1l2w2c7a48wcPK9nFUWt41TFPmYec9/Z/az03DrX9LJyju7f6arV1skpvI8u46hwGoLms+py553yWmfzuXGPDTHG1I2W60NggICC4o62SI3jeW8NR4jUVIwarLgnfHaY/O5ryYaZI2vG7asD4zNfZk1mu2O+4ePknuXS6HjNMsxTLynv7P6U+p4danpY+cd3b/bYleKwQEEUZY8OEvZRsPgtAllttcfs2ngAXW85u5BGiAgEoLtmDJyLiCUjeInkdoCDzmo5GC745GgeUxw9oQdB4oUPIUVPHaxEbC4ee4Zz/AO5xQZhAQEBAQEBAQEBAQEBAQEBAQEHzLGHAtcLgggjeDrXm1YtWa26SzW01neEf4cwUad9tbHaWHo3HpC4jiGhtpcn/AFnpP+HSaXUxnpv2x1Y1V6UIF0C6AgIMpgHBJqH6dEbecd/mjp9nYrLhugnVZN59WOvgiavVRgry6z0b8xgAAAsAAANwGpdtWsVjaOjnJmZneX0ssCDnTG+r5WuqXnbK9o/Kw8m3+1gQYhBdYKwe+omjhjF3yODRfUNpJ6AASegIJ6xaxTp6JoEbA6W3hSuAMjjtsfujoGjjrQZ5AQEBAQEBAQEBAQEBAQEBAQEBAQEBBbYQomzMLHjQdR2g7COlaNTp6ajHOO/Rtw5rYrxarT6fFqV0jmHwWtOl51EbM0bVyuPgue2WaTyiO3w713fiGKtItHOZ7Gx0WL0Ef3c8736e7V3K/wAHCtNij1d5755/Toq8uvzX7do9jKMjDdAAA6BZWFaxXlEIk2meskkYdocAR0i6WrW3KYItMdJYutxdgk1NzHb2aP7dSr8/CdNlj1fNn2eHRMxa/NTrO8e1rkmLMolDBpa7+YNQG242Ho2qhtwXPGaKRzif5LOvEcU45t29zcqKkbEwMYLAdpO0npXVYMFMOOMdOkKPLltktNrPdbmsQEHMdY/Oked73ntcSg8UG85H4Qa1z3W8CF5F/KL2Nv2Fw60Ezcq3eO0IHKt3jtCCrXg6iCg+kBAQY/CGG6aDRNPFGdz3tDupt7lBjDj3g+9vpTOx9u3NsgyOD8P005tDURPd5LZGl3q3ugySAgICAgILCrw1Txfa1ELPzysae8oMfLjrQN11cR/KS73QUHiMfcH/APpb6kn7UF/R4zUcpAjqoXOOpvKNDjwaTdBlkBAQEBAQEGPqcN08Zs6ZgI1gG5HEC9lHvq8FOVrwk00ee8b1pKlPhynebNmZc6gTYngDa6xTWYL8q3gvo89I3mksipKMICAgICDmCfnO4u9qD4QUIvrQU5Mbh2IHJjcOxBLGROgAjqJrc57Iho8hucf8g7EEmIMVjFjBDRRcpM7XcMY3S953NHx1Dagh7GPH+qqiQ1xgi2MjJDiPOk1nqsOhBqaAgEINmxdx6q6QgZ5li2xyknR5r+czvHQgmLFjGeCujzojZ7bZ8buew9I2jcRo67hBmkBBHGVTGSppZIo6eUxtexznWa0uJDra3A26kEX1uFJpvtZpZL7HyOcOwmwQWYCCqAgEIM3gDGqqoyORlJYP5T7uiI3ZpPg8W2QTNifjZFXxkt8CZluUiJuR5zT95vT22QbCgICAgw2NWDpJoSInODm3OaDYSDa0/DZ8IPEMF82KYpPPu7/YnaDPTFl3vHLv7kYEWXITG3KXVqsYXENAuSQABrJOgALNYm0xEdWJmIjeUpYt4NdBCGPeXOOkgm7Wea3o+N12Oi09sGKK2neft7Iclrc9c2WbVjaPv7ZZVS0QQEBAQcwT853F3tQfCAgICCesmdHyWDob65A6Y9Oe4lv9uagzGHcLR0kD55eawahrc46GtHSTYIOfcO4Zlq5nTTG7joAHNY3YxvQO/SdqDHoCAgICC7wVhKSmlbNC7NkZq3EbWuG1p2j4oOgcWMOMradszNF/Be29yyQc5p7QQdoIO1BlkERZavGKf0T/AH0EdICAgICAgvsB4VfSzsnj5zDpGxzfvMPQR8DsQdGUFW2aNkrDdkjWvaehwuOvSguEBAQEGjY8YEzT9IjGgn6wDYTqf16j023lc/xbRbf61I9/iv8Ahes86P0b/Dwe2IuBdH0h40m4jB3ai/4Dr3r3wjR7R+tb4eLxxXV/7Nfj4NzV6oxAQEBAQcwT853F3tQfCDbsmuAoayokjqGlzWxZ4Ac5vhZ7RraRsJQSL/DXB/4L/wBaX9yB/DXB/wCE/wDWl/cg2qkp2xMZGwWYxrWNG5rRYDsAQRHlhw0ZKhtK0+BCA943yvFxfgwj1ygj5B6U1O6R7WRtLnvIa1o1knUAgl3FjJjDG0Pq/rZTpzASImHdosXnjo6EG2DFqjtm/RKe27kY/wBqDWcY8mdPM0upvqJdYAuYXHcW/d4t1bigiDCFE+CR0UrS2RhzXNOw/EEWIO0FBboN3yT4ZMNXyJP1dQM22wSNBLD1jOb03buQTWgiLLV4xT+if76COkFHHQgnzA2JtC2KM/RY3EsY4l45QkloJ590F/PirRPFjSQW6ImNPUWgEIIuyiYkCjAnp7mncc1zSSTG483wjpLTq06QbaTfQGjICCa8kNcZKHMOuGR8Y/KbSDveR1IN3QEBAQfE0Qc0tcLtcC0g6iDoIWLVi0TE9Ga2msxaOsKxRhoDWizWgAAagBoAStYrERHQtabTvPV9LLAgICAgIOYJ+c7i72oPhBIGRjxub0J/yMQTEgICDm7GOqMtXUSH700pH5Q4ho9UAIMcgkvIzggOfLVOFyy0MfQ4jOkPHNLBwc7egldAQEEaZZsEAxxVTR4TXci/pY65YTwcCP60EUIPehqjFJHKNcb2SDixwd8EHTQKCI8tXjFP6J/voI6QUfqKDprBn2MXo4/dCC5QYbHGkEtDUsIv9VI4fmYM9h9ZoQc7ICCUsiUmiqbsBgd1kSA+6EEoICAgICAgICAgICAg5gn5zuLvag+EEgZGPG5vQn/IxBMSAgIOZcIMLZZAdYkkB4hxBQW6CYci8wNJMz7zZy48HRxgHta7sQSCgICDSsrswbg8tOt8sTW8Qc89zSghJBR40FB1BE2zQNwA7kES5avGKf0T/fQR0go/UUHTWDPsYvRx+6EFygssNeLzeil9woOaWoKoJOyI86r4U3tlQSogICAgICAgICAgICDmCfnO4u9qD4QSBkY8bm9Cf8jEExICAg5/ygYOMGEJ22s17uXb0iTwifXzx1INdQbNiBjL9Bqc59+QlAZLbTax8F9tuaSdG5x22QTzDK17Q5jg5rgHNc03aQdRBGsIPtBR7gASTYDSSdQG0lBB2UnGgVs4ZEb08Nw07HvPOfw0ADrO1Bp6DL4o4ONRWwRW0GRrnfkZ4b+5pHWg6LQRFlq8Yp/RP99BHSCj9RQdNYM+xi9HH7oQXKCyw14vN6KX3Cg5pagqgk7IjzqvhTe2VBKiAgICAgICAgICAgIOYJ+c7i72oPhBIGRjxub0J/yMQTEgICDRMq+LpqIBURi8tODnAa3RHS7iWnwuGdvQQwgIM3i/jXVUWiGT6vXybxnR33gXBb/SRdBtQytz2008Wdvzn29X/qDWsYMcqusGbLIGxnXHGM1h/NpJdwJI6EGvoCCXMkWLpjjdWSCzpRmxA6xFe5d/UQLdDQdqCRkERZavGKf0T/fQR0go/UUHTWDPsYvRx+6EFygssNeLzeil9woOaWoKoJOyI86r4U3tlQSogICAgICAgICAgICDmCfnO4u9qD4QSBkY8bm9Cf8AIxBMSAgICCIsoGIDo3OqKRmdEbufE0eFGdrmAa2dA5vDmhHQKAgICAg3vELEN1SWz1LS2mFnNYdDpt2jZH07dmjSgmZrQAABYDQANQCCqCIstXjFP6J/voI6QUfqKDprBn2MXo4/dCC5QWWGvF5vRS+4UHNLUFUEnZEedV8Kb2yoJUQEBAQEBAQEBAQEBBC0uS+sJJz6bSSftJN/okHz/C6t/Epv1Jf9SDa8neJ1RRTySTOiLXR5g5Nzyb5zTpzmN0aEEgICAgICDU8ZMQKWrJeAYZjpL47Wcd72ancRYnegjrD+TyelBfysT49/htf6tiB6yDTyEG14vYhT1YDmyRMZtJLy4cG5tj2hBImLuTmlpiHyXnlGkOkAzAd7Y9XbchBuSAgINCyjYoT10sT4XRAMY5p5Rzwbl19GaxyDUf4XVv4lN+pL/qQUdktrfxKb9SX/AFIJmooiyNjTra1rTbVcABB7ILfCMJfFIwWu9j2i+q5aQL9GlBDgyW1v4lN+pL/qQP4XVv4lN+pL/qQbpk2xVmoTOZnRHlBDm8m5x5ufe+cxtucN+1Bu6AgICAgICAgICAgIP//Z"/>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34820" name="Picture 4" descr="Fon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164" y="1989786"/>
            <a:ext cx="1587499" cy="719137"/>
          </a:xfrm>
          <a:prstGeom prst="rect">
            <a:avLst/>
          </a:prstGeom>
          <a:noFill/>
          <a:extLst>
            <a:ext uri="{909E8E84-426E-40DD-AFC4-6F175D3DCCD1}">
              <a14:hiddenFill xmlns:a14="http://schemas.microsoft.com/office/drawing/2010/main">
                <a:solidFill>
                  <a:srgbClr val="FFFFFF"/>
                </a:solidFill>
              </a14:hiddenFill>
            </a:ext>
          </a:extLst>
        </p:spPr>
      </p:pic>
      <p:sp>
        <p:nvSpPr>
          <p:cNvPr id="8" name="Dátum helye 7"/>
          <p:cNvSpPr>
            <a:spLocks noGrp="1"/>
          </p:cNvSpPr>
          <p:nvPr>
            <p:ph type="dt" sz="half" idx="10"/>
          </p:nvPr>
        </p:nvSpPr>
        <p:spPr/>
        <p:txBody>
          <a:bodyPr/>
          <a:lstStyle/>
          <a:p>
            <a:r>
              <a:rPr lang="hu-HU" smtClean="0"/>
              <a:t>2015. tavasz</a:t>
            </a:r>
            <a:endParaRPr lang="hu-HU" dirty="0"/>
          </a:p>
        </p:txBody>
      </p:sp>
      <p:sp>
        <p:nvSpPr>
          <p:cNvPr id="9" name="Élőláb helye 8"/>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Tree>
    <p:extLst>
      <p:ext uri="{BB962C8B-B14F-4D97-AF65-F5344CB8AC3E}">
        <p14:creationId xmlns:p14="http://schemas.microsoft.com/office/powerpoint/2010/main" val="7375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400" dirty="0" smtClean="0"/>
              <a:t/>
            </a:r>
            <a:br>
              <a:rPr lang="hu-HU" sz="4400" dirty="0" smtClean="0"/>
            </a:br>
            <a:r>
              <a:rPr lang="hu-HU" sz="4400" dirty="0" smtClean="0"/>
              <a:t>Szenzorhálózatok és alkalmazásaik</a:t>
            </a:r>
            <a:endParaRPr lang="hu-HU" dirty="0"/>
          </a:p>
        </p:txBody>
      </p:sp>
      <p:sp>
        <p:nvSpPr>
          <p:cNvPr id="3" name="Szöveg helye 2"/>
          <p:cNvSpPr>
            <a:spLocks noGrp="1"/>
          </p:cNvSpPr>
          <p:nvPr>
            <p:ph type="body" idx="1"/>
          </p:nvPr>
        </p:nvSpPr>
        <p:spPr/>
        <p:txBody>
          <a:bodyPr/>
          <a:lstStyle/>
          <a:p>
            <a:r>
              <a:rPr lang="hu-HU" dirty="0" smtClean="0"/>
              <a:t>VITMMA09 – Okos város </a:t>
            </a:r>
            <a:r>
              <a:rPr lang="hu-HU" dirty="0" err="1" smtClean="0"/>
              <a:t>MSc</a:t>
            </a:r>
            <a:r>
              <a:rPr lang="hu-HU" dirty="0" smtClean="0"/>
              <a:t> mellékspecializáció </a:t>
            </a:r>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898" y="1165802"/>
            <a:ext cx="3219450" cy="1452330"/>
          </a:xfrm>
          <a:prstGeom prst="rect">
            <a:avLst/>
          </a:prstGeom>
        </p:spPr>
      </p:pic>
    </p:spTree>
    <p:extLst>
      <p:ext uri="{BB962C8B-B14F-4D97-AF65-F5344CB8AC3E}">
        <p14:creationId xmlns:p14="http://schemas.microsoft.com/office/powerpoint/2010/main" val="220263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félév felépítése</a:t>
            </a:r>
            <a:endParaRPr lang="hu-HU" dirty="0"/>
          </a:p>
        </p:txBody>
      </p:sp>
      <p:sp>
        <p:nvSpPr>
          <p:cNvPr id="3" name="Tartalom helye 2"/>
          <p:cNvSpPr>
            <a:spLocks noGrp="1"/>
          </p:cNvSpPr>
          <p:nvPr>
            <p:ph idx="1"/>
          </p:nvPr>
        </p:nvSpPr>
        <p:spPr/>
        <p:txBody>
          <a:bodyPr>
            <a:normAutofit/>
          </a:bodyPr>
          <a:lstStyle/>
          <a:p>
            <a:r>
              <a:rPr lang="hu-HU" sz="2400" dirty="0" smtClean="0"/>
              <a:t>Előadások</a:t>
            </a:r>
          </a:p>
          <a:p>
            <a:pPr lvl="1"/>
            <a:r>
              <a:rPr lang="hu-HU" sz="2000" dirty="0" smtClean="0"/>
              <a:t>a TAD szerint</a:t>
            </a:r>
          </a:p>
          <a:p>
            <a:pPr lvl="1"/>
            <a:r>
              <a:rPr lang="hu-HU" sz="2000" dirty="0" smtClean="0"/>
              <a:t>2 vendégelőadás – Magyar Telekom és Ericsson</a:t>
            </a:r>
          </a:p>
          <a:p>
            <a:r>
              <a:rPr lang="hu-HU" sz="2400" dirty="0" smtClean="0"/>
              <a:t>Gyakorlatok </a:t>
            </a:r>
          </a:p>
          <a:p>
            <a:pPr lvl="1"/>
            <a:r>
              <a:rPr lang="hu-HU" sz="2000" dirty="0" smtClean="0"/>
              <a:t>2. héten – nagy házi kiosztás, témák ismertetése</a:t>
            </a:r>
          </a:p>
          <a:p>
            <a:pPr lvl="2"/>
            <a:r>
              <a:rPr lang="hu-HU" sz="1800" dirty="0"/>
              <a:t>7</a:t>
            </a:r>
            <a:r>
              <a:rPr lang="hu-HU" sz="1800" dirty="0" smtClean="0"/>
              <a:t> db 3 fős csoport</a:t>
            </a:r>
          </a:p>
          <a:p>
            <a:pPr lvl="1"/>
            <a:r>
              <a:rPr lang="hu-HU" sz="2000" dirty="0" smtClean="0"/>
              <a:t>Utána 4 alkalommal gyakorlat</a:t>
            </a:r>
          </a:p>
          <a:p>
            <a:pPr lvl="2"/>
            <a:r>
              <a:rPr lang="hu-HU" sz="1800" dirty="0" smtClean="0"/>
              <a:t>Laptop előtt, konkrét alkalmazások bemutatása</a:t>
            </a:r>
          </a:p>
          <a:p>
            <a:pPr lvl="1"/>
            <a:r>
              <a:rPr lang="hu-HU" sz="2000" dirty="0" smtClean="0"/>
              <a:t>14. héten – szóbeli beszámoló, írásos anyag elkészítése </a:t>
            </a:r>
          </a:p>
          <a:p>
            <a:pPr lvl="2"/>
            <a:r>
              <a:rPr lang="hu-HU" sz="1800" dirty="0" smtClean="0"/>
              <a:t>csoportonként 1, kiemelve mindenkinek a saját munkáját     </a:t>
            </a:r>
            <a:endParaRPr lang="hu-HU" sz="1800"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29</a:t>
            </a:fld>
            <a:endParaRPr lang="hu-HU" dirty="0"/>
          </a:p>
        </p:txBody>
      </p:sp>
    </p:spTree>
    <p:extLst>
      <p:ext uri="{BB962C8B-B14F-4D97-AF65-F5344CB8AC3E}">
        <p14:creationId xmlns:p14="http://schemas.microsoft.com/office/powerpoint/2010/main" val="16295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hallgatók</a:t>
            </a:r>
            <a:endParaRPr lang="hu-HU" dirty="0"/>
          </a:p>
        </p:txBody>
      </p:sp>
      <p:sp>
        <p:nvSpPr>
          <p:cNvPr id="3" name="Tartalom helye 2"/>
          <p:cNvSpPr>
            <a:spLocks noGrp="1"/>
          </p:cNvSpPr>
          <p:nvPr>
            <p:ph idx="1"/>
          </p:nvPr>
        </p:nvSpPr>
        <p:spPr/>
        <p:txBody>
          <a:bodyPr/>
          <a:lstStyle/>
          <a:p>
            <a:endParaRPr lang="hu-HU" dirty="0" smtClean="0"/>
          </a:p>
          <a:p>
            <a:endParaRPr lang="hu-HU" dirty="0"/>
          </a:p>
          <a:p>
            <a:r>
              <a:rPr lang="hu-HU" dirty="0" smtClean="0"/>
              <a:t>Pár szót magatokról, hogy jobban megismerjük egymást…</a:t>
            </a:r>
          </a:p>
          <a:p>
            <a:pPr lvl="1"/>
            <a:r>
              <a:rPr lang="hu-HU" dirty="0" smtClean="0"/>
              <a:t>Specializáció tárgy, vagy választható tárgy?</a:t>
            </a:r>
          </a:p>
          <a:p>
            <a:pPr lvl="1"/>
            <a:r>
              <a:rPr lang="hu-HU" dirty="0" smtClean="0"/>
              <a:t>Milyen </a:t>
            </a:r>
            <a:r>
              <a:rPr lang="hu-HU" dirty="0" err="1" smtClean="0"/>
              <a:t>BSc</a:t>
            </a:r>
            <a:r>
              <a:rPr lang="hu-HU" dirty="0" smtClean="0"/>
              <a:t> szakirányról?</a:t>
            </a:r>
          </a:p>
          <a:p>
            <a:pPr lvl="1"/>
            <a:r>
              <a:rPr lang="hu-HU" dirty="0" smtClean="0"/>
              <a:t>Milyen </a:t>
            </a:r>
            <a:r>
              <a:rPr lang="hu-HU" dirty="0" err="1" smtClean="0"/>
              <a:t>MSc</a:t>
            </a:r>
            <a:r>
              <a:rPr lang="hu-HU" dirty="0" smtClean="0"/>
              <a:t> főspecializáció?</a:t>
            </a:r>
          </a:p>
          <a:p>
            <a:pPr lvl="1"/>
            <a:r>
              <a:rPr lang="hu-HU" dirty="0" smtClean="0"/>
              <a:t>Mit vártok a tárgytól, miért vettétek fel?</a:t>
            </a:r>
          </a:p>
          <a:p>
            <a:pPr lvl="1"/>
            <a:r>
              <a:rPr lang="hu-HU" dirty="0" smtClean="0"/>
              <a:t>Választottak-e már </a:t>
            </a:r>
            <a:r>
              <a:rPr lang="hu-HU" dirty="0" err="1" smtClean="0"/>
              <a:t>Önlab</a:t>
            </a:r>
            <a:r>
              <a:rPr lang="hu-HU" dirty="0" smtClean="0"/>
              <a:t> témát, és ha igen, hol?</a:t>
            </a:r>
          </a:p>
          <a:p>
            <a:pPr lvl="1"/>
            <a:r>
              <a:rPr lang="hu-HU" dirty="0" smtClean="0"/>
              <a:t>Bármi más ami fontos lehet?</a:t>
            </a:r>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3</a:t>
            </a:fld>
            <a:endParaRPr lang="hu-HU" dirty="0"/>
          </a:p>
        </p:txBody>
      </p:sp>
      <p:pic>
        <p:nvPicPr>
          <p:cNvPr id="5122" name="Picture 2" descr="http://www.systembridge.co.uk/images/user/Large-Format-Project-Installations-295-24092012-2227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026" y="2030680"/>
            <a:ext cx="4579125" cy="286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83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 is az okos város?</a:t>
            </a:r>
            <a:endParaRPr lang="hu-HU" dirty="0"/>
          </a:p>
        </p:txBody>
      </p:sp>
      <p:sp>
        <p:nvSpPr>
          <p:cNvPr id="3" name="Tartalom helye 2"/>
          <p:cNvSpPr>
            <a:spLocks noGrp="1"/>
          </p:cNvSpPr>
          <p:nvPr>
            <p:ph idx="1"/>
          </p:nvPr>
        </p:nvSpPr>
        <p:spPr/>
        <p:txBody>
          <a:bodyPr/>
          <a:lstStyle/>
          <a:p>
            <a:r>
              <a:rPr lang="hu-HU" dirty="0" smtClean="0"/>
              <a:t>EXPO 2015 Milano (május-október)</a:t>
            </a:r>
          </a:p>
          <a:p>
            <a:pPr marL="0" indent="0">
              <a:buNone/>
            </a:pPr>
            <a:r>
              <a:rPr lang="hu-HU" dirty="0" smtClean="0"/>
              <a:t>    </a:t>
            </a:r>
            <a:r>
              <a:rPr lang="hu-HU" dirty="0" smtClean="0">
                <a:hlinkClick r:id="rId3"/>
              </a:rPr>
              <a:t>https</a:t>
            </a:r>
            <a:r>
              <a:rPr lang="hu-HU" dirty="0">
                <a:hlinkClick r:id="rId3"/>
              </a:rPr>
              <a:t>://</a:t>
            </a:r>
            <a:r>
              <a:rPr lang="hu-HU" dirty="0" smtClean="0">
                <a:hlinkClick r:id="rId3"/>
              </a:rPr>
              <a:t>www.youtube.com/watch?v=XWqePGsxDFQ</a:t>
            </a:r>
            <a:endParaRPr lang="hu-HU" dirty="0" smtClean="0"/>
          </a:p>
          <a:p>
            <a:endParaRPr lang="hu-HU" dirty="0" smtClean="0"/>
          </a:p>
          <a:p>
            <a:endParaRPr lang="hu-HU" dirty="0" smtClean="0"/>
          </a:p>
          <a:p>
            <a:endParaRPr lang="hu-HU" dirty="0"/>
          </a:p>
          <a:p>
            <a:endParaRPr lang="hu-HU" dirty="0" smtClean="0"/>
          </a:p>
          <a:p>
            <a:endParaRPr lang="hu-HU" dirty="0"/>
          </a:p>
          <a:p>
            <a:r>
              <a:rPr lang="hu-HU" dirty="0" smtClean="0"/>
              <a:t>Részletesebb video:</a:t>
            </a:r>
          </a:p>
          <a:p>
            <a:pPr marL="0" indent="0">
              <a:buNone/>
            </a:pPr>
            <a:r>
              <a:rPr lang="hu-HU" dirty="0"/>
              <a:t> </a:t>
            </a:r>
            <a:r>
              <a:rPr lang="hu-HU" dirty="0" smtClean="0"/>
              <a:t>   </a:t>
            </a:r>
            <a:r>
              <a:rPr lang="hu-HU" dirty="0" smtClean="0">
                <a:hlinkClick r:id="rId4"/>
              </a:rPr>
              <a:t>https</a:t>
            </a:r>
            <a:r>
              <a:rPr lang="hu-HU" dirty="0">
                <a:hlinkClick r:id="rId4"/>
              </a:rPr>
              <a:t>://</a:t>
            </a:r>
            <a:r>
              <a:rPr lang="hu-HU" dirty="0" smtClean="0">
                <a:hlinkClick r:id="rId4"/>
              </a:rPr>
              <a:t>www.youtube.com/watch?v=nUo2uYcCQFw</a:t>
            </a:r>
            <a:endParaRPr lang="hu-HU" dirty="0" smtClean="0"/>
          </a:p>
          <a:p>
            <a:pPr marL="0" indent="0">
              <a:buNone/>
            </a:pPr>
            <a:endParaRPr lang="hu-HU" dirty="0" smtClean="0"/>
          </a:p>
          <a:p>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4</a:t>
            </a:fld>
            <a:endParaRPr lang="hu-HU"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544" y="596651"/>
            <a:ext cx="5065530" cy="304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975" y="4694464"/>
            <a:ext cx="2546251" cy="154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12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mellékspecializáció </a:t>
            </a:r>
            <a:endParaRPr lang="hu-HU" dirty="0"/>
          </a:p>
        </p:txBody>
      </p:sp>
      <p:sp>
        <p:nvSpPr>
          <p:cNvPr id="3" name="Tartalom helye 2"/>
          <p:cNvSpPr>
            <a:spLocks noGrp="1"/>
          </p:cNvSpPr>
          <p:nvPr>
            <p:ph idx="1"/>
          </p:nvPr>
        </p:nvSpPr>
        <p:spPr>
          <a:xfrm>
            <a:off x="381025" y="868219"/>
            <a:ext cx="5841645" cy="5421462"/>
          </a:xfrm>
        </p:spPr>
        <p:txBody>
          <a:bodyPr>
            <a:normAutofit fontScale="92500" lnSpcReduction="20000"/>
          </a:bodyPr>
          <a:lstStyle/>
          <a:p>
            <a:r>
              <a:rPr lang="hu-HU" b="1" dirty="0" smtClean="0"/>
              <a:t>Specializáció tárgyak </a:t>
            </a:r>
          </a:p>
          <a:p>
            <a:pPr lvl="1"/>
            <a:r>
              <a:rPr lang="hu-HU" dirty="0" smtClean="0"/>
              <a:t>Szenzorhálózatok és alkalmazásaik (1. félév, tavasz)</a:t>
            </a:r>
          </a:p>
          <a:p>
            <a:pPr lvl="1"/>
            <a:r>
              <a:rPr lang="hu-HU" dirty="0" smtClean="0"/>
              <a:t>Intelligens közlekedési rendszerek (2. félév, ősz)</a:t>
            </a:r>
          </a:p>
          <a:p>
            <a:pPr lvl="1"/>
            <a:r>
              <a:rPr lang="hu-HU" dirty="0" smtClean="0"/>
              <a:t>Ember-gép interfész (2. félév, ősz)</a:t>
            </a:r>
          </a:p>
          <a:p>
            <a:pPr lvl="1"/>
            <a:r>
              <a:rPr lang="hu-HU" dirty="0" smtClean="0"/>
              <a:t>Okos város laboratórium (3. félév, tavasz)</a:t>
            </a:r>
          </a:p>
          <a:p>
            <a:pPr lvl="1"/>
            <a:endParaRPr lang="hu-HU" dirty="0"/>
          </a:p>
          <a:p>
            <a:r>
              <a:rPr lang="hu-HU" b="1" dirty="0" smtClean="0"/>
              <a:t>Önálló labor témák</a:t>
            </a:r>
          </a:p>
          <a:p>
            <a:pPr lvl="1"/>
            <a:r>
              <a:rPr lang="hu-HU" dirty="0" smtClean="0"/>
              <a:t>A hallgatók a fő- és </a:t>
            </a:r>
            <a:r>
              <a:rPr lang="hu-HU" dirty="0" smtClean="0">
                <a:solidFill>
                  <a:srgbClr val="C00000"/>
                </a:solidFill>
              </a:rPr>
              <a:t>mellékspecializációhoz</a:t>
            </a:r>
            <a:r>
              <a:rPr lang="hu-HU" dirty="0" smtClean="0"/>
              <a:t> kapcsolódó témát is választhatnak </a:t>
            </a:r>
          </a:p>
          <a:p>
            <a:pPr lvl="1"/>
            <a:r>
              <a:rPr lang="hu-HU" dirty="0" smtClean="0"/>
              <a:t>Nagyon sok „okos város” témájú kiírás a </a:t>
            </a:r>
            <a:r>
              <a:rPr lang="hu-HU" dirty="0" err="1" smtClean="0"/>
              <a:t>TMIT-en</a:t>
            </a:r>
            <a:endParaRPr lang="hu-HU" dirty="0" smtClean="0"/>
          </a:p>
          <a:p>
            <a:pPr lvl="1"/>
            <a:endParaRPr lang="hu-HU" dirty="0"/>
          </a:p>
          <a:p>
            <a:r>
              <a:rPr lang="hu-HU" dirty="0" smtClean="0"/>
              <a:t>Szakmai gyakorlat</a:t>
            </a:r>
          </a:p>
          <a:p>
            <a:r>
              <a:rPr lang="hu-HU" dirty="0" smtClean="0"/>
              <a:t>TDK</a:t>
            </a:r>
          </a:p>
          <a:p>
            <a:r>
              <a:rPr lang="hu-HU" dirty="0" smtClean="0"/>
              <a:t>Diplomatervezés</a:t>
            </a:r>
          </a:p>
          <a:p>
            <a:r>
              <a:rPr lang="hu-HU" dirty="0" smtClean="0"/>
              <a:t>Doktori (PhD) tanulmányok, kutatás  </a:t>
            </a:r>
          </a:p>
          <a:p>
            <a:pPr lvl="1"/>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5</a:t>
            </a:fld>
            <a:endParaRPr lang="hu-HU"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165" y="2072264"/>
            <a:ext cx="1477491" cy="152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65" y="3840597"/>
            <a:ext cx="1477491" cy="166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5165" y="207448"/>
            <a:ext cx="1477491" cy="163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8695" y="2668774"/>
            <a:ext cx="1960796" cy="17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8695" y="868444"/>
            <a:ext cx="1960796" cy="144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8249" y="2668774"/>
            <a:ext cx="2163601" cy="17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9571" y="4538808"/>
            <a:ext cx="2619920" cy="166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39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Önálló labor témák</a:t>
            </a:r>
            <a:endParaRPr lang="hu-HU" dirty="0"/>
          </a:p>
        </p:txBody>
      </p:sp>
      <p:sp>
        <p:nvSpPr>
          <p:cNvPr id="3" name="Tartalom helye 2"/>
          <p:cNvSpPr>
            <a:spLocks noGrp="1"/>
          </p:cNvSpPr>
          <p:nvPr>
            <p:ph idx="1"/>
          </p:nvPr>
        </p:nvSpPr>
        <p:spPr>
          <a:xfrm>
            <a:off x="381024" y="868219"/>
            <a:ext cx="11482425" cy="5556332"/>
          </a:xfrm>
        </p:spPr>
        <p:txBody>
          <a:bodyPr>
            <a:normAutofit fontScale="92500" lnSpcReduction="20000"/>
          </a:bodyPr>
          <a:lstStyle/>
          <a:p>
            <a:r>
              <a:rPr lang="hu-HU" b="1" dirty="0" smtClean="0"/>
              <a:t>Okos </a:t>
            </a:r>
            <a:r>
              <a:rPr lang="hu-HU" b="1" dirty="0"/>
              <a:t>város - Okos </a:t>
            </a:r>
            <a:r>
              <a:rPr lang="hu-HU" b="1" dirty="0" smtClean="0"/>
              <a:t>parkolás</a:t>
            </a:r>
          </a:p>
          <a:p>
            <a:r>
              <a:rPr lang="hu-HU" b="1" dirty="0"/>
              <a:t>Okos város - Okos </a:t>
            </a:r>
            <a:r>
              <a:rPr lang="hu-HU" b="1" dirty="0" smtClean="0"/>
              <a:t>tömegközlekedés</a:t>
            </a:r>
          </a:p>
          <a:p>
            <a:r>
              <a:rPr lang="hu-HU" b="1" dirty="0"/>
              <a:t>Okos város - Okos </a:t>
            </a:r>
            <a:r>
              <a:rPr lang="hu-HU" b="1" dirty="0" smtClean="0"/>
              <a:t>otthon</a:t>
            </a:r>
          </a:p>
          <a:p>
            <a:r>
              <a:rPr lang="en-US" b="1" dirty="0" err="1"/>
              <a:t>Mütyürök</a:t>
            </a:r>
            <a:r>
              <a:rPr lang="en-US" b="1" dirty="0"/>
              <a:t> </a:t>
            </a:r>
            <a:r>
              <a:rPr lang="en-US" b="1" dirty="0" err="1"/>
              <a:t>világhálója</a:t>
            </a:r>
            <a:r>
              <a:rPr lang="en-US" b="1" dirty="0"/>
              <a:t> (Internet of Things</a:t>
            </a:r>
            <a:r>
              <a:rPr lang="en-US" b="1" dirty="0" smtClean="0"/>
              <a:t>)</a:t>
            </a:r>
            <a:endParaRPr lang="hu-HU" b="1" dirty="0" smtClean="0"/>
          </a:p>
          <a:p>
            <a:r>
              <a:rPr lang="hu-HU" b="1" dirty="0"/>
              <a:t>Okos Város </a:t>
            </a:r>
            <a:r>
              <a:rPr lang="hu-HU" b="1" dirty="0" smtClean="0"/>
              <a:t>– </a:t>
            </a:r>
            <a:r>
              <a:rPr lang="hu-HU" b="1" dirty="0" err="1" smtClean="0"/>
              <a:t>Crowdsensing</a:t>
            </a:r>
            <a:endParaRPr lang="hu-HU" b="1" dirty="0" smtClean="0"/>
          </a:p>
          <a:p>
            <a:r>
              <a:rPr lang="hu-HU" b="1" dirty="0"/>
              <a:t>Okos Város - Modern </a:t>
            </a:r>
            <a:r>
              <a:rPr lang="hu-HU" b="1" dirty="0" smtClean="0"/>
              <a:t>közösség</a:t>
            </a:r>
          </a:p>
          <a:p>
            <a:r>
              <a:rPr lang="hu-HU" b="1" dirty="0"/>
              <a:t>Okos városok - okos elemzés (</a:t>
            </a:r>
            <a:r>
              <a:rPr lang="hu-HU" b="1" dirty="0" err="1"/>
              <a:t>Mining</a:t>
            </a:r>
            <a:r>
              <a:rPr lang="hu-HU" b="1" dirty="0"/>
              <a:t> </a:t>
            </a:r>
            <a:r>
              <a:rPr lang="hu-HU" b="1" dirty="0" err="1"/>
              <a:t>Smart</a:t>
            </a:r>
            <a:r>
              <a:rPr lang="hu-HU" b="1" dirty="0"/>
              <a:t> City </a:t>
            </a:r>
            <a:r>
              <a:rPr lang="hu-HU" b="1" dirty="0" err="1"/>
              <a:t>data</a:t>
            </a:r>
            <a:r>
              <a:rPr lang="hu-HU" b="1" dirty="0"/>
              <a:t>)</a:t>
            </a:r>
          </a:p>
          <a:p>
            <a:r>
              <a:rPr lang="hu-HU" b="1" dirty="0" smtClean="0"/>
              <a:t>Okos </a:t>
            </a:r>
            <a:r>
              <a:rPr lang="hu-HU" b="1" dirty="0"/>
              <a:t>Város - Okos </a:t>
            </a:r>
            <a:r>
              <a:rPr lang="hu-HU" b="1" dirty="0" smtClean="0"/>
              <a:t>érdekképviselet</a:t>
            </a:r>
          </a:p>
          <a:p>
            <a:r>
              <a:rPr lang="pt-BR" b="1" dirty="0"/>
              <a:t>Okos város - Mobilitás vizsgálata a Tárgyak </a:t>
            </a:r>
            <a:r>
              <a:rPr lang="pt-BR" b="1" dirty="0" smtClean="0"/>
              <a:t>Internetén</a:t>
            </a:r>
            <a:endParaRPr lang="hu-HU" b="1" dirty="0" smtClean="0"/>
          </a:p>
          <a:p>
            <a:r>
              <a:rPr lang="hu-HU" b="1" dirty="0"/>
              <a:t>Okos város - Szenzorok mérési adatainak </a:t>
            </a:r>
            <a:r>
              <a:rPr lang="hu-HU" b="1" dirty="0" smtClean="0"/>
              <a:t>begyűjtése</a:t>
            </a:r>
          </a:p>
          <a:p>
            <a:r>
              <a:rPr lang="hu-HU" b="1" dirty="0"/>
              <a:t>Szenzorhálózatok szimulációs </a:t>
            </a:r>
            <a:r>
              <a:rPr lang="hu-HU" b="1" dirty="0" smtClean="0"/>
              <a:t>vizsgálata</a:t>
            </a:r>
          </a:p>
          <a:p>
            <a:r>
              <a:rPr lang="hu-HU" b="1" dirty="0" err="1"/>
              <a:t>Android</a:t>
            </a:r>
            <a:r>
              <a:rPr lang="hu-HU" b="1" dirty="0"/>
              <a:t> </a:t>
            </a:r>
            <a:r>
              <a:rPr lang="hu-HU" b="1" dirty="0" smtClean="0"/>
              <a:t>kémautó</a:t>
            </a:r>
          </a:p>
          <a:p>
            <a:r>
              <a:rPr lang="hu-HU" b="1" dirty="0"/>
              <a:t>Okos város - Beszélő alkalmazások az </a:t>
            </a:r>
            <a:r>
              <a:rPr lang="hu-HU" b="1" dirty="0" err="1"/>
              <a:t>OpenDS</a:t>
            </a:r>
            <a:r>
              <a:rPr lang="hu-HU" b="1" dirty="0"/>
              <a:t> autós szimuláció </a:t>
            </a:r>
            <a:r>
              <a:rPr lang="hu-HU" b="1" dirty="0" smtClean="0"/>
              <a:t>keretrendszerhez</a:t>
            </a:r>
          </a:p>
          <a:p>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6</a:t>
            </a:fld>
            <a:endParaRPr lang="hu-HU" dirty="0"/>
          </a:p>
        </p:txBody>
      </p:sp>
      <p:sp>
        <p:nvSpPr>
          <p:cNvPr id="8" name="Szövegdoboz 7"/>
          <p:cNvSpPr txBox="1"/>
          <p:nvPr/>
        </p:nvSpPr>
        <p:spPr>
          <a:xfrm>
            <a:off x="7303325" y="2196935"/>
            <a:ext cx="4631376" cy="923330"/>
          </a:xfrm>
          <a:prstGeom prst="rect">
            <a:avLst/>
          </a:prstGeom>
          <a:noFill/>
        </p:spPr>
        <p:txBody>
          <a:bodyPr wrap="square" rtlCol="0">
            <a:spAutoFit/>
          </a:bodyPr>
          <a:lstStyle/>
          <a:p>
            <a:r>
              <a:rPr lang="hu-HU" b="1" dirty="0">
                <a:solidFill>
                  <a:srgbClr val="C00000"/>
                </a:solidFill>
              </a:rPr>
              <a:t>További részletek itt: </a:t>
            </a:r>
            <a:r>
              <a:rPr lang="hu-HU" b="1" dirty="0">
                <a:hlinkClick r:id="rId2"/>
              </a:rPr>
              <a:t>http://www.tmit.bme.hu/onlab2015</a:t>
            </a:r>
            <a:endParaRPr lang="hu-HU" b="1" dirty="0"/>
          </a:p>
          <a:p>
            <a:endParaRPr lang="hu-HU" dirty="0"/>
          </a:p>
        </p:txBody>
      </p:sp>
    </p:spTree>
    <p:extLst>
      <p:ext uri="{BB962C8B-B14F-4D97-AF65-F5344CB8AC3E}">
        <p14:creationId xmlns:p14="http://schemas.microsoft.com/office/powerpoint/2010/main" val="249949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Okos város - Szakmai gyakorlat</a:t>
            </a:r>
            <a:endParaRPr lang="hu-HU" dirty="0"/>
          </a:p>
        </p:txBody>
      </p:sp>
      <p:sp>
        <p:nvSpPr>
          <p:cNvPr id="3" name="Tartalom helye 2"/>
          <p:cNvSpPr>
            <a:spLocks noGrp="1"/>
          </p:cNvSpPr>
          <p:nvPr>
            <p:ph idx="1"/>
          </p:nvPr>
        </p:nvSpPr>
        <p:spPr/>
        <p:txBody>
          <a:bodyPr/>
          <a:lstStyle/>
          <a:p>
            <a:r>
              <a:rPr lang="hu-HU" b="1" dirty="0" smtClean="0"/>
              <a:t>Ipari </a:t>
            </a:r>
            <a:r>
              <a:rPr lang="hu-HU" b="1" dirty="0"/>
              <a:t>partnereinknél</a:t>
            </a:r>
          </a:p>
          <a:p>
            <a:pPr lvl="1"/>
            <a:r>
              <a:rPr lang="hu-HU" dirty="0"/>
              <a:t>Magyar Telekom – T-city </a:t>
            </a:r>
            <a:r>
              <a:rPr lang="hu-HU" dirty="0" smtClean="0"/>
              <a:t>Szolnok</a:t>
            </a:r>
            <a:endParaRPr lang="hu-HU" dirty="0"/>
          </a:p>
          <a:p>
            <a:pPr lvl="1"/>
            <a:r>
              <a:rPr lang="hu-HU" dirty="0"/>
              <a:t>Ericsson </a:t>
            </a:r>
            <a:r>
              <a:rPr lang="hu-HU" dirty="0" err="1"/>
              <a:t>Croatia</a:t>
            </a:r>
            <a:r>
              <a:rPr lang="hu-HU" dirty="0"/>
              <a:t> </a:t>
            </a:r>
            <a:r>
              <a:rPr lang="hu-HU" dirty="0" err="1"/>
              <a:t>Summer</a:t>
            </a:r>
            <a:r>
              <a:rPr lang="hu-HU" dirty="0"/>
              <a:t> </a:t>
            </a:r>
            <a:r>
              <a:rPr lang="hu-HU" dirty="0" smtClean="0"/>
              <a:t>Camp</a:t>
            </a:r>
          </a:p>
          <a:p>
            <a:pPr lvl="1"/>
            <a:endParaRPr lang="hu-HU" dirty="0"/>
          </a:p>
          <a:p>
            <a:r>
              <a:rPr lang="hu-HU" dirty="0" smtClean="0"/>
              <a:t>Részvétel tanszéki K+F projektekben</a:t>
            </a:r>
          </a:p>
          <a:p>
            <a:pPr lvl="1"/>
            <a:r>
              <a:rPr lang="hu-HU" dirty="0" smtClean="0">
                <a:solidFill>
                  <a:srgbClr val="C00000"/>
                </a:solidFill>
              </a:rPr>
              <a:t>SMARTPOLIS</a:t>
            </a:r>
            <a:r>
              <a:rPr lang="hu-HU" dirty="0" smtClean="0"/>
              <a:t> – </a:t>
            </a:r>
            <a:r>
              <a:rPr lang="hu-HU" dirty="0" err="1" smtClean="0"/>
              <a:t>Horizon</a:t>
            </a:r>
            <a:r>
              <a:rPr lang="hu-HU" dirty="0" smtClean="0"/>
              <a:t> 2020 nyertes projekt</a:t>
            </a:r>
          </a:p>
          <a:p>
            <a:pPr lvl="2"/>
            <a:r>
              <a:rPr lang="hu-HU" dirty="0" smtClean="0"/>
              <a:t>BME VIK + </a:t>
            </a:r>
            <a:r>
              <a:rPr lang="hu-HU" dirty="0" err="1" smtClean="0"/>
              <a:t>Fraunhofer</a:t>
            </a:r>
            <a:r>
              <a:rPr lang="hu-HU" dirty="0" smtClean="0"/>
              <a:t> </a:t>
            </a:r>
            <a:r>
              <a:rPr lang="hu-HU" dirty="0" err="1"/>
              <a:t>F</a:t>
            </a:r>
            <a:r>
              <a:rPr lang="hu-HU" dirty="0" err="1" smtClean="0"/>
              <a:t>okus</a:t>
            </a:r>
            <a:r>
              <a:rPr lang="hu-HU" dirty="0" smtClean="0"/>
              <a:t> Berlin</a:t>
            </a:r>
          </a:p>
          <a:p>
            <a:pPr lvl="2"/>
            <a:r>
              <a:rPr lang="hu-HU" dirty="0" smtClean="0"/>
              <a:t>Célja: </a:t>
            </a:r>
            <a:r>
              <a:rPr lang="hu-HU" b="1" dirty="0" smtClean="0">
                <a:solidFill>
                  <a:srgbClr val="C00000"/>
                </a:solidFill>
              </a:rPr>
              <a:t>Budapest Center of Excellence </a:t>
            </a:r>
            <a:r>
              <a:rPr lang="hu-HU" b="1" dirty="0" err="1" smtClean="0">
                <a:solidFill>
                  <a:srgbClr val="C00000"/>
                </a:solidFill>
              </a:rPr>
              <a:t>for</a:t>
            </a:r>
            <a:r>
              <a:rPr lang="hu-HU" b="1" dirty="0" smtClean="0">
                <a:solidFill>
                  <a:srgbClr val="C00000"/>
                </a:solidFill>
              </a:rPr>
              <a:t> </a:t>
            </a:r>
            <a:r>
              <a:rPr lang="hu-HU" b="1" dirty="0" err="1" smtClean="0">
                <a:solidFill>
                  <a:srgbClr val="C00000"/>
                </a:solidFill>
              </a:rPr>
              <a:t>Smart</a:t>
            </a:r>
            <a:r>
              <a:rPr lang="hu-HU" b="1" dirty="0" smtClean="0">
                <a:solidFill>
                  <a:srgbClr val="C00000"/>
                </a:solidFill>
              </a:rPr>
              <a:t> </a:t>
            </a:r>
            <a:r>
              <a:rPr lang="hu-HU" b="1" dirty="0" err="1">
                <a:solidFill>
                  <a:srgbClr val="C00000"/>
                </a:solidFill>
              </a:rPr>
              <a:t>C</a:t>
            </a:r>
            <a:r>
              <a:rPr lang="hu-HU" b="1" dirty="0" err="1" smtClean="0">
                <a:solidFill>
                  <a:srgbClr val="C00000"/>
                </a:solidFill>
              </a:rPr>
              <a:t>ities</a:t>
            </a:r>
            <a:r>
              <a:rPr lang="hu-HU" b="1" dirty="0" smtClean="0">
                <a:solidFill>
                  <a:srgbClr val="C00000"/>
                </a:solidFill>
              </a:rPr>
              <a:t> </a:t>
            </a:r>
            <a:endParaRPr lang="hu-HU" b="1" dirty="0">
              <a:solidFill>
                <a:srgbClr val="C00000"/>
              </a:solidFill>
            </a:endParaRPr>
          </a:p>
          <a:p>
            <a:pPr lvl="1"/>
            <a:r>
              <a:rPr lang="hu-HU" dirty="0" err="1" smtClean="0">
                <a:solidFill>
                  <a:srgbClr val="C00000"/>
                </a:solidFill>
              </a:rPr>
              <a:t>Vehicle</a:t>
            </a:r>
            <a:r>
              <a:rPr lang="hu-HU" dirty="0" smtClean="0">
                <a:solidFill>
                  <a:srgbClr val="C00000"/>
                </a:solidFill>
              </a:rPr>
              <a:t> ICT </a:t>
            </a:r>
          </a:p>
          <a:p>
            <a:pPr lvl="2"/>
            <a:r>
              <a:rPr lang="hu-HU" dirty="0" smtClean="0"/>
              <a:t>TMIT + HIT + AUT</a:t>
            </a:r>
          </a:p>
          <a:p>
            <a:pPr lvl="2"/>
            <a:r>
              <a:rPr lang="hu-HU" dirty="0" smtClean="0"/>
              <a:t>Ipari partnerek</a:t>
            </a:r>
          </a:p>
          <a:p>
            <a:pPr lvl="1"/>
            <a:r>
              <a:rPr lang="hu-HU" dirty="0" smtClean="0"/>
              <a:t>Kormányzati támogatással induló magyar </a:t>
            </a:r>
            <a:r>
              <a:rPr lang="hu-HU" dirty="0" err="1" smtClean="0"/>
              <a:t>smart</a:t>
            </a:r>
            <a:r>
              <a:rPr lang="hu-HU" dirty="0" smtClean="0"/>
              <a:t> city projektek   </a:t>
            </a:r>
            <a:endParaRPr lang="hu-HU" dirty="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7</a:t>
            </a:fld>
            <a:endParaRPr lang="hu-H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9311" y="497715"/>
            <a:ext cx="3877723" cy="167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785" y="830218"/>
            <a:ext cx="1745794" cy="248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4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„Okos város” csoport a </a:t>
            </a:r>
            <a:r>
              <a:rPr lang="hu-HU" dirty="0" err="1"/>
              <a:t>TMIT-en</a:t>
            </a:r>
            <a:endParaRPr lang="hu-HU" dirty="0"/>
          </a:p>
        </p:txBody>
      </p:sp>
      <p:sp>
        <p:nvSpPr>
          <p:cNvPr id="3" name="Tartalom helye 2"/>
          <p:cNvSpPr>
            <a:spLocks noGrp="1"/>
          </p:cNvSpPr>
          <p:nvPr>
            <p:ph idx="1"/>
          </p:nvPr>
        </p:nvSpPr>
        <p:spPr>
          <a:xfrm>
            <a:off x="381025" y="868219"/>
            <a:ext cx="5057874" cy="5663210"/>
          </a:xfrm>
        </p:spPr>
        <p:txBody>
          <a:bodyPr>
            <a:normAutofit fontScale="92500" lnSpcReduction="20000"/>
          </a:bodyPr>
          <a:lstStyle/>
          <a:p>
            <a:pPr>
              <a:spcBef>
                <a:spcPts val="600"/>
              </a:spcBef>
            </a:pPr>
            <a:r>
              <a:rPr lang="hu-HU" dirty="0"/>
              <a:t>Dr. Vida Rolland</a:t>
            </a:r>
          </a:p>
          <a:p>
            <a:pPr marL="0" indent="0">
              <a:spcBef>
                <a:spcPts val="600"/>
              </a:spcBef>
              <a:buNone/>
            </a:pPr>
            <a:r>
              <a:rPr lang="hu-HU" dirty="0"/>
              <a:t>  </a:t>
            </a:r>
            <a:r>
              <a:rPr lang="hu-HU" dirty="0" smtClean="0"/>
              <a:t> </a:t>
            </a:r>
            <a:r>
              <a:rPr lang="hu-HU" sz="1600" dirty="0" smtClean="0"/>
              <a:t>Okos város specializáció felelős</a:t>
            </a:r>
          </a:p>
          <a:p>
            <a:pPr marL="0" indent="0">
              <a:spcBef>
                <a:spcPts val="600"/>
              </a:spcBef>
              <a:buNone/>
            </a:pPr>
            <a:r>
              <a:rPr lang="hu-HU" sz="1600" dirty="0"/>
              <a:t> </a:t>
            </a:r>
            <a:r>
              <a:rPr lang="hu-HU" sz="1600" dirty="0" smtClean="0"/>
              <a:t>   Szenzorhálózatok és alkalmazásaik</a:t>
            </a:r>
          </a:p>
          <a:p>
            <a:pPr marL="0" indent="0">
              <a:spcBef>
                <a:spcPts val="600"/>
              </a:spcBef>
              <a:buNone/>
            </a:pPr>
            <a:r>
              <a:rPr lang="hu-HU" sz="1600" dirty="0"/>
              <a:t> </a:t>
            </a:r>
            <a:r>
              <a:rPr lang="hu-HU" sz="1600" dirty="0" smtClean="0"/>
              <a:t>   Intelligens közlekedési rendszerek </a:t>
            </a:r>
            <a:endParaRPr lang="hu-HU" sz="1600" dirty="0"/>
          </a:p>
          <a:p>
            <a:pPr marL="0" indent="0">
              <a:spcBef>
                <a:spcPts val="600"/>
              </a:spcBef>
              <a:buNone/>
            </a:pPr>
            <a:r>
              <a:rPr lang="hu-HU" dirty="0"/>
              <a:t>   </a:t>
            </a:r>
            <a:endParaRPr lang="hu-HU" dirty="0" smtClean="0"/>
          </a:p>
          <a:p>
            <a:pPr marL="0" indent="0">
              <a:spcBef>
                <a:spcPts val="600"/>
              </a:spcBef>
              <a:buNone/>
            </a:pPr>
            <a:endParaRPr lang="hu-HU" dirty="0"/>
          </a:p>
          <a:p>
            <a:pPr>
              <a:spcBef>
                <a:spcPts val="600"/>
              </a:spcBef>
            </a:pPr>
            <a:r>
              <a:rPr lang="hu-HU" dirty="0" smtClean="0"/>
              <a:t>Dr. </a:t>
            </a:r>
            <a:r>
              <a:rPr lang="hu-HU" dirty="0" err="1" smtClean="0"/>
              <a:t>Vidács</a:t>
            </a:r>
            <a:r>
              <a:rPr lang="hu-HU" dirty="0" smtClean="0"/>
              <a:t> Attila</a:t>
            </a:r>
          </a:p>
          <a:p>
            <a:pPr marL="0" indent="0">
              <a:spcBef>
                <a:spcPts val="600"/>
              </a:spcBef>
              <a:buNone/>
            </a:pPr>
            <a:r>
              <a:rPr lang="hu-HU" dirty="0" smtClean="0"/>
              <a:t>   </a:t>
            </a:r>
            <a:r>
              <a:rPr lang="hu-HU" sz="1600" dirty="0" smtClean="0"/>
              <a:t>Szenzorhálózatok és alkalmazásaik</a:t>
            </a:r>
          </a:p>
          <a:p>
            <a:pPr marL="0" indent="0">
              <a:spcBef>
                <a:spcPts val="600"/>
              </a:spcBef>
              <a:buNone/>
            </a:pPr>
            <a:endParaRPr lang="hu-HU" dirty="0"/>
          </a:p>
          <a:p>
            <a:pPr>
              <a:spcBef>
                <a:spcPts val="600"/>
              </a:spcBef>
            </a:pPr>
            <a:r>
              <a:rPr lang="hu-HU" dirty="0" smtClean="0"/>
              <a:t>Dr. Simon Csaba</a:t>
            </a:r>
          </a:p>
          <a:p>
            <a:pPr marL="0" indent="0">
              <a:spcBef>
                <a:spcPts val="600"/>
              </a:spcBef>
              <a:buNone/>
            </a:pPr>
            <a:r>
              <a:rPr lang="hu-HU" dirty="0" smtClean="0"/>
              <a:t>   </a:t>
            </a:r>
            <a:r>
              <a:rPr lang="hu-HU" sz="1700" dirty="0" smtClean="0"/>
              <a:t>Intelligens közlekedési rendszerek</a:t>
            </a:r>
          </a:p>
          <a:p>
            <a:pPr marL="0" indent="0">
              <a:spcBef>
                <a:spcPts val="600"/>
              </a:spcBef>
              <a:buNone/>
            </a:pPr>
            <a:endParaRPr lang="hu-HU" dirty="0"/>
          </a:p>
          <a:p>
            <a:pPr>
              <a:spcBef>
                <a:spcPts val="600"/>
              </a:spcBef>
            </a:pPr>
            <a:r>
              <a:rPr lang="hu-HU" dirty="0" smtClean="0"/>
              <a:t>Dr. </a:t>
            </a:r>
            <a:r>
              <a:rPr lang="hu-HU" dirty="0"/>
              <a:t>N</a:t>
            </a:r>
            <a:r>
              <a:rPr lang="hu-HU" dirty="0" smtClean="0"/>
              <a:t>émeth Géza</a:t>
            </a:r>
          </a:p>
          <a:p>
            <a:pPr marL="0" indent="0">
              <a:spcBef>
                <a:spcPts val="600"/>
              </a:spcBef>
              <a:buNone/>
            </a:pPr>
            <a:r>
              <a:rPr lang="hu-HU" dirty="0" smtClean="0"/>
              <a:t>   </a:t>
            </a:r>
            <a:r>
              <a:rPr lang="hu-HU" sz="1700" dirty="0" smtClean="0"/>
              <a:t>Ember-gép interfész</a:t>
            </a:r>
          </a:p>
          <a:p>
            <a:pPr marL="0" indent="0">
              <a:spcBef>
                <a:spcPts val="600"/>
              </a:spcBef>
              <a:buNone/>
            </a:pPr>
            <a:endParaRPr lang="hu-HU" dirty="0"/>
          </a:p>
          <a:p>
            <a:pPr>
              <a:spcBef>
                <a:spcPts val="600"/>
              </a:spcBef>
            </a:pPr>
            <a:r>
              <a:rPr lang="hu-HU" dirty="0" smtClean="0"/>
              <a:t>Dr. </a:t>
            </a:r>
            <a:r>
              <a:rPr lang="hu-HU" dirty="0" err="1" smtClean="0"/>
              <a:t>Zainkó</a:t>
            </a:r>
            <a:r>
              <a:rPr lang="hu-HU" dirty="0" smtClean="0"/>
              <a:t> </a:t>
            </a:r>
            <a:r>
              <a:rPr lang="hu-HU" dirty="0"/>
              <a:t>C</a:t>
            </a:r>
            <a:r>
              <a:rPr lang="hu-HU" dirty="0" smtClean="0"/>
              <a:t>saba</a:t>
            </a:r>
          </a:p>
          <a:p>
            <a:pPr marL="0" indent="0">
              <a:spcBef>
                <a:spcPts val="600"/>
              </a:spcBef>
              <a:buNone/>
            </a:pPr>
            <a:r>
              <a:rPr lang="hu-HU" dirty="0" smtClean="0"/>
              <a:t>   </a:t>
            </a:r>
            <a:r>
              <a:rPr lang="hu-HU" sz="1700" dirty="0" smtClean="0"/>
              <a:t>Ember-gép interfész</a:t>
            </a:r>
          </a:p>
          <a:p>
            <a:pPr marL="0" indent="0">
              <a:spcBef>
                <a:spcPts val="600"/>
              </a:spcBef>
              <a:buNone/>
            </a:pPr>
            <a:endParaRPr lang="hu-HU" dirty="0" smtClean="0"/>
          </a:p>
          <a:p>
            <a:pPr>
              <a:spcBef>
                <a:spcPts val="600"/>
              </a:spcBef>
            </a:pPr>
            <a:r>
              <a:rPr lang="hu-HU" dirty="0" smtClean="0"/>
              <a:t>Dr. Tóth Bálint Pál</a:t>
            </a:r>
          </a:p>
          <a:p>
            <a:pPr marL="0" indent="0">
              <a:spcBef>
                <a:spcPts val="600"/>
              </a:spcBef>
              <a:buNone/>
            </a:pPr>
            <a:r>
              <a:rPr lang="hu-HU" dirty="0" smtClean="0"/>
              <a:t>   </a:t>
            </a:r>
            <a:r>
              <a:rPr lang="hu-HU" sz="1700" dirty="0" smtClean="0"/>
              <a:t>Ember-gép interfész</a:t>
            </a:r>
          </a:p>
          <a:p>
            <a:pPr marL="0" indent="0">
              <a:spcBef>
                <a:spcPts val="600"/>
              </a:spcBef>
              <a:buNone/>
            </a:pPr>
            <a:endParaRPr lang="hu-HU" dirty="0" smtClean="0"/>
          </a:p>
        </p:txBody>
      </p:sp>
      <p:sp>
        <p:nvSpPr>
          <p:cNvPr id="4" name="Dátum helye 3"/>
          <p:cNvSpPr>
            <a:spLocks noGrp="1"/>
          </p:cNvSpPr>
          <p:nvPr>
            <p:ph type="dt" sz="half" idx="10"/>
          </p:nvPr>
        </p:nvSpPr>
        <p:spPr/>
        <p:txBody>
          <a:bodyPr/>
          <a:lstStyle/>
          <a:p>
            <a:r>
              <a:rPr lang="hu-HU" smtClean="0"/>
              <a:t>2015. tavasz</a:t>
            </a:r>
            <a:endParaRPr lang="hu-HU" dirty="0"/>
          </a:p>
        </p:txBody>
      </p:sp>
      <p:sp>
        <p:nvSpPr>
          <p:cNvPr id="5" name="Élőláb helye 4"/>
          <p:cNvSpPr>
            <a:spLocks noGrp="1"/>
          </p:cNvSpPr>
          <p:nvPr>
            <p:ph type="ftr" sz="quarter" idx="11"/>
          </p:nvPr>
        </p:nvSpPr>
        <p:spPr/>
        <p:txBody>
          <a:bodyPr/>
          <a:lstStyle/>
          <a:p>
            <a:r>
              <a:rPr lang="hu-HU" smtClean="0"/>
              <a:t>Szenzorhálózatok és alkalmazásaik (VITMMA09) - Okos város  MSc mellékspecializáció, BME-TMIT</a:t>
            </a:r>
            <a:endParaRPr lang="hu-HU" dirty="0"/>
          </a:p>
        </p:txBody>
      </p:sp>
      <p:sp>
        <p:nvSpPr>
          <p:cNvPr id="6" name="Dia számának helye 5"/>
          <p:cNvSpPr>
            <a:spLocks noGrp="1"/>
          </p:cNvSpPr>
          <p:nvPr>
            <p:ph type="sldNum" sz="quarter" idx="12"/>
          </p:nvPr>
        </p:nvSpPr>
        <p:spPr/>
        <p:txBody>
          <a:bodyPr/>
          <a:lstStyle/>
          <a:p>
            <a:fld id="{E31375A4-56A4-47D6-9801-1991572033F7}" type="slidenum">
              <a:rPr lang="hu-HU" smtClean="0"/>
              <a:pPr/>
              <a:t>8</a:t>
            </a:fld>
            <a:endParaRPr lang="hu-HU" dirty="0"/>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1924" y="857991"/>
            <a:ext cx="555164" cy="704522"/>
          </a:xfrm>
          <a:prstGeom prst="rect">
            <a:avLst/>
          </a:prstGeom>
        </p:spPr>
      </p:pic>
      <p:pic>
        <p:nvPicPr>
          <p:cNvPr id="2051" name="Picture 3" descr="vidacs_attila_b"/>
          <p:cNvPicPr>
            <a:picLocks noChangeAspect="1" noChangeArrowheads="1"/>
          </p:cNvPicPr>
          <p:nvPr/>
        </p:nvPicPr>
        <p:blipFill>
          <a:blip r:embed="rId3" cstate="print">
            <a:extLst>
              <a:ext uri="{28A0092B-C50C-407E-A947-70E740481C1C}">
                <a14:useLocalDpi xmlns:a14="http://schemas.microsoft.com/office/drawing/2010/main" val="0"/>
              </a:ext>
            </a:extLst>
          </a:blip>
          <a:srcRect l="8678" t="12939" r="2890" b="1492"/>
          <a:stretch>
            <a:fillRect/>
          </a:stretch>
        </p:blipFill>
        <p:spPr bwMode="auto">
          <a:xfrm>
            <a:off x="4241924" y="2169305"/>
            <a:ext cx="569740" cy="73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938" y="2954668"/>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44" y="3829113"/>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0049" y="4700588"/>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0049" y="5578001"/>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artalom helye 2"/>
          <p:cNvSpPr txBox="1">
            <a:spLocks/>
          </p:cNvSpPr>
          <p:nvPr/>
        </p:nvSpPr>
        <p:spPr>
          <a:xfrm>
            <a:off x="6377049" y="178131"/>
            <a:ext cx="5533902" cy="63275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pPr>
              <a:spcBef>
                <a:spcPts val="600"/>
              </a:spcBef>
            </a:pPr>
            <a:r>
              <a:rPr lang="hu-HU" dirty="0" smtClean="0"/>
              <a:t>Dr. Marosits Tamás</a:t>
            </a:r>
          </a:p>
          <a:p>
            <a:pPr marL="0" indent="0">
              <a:spcBef>
                <a:spcPts val="600"/>
              </a:spcBef>
              <a:buFont typeface="Arial" pitchFamily="34" charset="0"/>
              <a:buNone/>
            </a:pPr>
            <a:r>
              <a:rPr lang="hu-HU" dirty="0" smtClean="0"/>
              <a:t>   </a:t>
            </a:r>
            <a:r>
              <a:rPr lang="hu-HU" sz="1600" dirty="0" smtClean="0"/>
              <a:t>Okos város laboratórium</a:t>
            </a:r>
            <a:endParaRPr lang="hu-HU" dirty="0" smtClean="0"/>
          </a:p>
          <a:p>
            <a:pPr marL="0" indent="0">
              <a:spcBef>
                <a:spcPts val="600"/>
              </a:spcBef>
              <a:buFont typeface="Arial" pitchFamily="34" charset="0"/>
              <a:buNone/>
            </a:pPr>
            <a:endParaRPr lang="hu-HU" sz="1500" dirty="0" smtClean="0"/>
          </a:p>
          <a:p>
            <a:pPr>
              <a:spcBef>
                <a:spcPts val="600"/>
              </a:spcBef>
            </a:pPr>
            <a:r>
              <a:rPr lang="hu-HU" dirty="0" smtClean="0"/>
              <a:t>Dr. Fehér Gábor</a:t>
            </a:r>
          </a:p>
          <a:p>
            <a:pPr marL="0" indent="0">
              <a:spcBef>
                <a:spcPts val="600"/>
              </a:spcBef>
              <a:buFont typeface="Arial" pitchFamily="34" charset="0"/>
              <a:buNone/>
            </a:pPr>
            <a:r>
              <a:rPr lang="hu-HU" dirty="0" smtClean="0"/>
              <a:t>   </a:t>
            </a:r>
            <a:r>
              <a:rPr lang="hu-HU" sz="1600" dirty="0"/>
              <a:t>Ö</a:t>
            </a:r>
            <a:r>
              <a:rPr lang="hu-HU" sz="1600" dirty="0" smtClean="0"/>
              <a:t>nálló labor, projektek</a:t>
            </a:r>
          </a:p>
          <a:p>
            <a:pPr marL="0" indent="0">
              <a:spcBef>
                <a:spcPts val="600"/>
              </a:spcBef>
              <a:buFont typeface="Arial" pitchFamily="34" charset="0"/>
              <a:buNone/>
            </a:pPr>
            <a:r>
              <a:rPr lang="hu-HU" sz="1600" dirty="0"/>
              <a:t> </a:t>
            </a:r>
            <a:r>
              <a:rPr lang="hu-HU" sz="1600" dirty="0" smtClean="0"/>
              <a:t>   </a:t>
            </a:r>
            <a:r>
              <a:rPr lang="hu-HU" sz="1600" dirty="0" err="1" smtClean="0"/>
              <a:t>Arduino</a:t>
            </a:r>
            <a:r>
              <a:rPr lang="hu-HU" sz="1600" dirty="0" smtClean="0"/>
              <a:t>, </a:t>
            </a:r>
            <a:r>
              <a:rPr lang="hu-HU" sz="1600" dirty="0" err="1" smtClean="0"/>
              <a:t>Android</a:t>
            </a:r>
            <a:r>
              <a:rPr lang="hu-HU" sz="1600" dirty="0" smtClean="0"/>
              <a:t>, </a:t>
            </a:r>
            <a:r>
              <a:rPr lang="hu-HU" sz="1600" dirty="0" err="1" smtClean="0"/>
              <a:t>Crowdsensing</a:t>
            </a:r>
            <a:endParaRPr lang="hu-HU" sz="1600" dirty="0" smtClean="0"/>
          </a:p>
          <a:p>
            <a:pPr marL="0" indent="0">
              <a:spcBef>
                <a:spcPts val="600"/>
              </a:spcBef>
              <a:buFont typeface="Arial" pitchFamily="34" charset="0"/>
              <a:buNone/>
            </a:pPr>
            <a:endParaRPr lang="hu-HU" sz="1500" dirty="0" smtClean="0"/>
          </a:p>
          <a:p>
            <a:pPr>
              <a:spcBef>
                <a:spcPts val="600"/>
              </a:spcBef>
            </a:pPr>
            <a:r>
              <a:rPr lang="hu-HU" dirty="0" smtClean="0"/>
              <a:t>Dr. </a:t>
            </a:r>
            <a:r>
              <a:rPr lang="hu-HU" dirty="0" err="1" smtClean="0"/>
              <a:t>Maliosz</a:t>
            </a:r>
            <a:r>
              <a:rPr lang="hu-HU" dirty="0" smtClean="0"/>
              <a:t> Markosz</a:t>
            </a:r>
          </a:p>
          <a:p>
            <a:pPr marL="0" indent="0">
              <a:spcBef>
                <a:spcPts val="600"/>
              </a:spcBef>
              <a:buNone/>
            </a:pPr>
            <a:r>
              <a:rPr lang="hu-HU" sz="1800" dirty="0" smtClean="0"/>
              <a:t>   </a:t>
            </a:r>
            <a:r>
              <a:rPr lang="hu-HU" sz="1600" dirty="0" smtClean="0"/>
              <a:t>Önálló </a:t>
            </a:r>
            <a:r>
              <a:rPr lang="hu-HU" sz="1600" dirty="0"/>
              <a:t>labor, </a:t>
            </a:r>
            <a:r>
              <a:rPr lang="hu-HU" sz="1600" dirty="0" smtClean="0"/>
              <a:t>projektek - Közlekedés</a:t>
            </a:r>
            <a:endParaRPr lang="hu-HU" sz="1600" dirty="0"/>
          </a:p>
          <a:p>
            <a:pPr marL="0" indent="0">
              <a:spcBef>
                <a:spcPts val="600"/>
              </a:spcBef>
              <a:buFont typeface="Arial" pitchFamily="34" charset="0"/>
              <a:buNone/>
            </a:pPr>
            <a:endParaRPr lang="hu-HU" sz="1500" dirty="0" smtClean="0"/>
          </a:p>
          <a:p>
            <a:pPr>
              <a:spcBef>
                <a:spcPts val="600"/>
              </a:spcBef>
            </a:pPr>
            <a:r>
              <a:rPr lang="hu-HU" dirty="0" smtClean="0"/>
              <a:t>Gáspár Csaba</a:t>
            </a:r>
          </a:p>
          <a:p>
            <a:pPr marL="0" indent="0">
              <a:spcBef>
                <a:spcPts val="600"/>
              </a:spcBef>
              <a:buFont typeface="Arial" pitchFamily="34" charset="0"/>
              <a:buNone/>
            </a:pPr>
            <a:r>
              <a:rPr lang="hu-HU" sz="1700" dirty="0" smtClean="0"/>
              <a:t>   </a:t>
            </a:r>
            <a:r>
              <a:rPr lang="hu-HU" sz="1600" dirty="0" smtClean="0"/>
              <a:t>Önálló labor, projektek – Big </a:t>
            </a:r>
            <a:r>
              <a:rPr lang="hu-HU" sz="1600" dirty="0" err="1" smtClean="0"/>
              <a:t>data</a:t>
            </a:r>
            <a:endParaRPr lang="hu-HU" sz="1200" dirty="0" smtClean="0"/>
          </a:p>
          <a:p>
            <a:pPr marL="0" indent="0">
              <a:spcBef>
                <a:spcPts val="600"/>
              </a:spcBef>
              <a:buFont typeface="Arial" pitchFamily="34" charset="0"/>
              <a:buNone/>
            </a:pPr>
            <a:endParaRPr lang="hu-HU" sz="1500" dirty="0" smtClean="0"/>
          </a:p>
          <a:p>
            <a:pPr>
              <a:spcBef>
                <a:spcPts val="600"/>
              </a:spcBef>
            </a:pPr>
            <a:r>
              <a:rPr lang="hu-HU" dirty="0" smtClean="0"/>
              <a:t>Lajtha Balázs</a:t>
            </a:r>
          </a:p>
          <a:p>
            <a:pPr marL="0" indent="0">
              <a:spcBef>
                <a:spcPts val="600"/>
              </a:spcBef>
              <a:buNone/>
            </a:pPr>
            <a:r>
              <a:rPr lang="hu-HU" dirty="0" smtClean="0"/>
              <a:t>   </a:t>
            </a:r>
            <a:r>
              <a:rPr lang="hu-HU" sz="1600" dirty="0" smtClean="0"/>
              <a:t>Önálló </a:t>
            </a:r>
            <a:r>
              <a:rPr lang="hu-HU" sz="1600" dirty="0"/>
              <a:t>labor, </a:t>
            </a:r>
            <a:r>
              <a:rPr lang="hu-HU" sz="1600" dirty="0" smtClean="0"/>
              <a:t>projektek – </a:t>
            </a:r>
            <a:r>
              <a:rPr lang="hu-HU" sz="1600" dirty="0" err="1" smtClean="0"/>
              <a:t>Arduino</a:t>
            </a:r>
            <a:r>
              <a:rPr lang="hu-HU" sz="1600" dirty="0" smtClean="0"/>
              <a:t>, </a:t>
            </a:r>
            <a:r>
              <a:rPr lang="hu-HU" sz="1600" dirty="0" err="1" smtClean="0"/>
              <a:t>Android</a:t>
            </a:r>
            <a:endParaRPr lang="hu-HU" sz="1600" dirty="0" smtClean="0"/>
          </a:p>
          <a:p>
            <a:pPr marL="0" indent="0">
              <a:spcBef>
                <a:spcPts val="600"/>
              </a:spcBef>
              <a:buFont typeface="Arial" pitchFamily="34" charset="0"/>
              <a:buNone/>
            </a:pPr>
            <a:endParaRPr lang="hu-HU" sz="1500" dirty="0" smtClean="0"/>
          </a:p>
          <a:p>
            <a:pPr>
              <a:spcBef>
                <a:spcPts val="600"/>
              </a:spcBef>
            </a:pPr>
            <a:r>
              <a:rPr lang="hu-HU" dirty="0" smtClean="0"/>
              <a:t>Máté Miklós</a:t>
            </a:r>
          </a:p>
          <a:p>
            <a:pPr marL="0" indent="0">
              <a:spcBef>
                <a:spcPts val="600"/>
              </a:spcBef>
              <a:buNone/>
            </a:pPr>
            <a:r>
              <a:rPr lang="hu-HU" sz="1700" dirty="0" smtClean="0"/>
              <a:t>    </a:t>
            </a:r>
            <a:r>
              <a:rPr lang="hu-HU" sz="1600" dirty="0" smtClean="0"/>
              <a:t>Önálló </a:t>
            </a:r>
            <a:r>
              <a:rPr lang="hu-HU" sz="1600" dirty="0"/>
              <a:t>labor, projektek - Közlekedés</a:t>
            </a:r>
            <a:endParaRPr lang="hu-HU" sz="1700" dirty="0"/>
          </a:p>
          <a:p>
            <a:pPr>
              <a:spcBef>
                <a:spcPts val="600"/>
              </a:spcBef>
            </a:pPr>
            <a:endParaRPr lang="hu-HU" sz="1500" dirty="0" smtClean="0"/>
          </a:p>
          <a:p>
            <a:pPr>
              <a:spcBef>
                <a:spcPts val="600"/>
              </a:spcBef>
            </a:pPr>
            <a:r>
              <a:rPr lang="hu-HU" dirty="0" smtClean="0"/>
              <a:t>Kalmár András</a:t>
            </a:r>
          </a:p>
          <a:p>
            <a:pPr marL="0" indent="0">
              <a:spcBef>
                <a:spcPts val="600"/>
              </a:spcBef>
              <a:buNone/>
            </a:pPr>
            <a:r>
              <a:rPr lang="hu-HU" sz="1700" dirty="0"/>
              <a:t> </a:t>
            </a:r>
            <a:r>
              <a:rPr lang="hu-HU" sz="1700" dirty="0" smtClean="0"/>
              <a:t>   Önálló </a:t>
            </a:r>
            <a:r>
              <a:rPr lang="hu-HU" sz="1700" dirty="0"/>
              <a:t>labor, projektek - S</a:t>
            </a:r>
            <a:r>
              <a:rPr lang="hu-HU" sz="1700" dirty="0" smtClean="0"/>
              <a:t>zenzorhálózatok</a:t>
            </a:r>
            <a:endParaRPr lang="hu-HU" sz="1700" dirty="0" smtClean="0"/>
          </a:p>
        </p:txBody>
      </p:sp>
      <p:sp>
        <p:nvSpPr>
          <p:cNvPr id="12" name="AutoShape 14" descr="Képtalálat a következőre: „marosits tamás TM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308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3696" y="77213"/>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3696" y="960525"/>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13696" y="1836805"/>
            <a:ext cx="6286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13697" y="2718475"/>
            <a:ext cx="628650" cy="83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26" descr="data:image/jpeg;base64,/9j/4AAQSkZJRgABAQAAAQABAAD/2wCEAAkGBxQSEhQUEhQWFRQVGBoWGBcYGBgVGBccFR0YHBocFxgaHCghHxomIB0gITEhJSksLi4vFyAzODMsNygtLisBCgoKDg0OGxAQGywkHyYtNCw3Nyw1OCw0LTQ3LCwsLSwsLCwsLDQsLDQsLi4sLCwsLCwtLCwsLCwsLCwsLCwsLP/AABEIAGkATwMBIgACEQEDEQH/xAAcAAABBAMBAAAAAAAAAAAAAAAAAQIFBwMEBgj/xAA5EAABAwEFBAgCCQUAAAAAAAABAAIRAwQFEiExBkFRcQcTIjJhgZGhFMEjM0JSgrHR4fAVJGJykv/EABkBAAMBAQEAAAAAAAAAAAAAAAACBAMBBf/EAB8RAQEAAgICAwEAAAAAAAAAAAABAhEDIQQSMkFRIv/aAAwDAQACEQMRAD8AudCVCVwiEqRDoCcmpUOApEqQodIUBCEA9CEIAXNbX7YUbAId26pEhgMci47gp63WkUqdSoRIYxz444QTHsvM97XnUtVR1WocT3EnwHg0cBoEmWWjYzbq736XrUD2G028mzPqVs2fpftBpQadM1Do7MDlHFcE6631AA1pOcyM49lhq3e+n3gUvvP01wynelsXB0tS4NtVMYTljZII5tJMjkrPs1obUa17HBzXCQ4ZggryY6tCuPoT2kL2vslQ5t7dOeB7zeW/zKedM97WohBQmB6EIXAiNr7QaditLgJIpOH/AEI+apq4tmab6TXZyTKu+97J11CrT++xzfMjL3VO1WV7PRY1r3BwDjDWB0kE6zl5KbyLepFXja7tdJYrAymwNa3RRm0Fha9pGHIjcn3TetU0MVYdqN4g58RxUJbOteesPW1A4kYQ8NDRxiNFPjFuV6cRfNzupknVs6qZ6MK5p3lZv8n4T+IEfMeim7VYcVF04s2mA7vDJaPRndJqW2zPJDQ18+LsAJgefzVXHnudoOXj1eo9CIQgKhOchJKRKYpVetYD465+ZVgErgr5oGhVc2ZkYm7tdyk8mXUqvxLN1BXzXDQ5oa4kRpEe5WW5/qzwn1WlacTpLmDzdr6JlktLgCCC2N0ysZ8V2U+2W86gWLYexubaaDWZjrMR8BMuPKFp2mviM7lauytx06FJjw36R7AXEmYnMgcFvxY21Jz8kidQhCseeEkqMvHaGzUPrq9Nh4YgT6CSuPvTpYszJFGnUqniYY0+ufsFmZYRXG7dPZ2IM1GAlzRmQw7yOenMrh7b0o2ypPVinRG6Bjd6uy9lobEXnitpZXeT8QOrL3GTjJBYZPiI80meFssNx5zHKVMmswjWd4UVaraM1PX/ALNdW+DLCdCO67xG7y1UK+5A2BLnuOgAklRySdV6NztnSPpEuI3Nn1VtbJ7a0bW99B30dopkg0zo4Nylh38tQuIq3R8JSNotIgt7TKUjUd01Dz+z68FVgtL+tNQOIfiL8QMEOJmQeau4cLJuvO5+SW6j1mhUHd3SjeFKA57KwGvWMGI/iZBnxMrr7p6X6Th/cUHsPGmQ8ehgrVltVD6pJk5rG1zZ7RA8ErljwgnNGiswqt+8PVEw4OacxBBB0I0IKYyiBuTlzTq3r+23o/0ujVrN6yrXBa2mDhJeyA90/ZAO8cQn9Ft7UbRZ3GD8TTMPxEOMHuuaY7pzHGRyVPWh4NLC4mWulg3QZxcty6PogbirVajamGqOwWaAsdv8YP8AM0vpLWvvrBMdLl6y+nQaZiXv/ID81WsYdVL7S20VrTVeDLcRDTxDcgeR181H7lowYhUHFPpEcUpAGqWk7KYhAZyZAI3pHNlMsndHNP8A2XHTmu3HVCa7X1TggMVpGU8M1r3Jan0KpdTOFwDhPg4EH+eAW1V7p5FadDvH/Vc+2kv81kAWQJjN6dV7p5fqmZGRiM7h7/snykZoOSc1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AutoShape 28" descr="data:image/jpeg;base64,/9j/4AAQSkZJRgABAQAAAQABAAD/2wCEAAkGBxQSEhQUEhQWFRQVGBoWGBcYGBgVGBccFR0YHBocFxgaHCghHxomIB0gITEhJSksLi4vFyAzODMsNygtLisBCgoKDg0OGxAQGywkHyYtNCw3Nyw1OCw0LTQ3LCwsLSwsLCwsLDQsLDQsLi4sLCwsLCwtLCwsLCwsLCwsLCwsLP/AABEIAGkATwMBIgACEQEDEQH/xAAcAAABBAMBAAAAAAAAAAAAAAAAAQIFBwMEBgj/xAA5EAABAwEFBAgCCQUAAAAAAAABAAIRAwQFEiExBkFRcQcTIjJhgZGhFMEjM0JSgrHR4fAVJGJykv/EABkBAAMBAQEAAAAAAAAAAAAAAAACBAMBBf/EAB8RAQEAAgICAwEAAAAAAAAAAAABAhEDIQQSMkFRIv/aAAwDAQACEQMRAD8AudCVCVwiEqRDoCcmpUOApEqQodIUBCEA9CEIAXNbX7YUbAId26pEhgMci47gp63WkUqdSoRIYxz444QTHsvM97XnUtVR1WocT3EnwHg0cBoEmWWjYzbq736XrUD2G028mzPqVs2fpftBpQadM1Do7MDlHFcE6631AA1pOcyM49lhq3e+n3gUvvP01wynelsXB0tS4NtVMYTljZII5tJMjkrPs1obUa17HBzXCQ4ZggryY6tCuPoT2kL2vslQ5t7dOeB7zeW/zKedM97WohBQmB6EIXAiNr7QaditLgJIpOH/AEI+apq4tmab6TXZyTKu+97J11CrT++xzfMjL3VO1WV7PRY1r3BwDjDWB0kE6zl5KbyLepFXja7tdJYrAymwNa3RRm0Fha9pGHIjcn3TetU0MVYdqN4g58RxUJbOteesPW1A4kYQ8NDRxiNFPjFuV6cRfNzupknVs6qZ6MK5p3lZv8n4T+IEfMeim7VYcVF04s2mA7vDJaPRndJqW2zPJDQ18+LsAJgefzVXHnudoOXj1eo9CIQgKhOchJKRKYpVetYD465+ZVgErgr5oGhVc2ZkYm7tdyk8mXUqvxLN1BXzXDQ5oa4kRpEe5WW5/qzwn1WlacTpLmDzdr6JlktLgCCC2N0ysZ8V2U+2W86gWLYexubaaDWZjrMR8BMuPKFp2mviM7lauytx06FJjw36R7AXEmYnMgcFvxY21Jz8kidQhCseeEkqMvHaGzUPrq9Nh4YgT6CSuPvTpYszJFGnUqniYY0+ufsFmZYRXG7dPZ2IM1GAlzRmQw7yOenMrh7b0o2ypPVinRG6Bjd6uy9lobEXnitpZXeT8QOrL3GTjJBYZPiI80meFssNx5zHKVMmswjWd4UVaraM1PX/ALNdW+DLCdCO67xG7y1UK+5A2BLnuOgAklRySdV6NztnSPpEuI3Nn1VtbJ7a0bW99B30dopkg0zo4Nylh38tQuIq3R8JSNotIgt7TKUjUd01Dz+z68FVgtL+tNQOIfiL8QMEOJmQeau4cLJuvO5+SW6j1mhUHd3SjeFKA57KwGvWMGI/iZBnxMrr7p6X6Th/cUHsPGmQ8ehgrVltVD6pJk5rG1zZ7RA8ErljwgnNGiswqt+8PVEw4OacxBBB0I0IKYyiBuTlzTq3r+23o/0ujVrN6yrXBa2mDhJeyA90/ZAO8cQn9Ft7UbRZ3GD8TTMPxEOMHuuaY7pzHGRyVPWh4NLC4mWulg3QZxcty6PogbirVajamGqOwWaAsdv8YP8AM0vpLWvvrBMdLl6y+nQaZiXv/ID81WsYdVL7S20VrTVeDLcRDTxDcgeR181H7lowYhUHFPpEcUpAGqWk7KYhAZyZAI3pHNlMsndHNP8A2XHTmu3HVCa7X1TggMVpGU8M1r3Jan0KpdTOFwDhPg4EH+eAW1V7p5FadDvH/Vc+2kv81kAWQJjN6dV7p5fqmZGRiM7h7/snykZoOSc1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3101"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13697" y="3583026"/>
            <a:ext cx="628650" cy="83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31" descr="data:image/jpeg;base64,/9j/4AAQSkZJRgABAQAAAQABAAD/2wCEAAkGBxQSEhUUEhQVFhUXGBwWFhcYGBccHxwgGRUWFxUYHxwdICgkGB8lHBQfITEhJSkrLi4uHB8zODMsNygtLiwBCgoKDg0OGhAQGiwmICQsLC8wLywsLDUsNCwsMSwsLC4vLCwsNCwsLCwsLCwsLiwsLCwsKzQsLCwsLCwsLCwsLP/AABEIAGkATwMBIgACEQEDEQH/xAAcAAAABwEBAAAAAAAAAAAAAAAAAQMEBQYHAgj/xAA3EAABAwIDBgMFBwUBAAAAAAABAAIDBBEFITEGEkFRYXETIoEHQpGx0SMyYqHB4fFSVHKy8BT/xAAZAQACAwEAAAAAAAAAAAAAAAAABAECAwX/xAAfEQACAwACAgMAAAAAAAAAAAAAAQIDERIhBDETIjL/2gAMAwEAAhEDEQA/ANdQQQVSQIIIkABBIz1TGZve1vcgfNCKqY7Nr2nsQUAKokEEEBFEUaIIAVRIIroJGONYxFSxmSV1hwHE9AOKyDH/AGgVU7yIrxsJs1rdfU80XtAxgz1j2AktYdxo+fxKnNjdnAweJK3zHS/BYTswaqp5FMdTVUnmkD3dXE3STmys03hbr9Fss9CwjQKJqsIZyCx+RjSoiykYLtpU0zh5vEZ7zHknvY6hats5tLFWM3ozZw+802uPqOqy/aPZ4WLoxmM1WcCxh9LO2RpsWu8w5i+YW1c9XQrdTxZ6N3kN9NqKrbLG2Rhu1wBB7pUrbRQcrmR1gba2RoKSTzxgRMta1z9S7ePe5JWvwaAaKiPwtsWISSR+aM77m9DfMG3I3SdXtNO05PZmbAFrrX5XCSmuT6OlU+EfsaUR1TSqHVVPDcamcLvAv0N/49UwxDaaa/laPU2VOLfRvqS0sFbaxWW7Vxhk53dDY/orZDjkj/LI0d2lVHa8fbW52WtMWpC/kS2BsHssrPEoG/gc5nyI/Jyt6pXskw90NAC7IyPdIO1gB/qromTnP2OLorokV1YCi/8AkEb3gjpfjqbphU4E1xu2wF7+vPNT+1MRY4P913Hrb9lBuqr8bJCScWdmtq1aHS4WAyV9t643W3/Mqvx4XvNsc8rJ1Njr2NcwWtwXeFVVm72Wedka12X4RfRHw4KWXOmWQ/VMMTwhskoc8k7oGmV/orDU1l8ktguHePIAR5b3cegOn6K8XIxlGtPH6Rf8IcDBFut3RuNs0cMtE7STLAADIDILq6aOS83ocXRXXN0V1IEXtNBvwO5t8w9NfyWdzu8Q2Dt0gLTcTcPCf/iVlFa4wyG4y4FL2/od8aWR79DWoe6+7e56sHzCVp2ubYuIA5BdyY0wjMC/ZR01dvnJZ4xudsSVp2+JI1o95waPU2Wj4dQsgBDL563N+w7KhbIRXna48LkfBaEHLepLNOffNt4OQ5dhybNclA5aiw6c8DM6KHh2hilqG08DmvkNy4+60N+8b+8egWT47tZUVJ8z7N/obkP39VFUeJyU8zJ4j5mm/wBQeh0QSbfjwO8R7oAsPTMn5Ko4tRh40VnwjHoMSi3oyGyt+9G7UdOo5FMqqjLSQ4EJO2LUtHqZpxwoUmHN6jou6fDAFYZKcE6J1TYQ92jbDmcghay7UV2xpgEP2zbDIA3+CbYlteaKrfA8b8dwQb+Zu8ASOoClsYxWDDYiXEOlcPK3i48OzeqxyrrHzSPlkN3PJJ/7kEzXFpdid01KWo3fCscgqBeKQHpoR6FSjXLznDO5pu0kHorNg+3VTAN1x8RvAP1HrqrmJAl6MPSLV25SSCN72OD4nFrhoWkgjsQrRQ+0ytiAEm5KPxtz+I1+CqaVHFQCLuPau/8AtYgeY/hR2Ie0qrlFowyPqBvEdr5D4Knt1TrkpwN0QqZHyOL5XOc46lxJPqSkl1KiQQEF0ERRoA//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AutoShape 33" descr="data:image/jpeg;base64,/9j/4AAQSkZJRgABAQAAAQABAAD/2wCEAAkGBxQSEhUUEhQVFhUXGBwWFhcYGBccHxwgGRUWFxUYHxwdICgkGB8lHBQfITEhJSkrLi4uHB8zODMsNygtLiwBCgoKDg0OGhAQGiwmICQsLC8wLywsLDUsNCwsMSwsLC4vLCwsNCwsLCwsLCwsLiwsLCwsKzQsLCwsLCwsLCwsLP/AABEIAGkATwMBIgACEQEDEQH/xAAcAAAABwEBAAAAAAAAAAAAAAAAAQMEBQYHAgj/xAA3EAABAwIDBgMFBwUBAAAAAAABAAIDBBEFITEGEkFRYXETIoEHQpGx0SMyYqHB4fFSVHKy8BT/xAAZAQACAwEAAAAAAAAAAAAAAAAABAECAwX/xAAfEQACAwACAgMAAAAAAAAAAAAAAQIDERIhBDETIjL/2gAMAwEAAhEDEQA/ANdQQQVSQIIIkABBIz1TGZve1vcgfNCKqY7Nr2nsQUAKokEEEBFEUaIIAVRIIroJGONYxFSxmSV1hwHE9AOKyDH/AGgVU7yIrxsJs1rdfU80XtAxgz1j2AktYdxo+fxKnNjdnAweJK3zHS/BYTswaqp5FMdTVUnmkD3dXE3STmys03hbr9Fss9CwjQKJqsIZyCx+RjSoiykYLtpU0zh5vEZ7zHknvY6hats5tLFWM3ozZw+802uPqOqy/aPZ4WLoxmM1WcCxh9LO2RpsWu8w5i+YW1c9XQrdTxZ6N3kN9NqKrbLG2Rhu1wBB7pUrbRQcrmR1gba2RoKSTzxgRMta1z9S7ePe5JWvwaAaKiPwtsWISSR+aM77m9DfMG3I3SdXtNO05PZmbAFrrX5XCSmuT6OlU+EfsaUR1TSqHVVPDcamcLvAv0N/49UwxDaaa/laPU2VOLfRvqS0sFbaxWW7Vxhk53dDY/orZDjkj/LI0d2lVHa8fbW52WtMWpC/kS2BsHssrPEoG/gc5nyI/Jyt6pXskw90NAC7IyPdIO1gB/qromTnP2OLorokV1YCi/8AkEb3gjpfjqbphU4E1xu2wF7+vPNT+1MRY4P913Hrb9lBuqr8bJCScWdmtq1aHS4WAyV9t643W3/Mqvx4XvNsc8rJ1Njr2NcwWtwXeFVVm72Wedka12X4RfRHw4KWXOmWQ/VMMTwhskoc8k7oGmV/orDU1l8ktguHePIAR5b3cegOn6K8XIxlGtPH6Rf8IcDBFut3RuNs0cMtE7STLAADIDILq6aOS83ocXRXXN0V1IEXtNBvwO5t8w9NfyWdzu8Q2Dt0gLTcTcPCf/iVlFa4wyG4y4FL2/od8aWR79DWoe6+7e56sHzCVp2ubYuIA5BdyY0wjMC/ZR01dvnJZ4xudsSVp2+JI1o95waPU2Wj4dQsgBDL563N+w7KhbIRXna48LkfBaEHLepLNOffNt4OQ5dhybNclA5aiw6c8DM6KHh2hilqG08DmvkNy4+60N+8b+8egWT47tZUVJ8z7N/obkP39VFUeJyU8zJ4j5mm/wBQeh0QSbfjwO8R7oAsPTMn5Ko4tRh40VnwjHoMSi3oyGyt+9G7UdOo5FMqqjLSQ4EJO2LUtHqZpxwoUmHN6jou6fDAFYZKcE6J1TYQ92jbDmcghay7UV2xpgEP2zbDIA3+CbYlteaKrfA8b8dwQb+Zu8ASOoClsYxWDDYiXEOlcPK3i48OzeqxyrrHzSPlkN3PJJ/7kEzXFpdid01KWo3fCscgqBeKQHpoR6FSjXLznDO5pu0kHorNg+3VTAN1x8RvAP1HrqrmJAl6MPSLV25SSCN72OD4nFrhoWkgjsQrRQ+0ytiAEm5KPxtz+I1+CqaVHFQCLuPau/8AtYgeY/hR2Ie0qrlFowyPqBvEdr5D4Knt1TrkpwN0QqZHyOL5XOc46lxJPqSkl1KiQQEF0ERRoA//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3108"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24848" y="4456732"/>
            <a:ext cx="593748" cy="78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1"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24848" y="5245890"/>
            <a:ext cx="617499" cy="84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5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Smart</a:t>
            </a:r>
            <a:r>
              <a:rPr lang="hu-HU" dirty="0" smtClean="0"/>
              <a:t> City – </a:t>
            </a:r>
            <a:r>
              <a:rPr lang="hu-HU" dirty="0" err="1" smtClean="0"/>
              <a:t>definició</a:t>
            </a:r>
            <a:r>
              <a:rPr lang="hu-HU" dirty="0" smtClean="0"/>
              <a:t> </a:t>
            </a:r>
            <a:endParaRPr lang="hu-HU" dirty="0"/>
          </a:p>
        </p:txBody>
      </p:sp>
      <p:sp>
        <p:nvSpPr>
          <p:cNvPr id="3" name="Tartalom helye 2"/>
          <p:cNvSpPr>
            <a:spLocks noGrp="1"/>
          </p:cNvSpPr>
          <p:nvPr>
            <p:ph idx="1"/>
          </p:nvPr>
        </p:nvSpPr>
        <p:spPr>
          <a:xfrm>
            <a:off x="381000" y="998984"/>
            <a:ext cx="11811000" cy="5454352"/>
          </a:xfrm>
        </p:spPr>
        <p:txBody>
          <a:bodyPr>
            <a:normAutofit/>
          </a:bodyPr>
          <a:lstStyle/>
          <a:p>
            <a:r>
              <a:rPr lang="hu-HU" dirty="0" smtClean="0"/>
              <a:t>„Egy </a:t>
            </a:r>
            <a:r>
              <a:rPr lang="hu-HU" dirty="0"/>
              <a:t>várost akkor nevezünk </a:t>
            </a:r>
            <a:r>
              <a:rPr lang="hu-HU" dirty="0" smtClean="0"/>
              <a:t>okosnak, ha </a:t>
            </a:r>
            <a:r>
              <a:rPr lang="hu-HU" b="1" dirty="0" smtClean="0">
                <a:solidFill>
                  <a:srgbClr val="C00000"/>
                </a:solidFill>
              </a:rPr>
              <a:t>fenntartható</a:t>
            </a:r>
            <a:r>
              <a:rPr lang="hu-HU" dirty="0" smtClean="0"/>
              <a:t> </a:t>
            </a:r>
            <a:r>
              <a:rPr lang="hu-HU" dirty="0"/>
              <a:t>gazdasági fejlődését </a:t>
            </a:r>
            <a:r>
              <a:rPr lang="hu-HU" dirty="0" smtClean="0"/>
              <a:t>a </a:t>
            </a:r>
            <a:r>
              <a:rPr lang="hu-HU" b="1" dirty="0" smtClean="0">
                <a:solidFill>
                  <a:srgbClr val="C00000"/>
                </a:solidFill>
              </a:rPr>
              <a:t>hagyományos </a:t>
            </a:r>
            <a:r>
              <a:rPr lang="hu-HU" b="1" dirty="0">
                <a:solidFill>
                  <a:srgbClr val="C00000"/>
                </a:solidFill>
              </a:rPr>
              <a:t>és digitális </a:t>
            </a:r>
            <a:r>
              <a:rPr lang="hu-HU" b="1" dirty="0" smtClean="0">
                <a:solidFill>
                  <a:srgbClr val="C00000"/>
                </a:solidFill>
              </a:rPr>
              <a:t>infrastruktúrába, humán </a:t>
            </a:r>
            <a:r>
              <a:rPr lang="hu-HU" b="1" dirty="0">
                <a:solidFill>
                  <a:srgbClr val="C00000"/>
                </a:solidFill>
              </a:rPr>
              <a:t>és társadalmi tőkébe</a:t>
            </a:r>
            <a:r>
              <a:rPr lang="hu-HU" dirty="0"/>
              <a:t> </a:t>
            </a:r>
            <a:r>
              <a:rPr lang="hu-HU" dirty="0" smtClean="0"/>
              <a:t>való kiegyensúlyozott </a:t>
            </a:r>
            <a:r>
              <a:rPr lang="hu-HU" dirty="0"/>
              <a:t>befektetés révén, az </a:t>
            </a:r>
            <a:r>
              <a:rPr lang="hu-HU" dirty="0" smtClean="0"/>
              <a:t>érintett </a:t>
            </a:r>
            <a:r>
              <a:rPr lang="hu-HU" b="1" dirty="0" smtClean="0">
                <a:solidFill>
                  <a:srgbClr val="C00000"/>
                </a:solidFill>
              </a:rPr>
              <a:t>közösség </a:t>
            </a:r>
            <a:r>
              <a:rPr lang="hu-HU" b="1" dirty="0">
                <a:solidFill>
                  <a:srgbClr val="C00000"/>
                </a:solidFill>
              </a:rPr>
              <a:t>érdekeltjeinek bevonásával, </a:t>
            </a:r>
            <a:r>
              <a:rPr lang="hu-HU" b="1" dirty="0" smtClean="0">
                <a:solidFill>
                  <a:srgbClr val="C00000"/>
                </a:solidFill>
              </a:rPr>
              <a:t>aktív részvételével</a:t>
            </a:r>
            <a:r>
              <a:rPr lang="hu-HU" dirty="0">
                <a:solidFill>
                  <a:srgbClr val="C00000"/>
                </a:solidFill>
              </a:rPr>
              <a:t>, </a:t>
            </a:r>
            <a:r>
              <a:rPr lang="hu-HU" dirty="0"/>
              <a:t>környezettudatos módon </a:t>
            </a:r>
            <a:r>
              <a:rPr lang="hu-HU" dirty="0" smtClean="0"/>
              <a:t>éri el”. – </a:t>
            </a:r>
            <a:r>
              <a:rPr lang="hu-HU" b="1" dirty="0" smtClean="0">
                <a:solidFill>
                  <a:srgbClr val="FD2FD6"/>
                </a:solidFill>
              </a:rPr>
              <a:t>Kulcsár Sándor, </a:t>
            </a:r>
            <a:r>
              <a:rPr lang="hu-HU" b="1" dirty="0" err="1" smtClean="0">
                <a:solidFill>
                  <a:srgbClr val="FD2FD6"/>
                </a:solidFill>
              </a:rPr>
              <a:t>T-City</a:t>
            </a:r>
            <a:r>
              <a:rPr lang="hu-HU" b="1" dirty="0" smtClean="0">
                <a:solidFill>
                  <a:srgbClr val="FD2FD6"/>
                </a:solidFill>
              </a:rPr>
              <a:t> Szolnok</a:t>
            </a:r>
          </a:p>
          <a:p>
            <a:pPr lvl="1"/>
            <a:r>
              <a:rPr lang="hu-HU" b="1" dirty="0" smtClean="0"/>
              <a:t>Hagyományos infrastruktúra</a:t>
            </a:r>
            <a:r>
              <a:rPr lang="hu-HU" dirty="0" smtClean="0"/>
              <a:t>: elektromos hálózat, víz-, szennyvíz-, gázvezetékek, úthálózat, épületek</a:t>
            </a:r>
          </a:p>
          <a:p>
            <a:pPr lvl="1"/>
            <a:r>
              <a:rPr lang="hu-HU" b="1" dirty="0" smtClean="0"/>
              <a:t>Digitális infrastruktúra</a:t>
            </a:r>
            <a:r>
              <a:rPr lang="hu-HU" dirty="0" smtClean="0"/>
              <a:t>: vezetékes és vezeték nélküli  internet elérés, (4G) mobil hálózat, intelligens felhasználói eszközök, </a:t>
            </a:r>
            <a:r>
              <a:rPr lang="hu-HU" dirty="0" err="1" smtClean="0"/>
              <a:t>okostelefonok</a:t>
            </a:r>
            <a:r>
              <a:rPr lang="hu-HU" dirty="0" smtClean="0"/>
              <a:t>, szenzorok (</a:t>
            </a:r>
            <a:r>
              <a:rPr lang="hu-HU" dirty="0" err="1" smtClean="0"/>
              <a:t>IoT</a:t>
            </a:r>
            <a:r>
              <a:rPr lang="hu-HU" dirty="0" smtClean="0"/>
              <a:t>), adattárházak és adatelemző rendszerek (Big </a:t>
            </a:r>
            <a:r>
              <a:rPr lang="hu-HU" dirty="0"/>
              <a:t>D</a:t>
            </a:r>
            <a:r>
              <a:rPr lang="hu-HU" dirty="0" smtClean="0"/>
              <a:t>ata), digitális alkalmazások és szolgáltatások</a:t>
            </a:r>
          </a:p>
          <a:p>
            <a:pPr lvl="1"/>
            <a:r>
              <a:rPr lang="hu-HU" b="1" dirty="0" smtClean="0"/>
              <a:t>Humán tőke</a:t>
            </a:r>
            <a:r>
              <a:rPr lang="hu-HU" dirty="0" smtClean="0"/>
              <a:t> – felhasználók (lakosok) aktív közreműködése, mint tesztelők és innovatív fejlesztők</a:t>
            </a:r>
          </a:p>
          <a:p>
            <a:pPr lvl="2"/>
            <a:r>
              <a:rPr lang="hu-HU" dirty="0" smtClean="0"/>
              <a:t>„Okos” (képzett, innovatív, nyitott, jómódú) emberek városa</a:t>
            </a:r>
          </a:p>
          <a:p>
            <a:pPr lvl="1"/>
            <a:r>
              <a:rPr lang="hu-HU" b="1" dirty="0" smtClean="0"/>
              <a:t>Társadalmi tőke</a:t>
            </a:r>
            <a:r>
              <a:rPr lang="hu-HU" dirty="0" smtClean="0"/>
              <a:t> – civil szerveződések, közösségi </a:t>
            </a:r>
            <a:r>
              <a:rPr lang="hu-HU" dirty="0" smtClean="0"/>
              <a:t>alkalmazások</a:t>
            </a:r>
            <a:endParaRPr lang="hu-HU" dirty="0" smtClean="0"/>
          </a:p>
        </p:txBody>
      </p:sp>
      <p:sp>
        <p:nvSpPr>
          <p:cNvPr id="4" name="Élőláb helye 3"/>
          <p:cNvSpPr>
            <a:spLocks noGrp="1"/>
          </p:cNvSpPr>
          <p:nvPr>
            <p:ph type="ftr" sz="quarter" idx="10"/>
          </p:nvPr>
        </p:nvSpPr>
        <p:spPr>
          <a:xfrm>
            <a:off x="2547835" y="6534088"/>
            <a:ext cx="5990524" cy="234848"/>
          </a:xfrm>
        </p:spPr>
        <p:txBody>
          <a:bodyPr/>
          <a:lstStyle/>
          <a:p>
            <a:pPr>
              <a:defRPr/>
            </a:pPr>
            <a:r>
              <a:rPr lang="hu-HU" dirty="0" smtClean="0"/>
              <a:t>Szenzorhálózatok és alkalmazásaik (VITMMA09) - Okos város  </a:t>
            </a:r>
            <a:r>
              <a:rPr lang="hu-HU" dirty="0" err="1" smtClean="0"/>
              <a:t>MSc</a:t>
            </a:r>
            <a:r>
              <a:rPr lang="hu-HU" dirty="0" smtClean="0"/>
              <a:t> mellékspecializáció, BME-TMIT</a:t>
            </a:r>
            <a:endParaRPr lang="en-US" dirty="0"/>
          </a:p>
        </p:txBody>
      </p:sp>
      <p:sp>
        <p:nvSpPr>
          <p:cNvPr id="6" name="Dátum helye 5"/>
          <p:cNvSpPr>
            <a:spLocks noGrp="1"/>
          </p:cNvSpPr>
          <p:nvPr>
            <p:ph type="dt" sz="half" idx="10"/>
          </p:nvPr>
        </p:nvSpPr>
        <p:spPr/>
        <p:txBody>
          <a:bodyPr/>
          <a:lstStyle/>
          <a:p>
            <a:r>
              <a:rPr lang="hu-HU" smtClean="0"/>
              <a:t>2015. tavasz</a:t>
            </a:r>
            <a:endParaRPr lang="hu-HU" dirty="0"/>
          </a:p>
        </p:txBody>
      </p:sp>
      <p:sp>
        <p:nvSpPr>
          <p:cNvPr id="7" name="Dia számának helye 6"/>
          <p:cNvSpPr>
            <a:spLocks noGrp="1"/>
          </p:cNvSpPr>
          <p:nvPr>
            <p:ph type="sldNum" sz="quarter" idx="12"/>
          </p:nvPr>
        </p:nvSpPr>
        <p:spPr/>
        <p:txBody>
          <a:bodyPr/>
          <a:lstStyle/>
          <a:p>
            <a:fld id="{E31375A4-56A4-47D6-9801-1991572033F7}" type="slidenum">
              <a:rPr lang="hu-HU" smtClean="0"/>
              <a:pPr/>
              <a:t>9</a:t>
            </a:fld>
            <a:endParaRPr lang="hu-HU" dirty="0"/>
          </a:p>
        </p:txBody>
      </p:sp>
    </p:spTree>
    <p:extLst>
      <p:ext uri="{BB962C8B-B14F-4D97-AF65-F5344CB8AC3E}">
        <p14:creationId xmlns:p14="http://schemas.microsoft.com/office/powerpoint/2010/main" val="36359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Rombuszhálós bemutató (szélesvásznú)</Template>
  <TotalTime>0</TotalTime>
  <Words>2750</Words>
  <Application>Microsoft Office PowerPoint</Application>
  <PresentationFormat>Egyéni</PresentationFormat>
  <Paragraphs>427</Paragraphs>
  <Slides>29</Slides>
  <Notes>12</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Diamond Grid 16x9</vt:lpstr>
      <vt:lpstr>Bevezető Szenzorhálózatok és alkalmazásaik</vt:lpstr>
      <vt:lpstr>Az előadók</vt:lpstr>
      <vt:lpstr>A hallgatók</vt:lpstr>
      <vt:lpstr>Mi is az okos város?</vt:lpstr>
      <vt:lpstr>Okos város mellékspecializáció </vt:lpstr>
      <vt:lpstr>Önálló labor témák</vt:lpstr>
      <vt:lpstr>Okos város - Szakmai gyakorlat</vt:lpstr>
      <vt:lpstr>„Okos város” csoport a TMIT-en</vt:lpstr>
      <vt:lpstr>Smart City – definició </vt:lpstr>
      <vt:lpstr>Okos város – helyzetkép </vt:lpstr>
      <vt:lpstr>Okos város – vízió </vt:lpstr>
      <vt:lpstr>Okos város – kihívások </vt:lpstr>
      <vt:lpstr>Okos városok támogatása</vt:lpstr>
      <vt:lpstr>Okos városok – Kína</vt:lpstr>
      <vt:lpstr>Okos városok – Kína</vt:lpstr>
      <vt:lpstr>Okos városok – Kína</vt:lpstr>
      <vt:lpstr>Okos városok – Japán</vt:lpstr>
      <vt:lpstr>Okos városok - Japán</vt:lpstr>
      <vt:lpstr>Okos városok Európában</vt:lpstr>
      <vt:lpstr>Okos városok Európában</vt:lpstr>
      <vt:lpstr>Okos városok Európában</vt:lpstr>
      <vt:lpstr>Okos városok Magyarországon</vt:lpstr>
      <vt:lpstr>Zárójel a tömegközlekedésről az okos városban</vt:lpstr>
      <vt:lpstr>Okos városok Magyarországon</vt:lpstr>
      <vt:lpstr>Okos városok Magyarországon</vt:lpstr>
      <vt:lpstr>Okos város ICT infrastruktúra</vt:lpstr>
      <vt:lpstr>Okos város ICT infrastruktúra</vt:lpstr>
      <vt:lpstr> Szenzorhálózatok és alkalmazásaik</vt:lpstr>
      <vt:lpstr>A félév felépítése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2015-01-20T11:03:33Z</dcterms:created>
  <dcterms:modified xsi:type="dcterms:W3CDTF">2015-02-10T08:15:04Z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