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65" r:id="rId3"/>
    <p:sldId id="286" r:id="rId4"/>
    <p:sldId id="336" r:id="rId5"/>
    <p:sldId id="337" r:id="rId6"/>
    <p:sldId id="335" r:id="rId7"/>
    <p:sldId id="338" r:id="rId8"/>
    <p:sldId id="339" r:id="rId9"/>
    <p:sldId id="341" r:id="rId10"/>
    <p:sldId id="342" r:id="rId11"/>
    <p:sldId id="343" r:id="rId12"/>
    <p:sldId id="340" r:id="rId13"/>
    <p:sldId id="300" r:id="rId14"/>
    <p:sldId id="301" r:id="rId15"/>
    <p:sldId id="303" r:id="rId16"/>
    <p:sldId id="302" r:id="rId17"/>
    <p:sldId id="304" r:id="rId18"/>
    <p:sldId id="316" r:id="rId19"/>
    <p:sldId id="306" r:id="rId20"/>
    <p:sldId id="308" r:id="rId21"/>
    <p:sldId id="310" r:id="rId22"/>
    <p:sldId id="312" r:id="rId23"/>
    <p:sldId id="314" r:id="rId24"/>
    <p:sldId id="315" r:id="rId25"/>
    <p:sldId id="305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1" r:id="rId40"/>
    <p:sldId id="332" r:id="rId41"/>
    <p:sldId id="333" r:id="rId42"/>
    <p:sldId id="334" r:id="rId43"/>
    <p:sldId id="33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9" autoAdjust="0"/>
    <p:restoredTop sz="79971" autoAdjust="0"/>
  </p:normalViewPr>
  <p:slideViewPr>
    <p:cSldViewPr snapToGrid="0">
      <p:cViewPr>
        <p:scale>
          <a:sx n="80" d="100"/>
          <a:sy n="80" d="100"/>
        </p:scale>
        <p:origin x="-69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7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hu-HU" smtClean="0"/>
              <a:t>2015.04.03.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hu-HU" smtClean="0"/>
              <a:t>2015.04.03.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92E44E-9853-4A05-94B6-D29EEA8CB4B9}" type="slidenum">
              <a:rPr lang="en-US" altLang="hu-HU"/>
              <a:pPr eaLnBrk="1" hangingPunct="1">
                <a:spcBef>
                  <a:spcPct val="0"/>
                </a:spcBef>
              </a:pPr>
              <a:t>18</a:t>
            </a:fld>
            <a:endParaRPr lang="en-US" altLang="hu-H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FB7811-9C91-41A4-BE04-FB5D9BF27638}" type="slidenum">
              <a:rPr lang="en-US" altLang="hu-HU"/>
              <a:pPr eaLnBrk="1" hangingPunct="1">
                <a:spcBef>
                  <a:spcPct val="0"/>
                </a:spcBef>
              </a:pPr>
              <a:t>30</a:t>
            </a:fld>
            <a:endParaRPr lang="en-US" altLang="hu-H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BF9E043-75A2-4372-89A0-A2190A600342}" type="slidenum">
              <a:rPr lang="en-US" altLang="hu-HU"/>
              <a:pPr eaLnBrk="1" hangingPunct="1">
                <a:spcBef>
                  <a:spcPct val="0"/>
                </a:spcBef>
              </a:pPr>
              <a:t>31</a:t>
            </a:fld>
            <a:endParaRPr lang="en-US" altLang="hu-H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D0EF66-CC3A-45CD-A04F-4AD51533A292}" type="slidenum">
              <a:rPr lang="en-US" altLang="hu-HU"/>
              <a:pPr eaLnBrk="1" hangingPunct="1">
                <a:spcBef>
                  <a:spcPct val="0"/>
                </a:spcBef>
              </a:pPr>
              <a:t>32</a:t>
            </a:fld>
            <a:endParaRPr lang="en-US" altLang="hu-H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521CCBE-D3A0-4665-9472-A904D4093828}" type="slidenum">
              <a:rPr lang="en-US" altLang="hu-HU"/>
              <a:pPr eaLnBrk="1" hangingPunct="1">
                <a:spcBef>
                  <a:spcPct val="0"/>
                </a:spcBef>
              </a:pPr>
              <a:t>33</a:t>
            </a:fld>
            <a:endParaRPr lang="en-US" altLang="hu-H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16681B-6323-4F3A-8619-176B92619ECB}" type="slidenum">
              <a:rPr lang="en-US" altLang="hu-HU"/>
              <a:pPr eaLnBrk="1" hangingPunct="1">
                <a:spcBef>
                  <a:spcPct val="0"/>
                </a:spcBef>
              </a:pPr>
              <a:t>34</a:t>
            </a:fld>
            <a:endParaRPr lang="en-US" altLang="hu-HU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EE259A-AC24-4423-B56C-95BA2D5D7677}" type="slidenum">
              <a:rPr lang="en-US" altLang="hu-HU"/>
              <a:pPr eaLnBrk="1" hangingPunct="1">
                <a:spcBef>
                  <a:spcPct val="0"/>
                </a:spcBef>
              </a:pPr>
              <a:t>35</a:t>
            </a:fld>
            <a:endParaRPr lang="en-US" altLang="hu-H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86922-5C38-41B1-BD78-AC3BE3D9D22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63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86922-5C38-41B1-BD78-AC3BE3D9D22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21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86922-5C38-41B1-BD78-AC3BE3D9D22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7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videonal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statikus tartalom azt jelenti,</a:t>
            </a:r>
            <a:r>
              <a:rPr lang="hu-HU" baseline="0" dirty="0" smtClean="0"/>
              <a:t> hogy a film tartalma nem </a:t>
            </a:r>
            <a:r>
              <a:rPr lang="hu-HU" baseline="0" dirty="0" err="1" smtClean="0"/>
              <a:t>valtozik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nem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irodik</a:t>
            </a:r>
            <a:r>
              <a:rPr lang="hu-HU" baseline="0" dirty="0" smtClean="0"/>
              <a:t> at a </a:t>
            </a:r>
            <a:r>
              <a:rPr lang="hu-HU" baseline="0" dirty="0" err="1" smtClean="0"/>
              <a:t>Matrix</a:t>
            </a:r>
            <a:r>
              <a:rPr lang="hu-HU" baseline="0" dirty="0" smtClean="0"/>
              <a:t> forgatókönyve egyik </a:t>
            </a:r>
            <a:r>
              <a:rPr lang="hu-HU" baseline="0" dirty="0" err="1" smtClean="0"/>
              <a:t>naprol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masikra</a:t>
            </a:r>
            <a:r>
              <a:rPr lang="hu-HU" baseline="0" dirty="0" smtClean="0"/>
              <a:t>. Mondjuk itt is lehet olyat, hogy folyamatosan </a:t>
            </a:r>
            <a:r>
              <a:rPr lang="hu-HU" baseline="0" dirty="0" err="1" smtClean="0"/>
              <a:t>frissulo</a:t>
            </a:r>
            <a:r>
              <a:rPr lang="hu-HU" baseline="0" dirty="0" smtClean="0"/>
              <a:t> tartalom, mondjuk a </a:t>
            </a:r>
            <a:r>
              <a:rPr lang="hu-HU" baseline="0" dirty="0" err="1" smtClean="0"/>
              <a:t>Baratok</a:t>
            </a:r>
            <a:r>
              <a:rPr lang="hu-HU" baseline="0" dirty="0" smtClean="0"/>
              <a:t> közt legutolsó </a:t>
            </a:r>
            <a:r>
              <a:rPr lang="hu-HU" baseline="0" dirty="0" err="1" smtClean="0"/>
              <a:t>resze</a:t>
            </a:r>
            <a:r>
              <a:rPr lang="hu-HU" baseline="0" dirty="0" smtClean="0"/>
              <a:t>, vagy Pink </a:t>
            </a:r>
            <a:r>
              <a:rPr lang="hu-HU" baseline="0" dirty="0" err="1" smtClean="0"/>
              <a:t>legujabb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videoklippje</a:t>
            </a:r>
            <a:r>
              <a:rPr lang="hu-HU" baseline="0" dirty="0" smtClean="0"/>
              <a:t> – ezeket lehet </a:t>
            </a:r>
            <a:r>
              <a:rPr lang="hu-HU" baseline="0" dirty="0" err="1" smtClean="0"/>
              <a:t>cache-elni</a:t>
            </a:r>
            <a:r>
              <a:rPr lang="hu-HU" baseline="0" dirty="0" smtClean="0"/>
              <a:t>, és változik folyamatosan az alatta értendő video tartalom, de nem ez az </a:t>
            </a:r>
            <a:r>
              <a:rPr lang="hu-HU" baseline="0" dirty="0" err="1" smtClean="0"/>
              <a:t>általanos</a:t>
            </a:r>
            <a:r>
              <a:rPr lang="hu-HU" baseline="0" dirty="0" smtClean="0"/>
              <a:t>. Ráadásul egy </a:t>
            </a:r>
            <a:r>
              <a:rPr lang="hu-HU" baseline="0" dirty="0" err="1" smtClean="0"/>
              <a:t>regi</a:t>
            </a:r>
            <a:r>
              <a:rPr lang="hu-HU" baseline="0" dirty="0" smtClean="0"/>
              <a:t> Pink </a:t>
            </a:r>
            <a:r>
              <a:rPr lang="hu-HU" baseline="0" dirty="0" err="1" smtClean="0"/>
              <a:t>veioklip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tovabbra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erdekes</a:t>
            </a:r>
            <a:r>
              <a:rPr lang="hu-HU" baseline="0" dirty="0" smtClean="0"/>
              <a:t> tartalom lesz, lehet hogy 10 </a:t>
            </a:r>
            <a:r>
              <a:rPr lang="hu-HU" baseline="0" dirty="0" err="1" smtClean="0"/>
              <a:t>ev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mulva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megnezi</a:t>
            </a:r>
            <a:r>
              <a:rPr lang="hu-HU" baseline="0" dirty="0" smtClean="0"/>
              <a:t> valaki. A szenzor </a:t>
            </a:r>
            <a:r>
              <a:rPr lang="hu-HU" baseline="0" dirty="0" err="1" smtClean="0"/>
              <a:t>mereseknel</a:t>
            </a:r>
            <a:r>
              <a:rPr lang="hu-HU" baseline="0" dirty="0" smtClean="0"/>
              <a:t> ez </a:t>
            </a:r>
            <a:r>
              <a:rPr lang="hu-HU" baseline="0" dirty="0" err="1" smtClean="0"/>
              <a:t>kevesbe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valoszinu</a:t>
            </a:r>
            <a:r>
              <a:rPr lang="hu-HU" baseline="0" dirty="0" smtClean="0"/>
              <a:t>, historikus adatokat csak nagyon </a:t>
            </a:r>
            <a:r>
              <a:rPr lang="hu-HU" baseline="0" dirty="0" err="1" smtClean="0"/>
              <a:t>aggregalva</a:t>
            </a:r>
            <a:r>
              <a:rPr lang="hu-HU" baseline="0" dirty="0" smtClean="0"/>
              <a:t> tarolnak majd, nem egy adott napra, szenzorra </a:t>
            </a:r>
            <a:r>
              <a:rPr lang="hu-HU" baseline="0" dirty="0" err="1" smtClean="0"/>
              <a:t>lebontav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86922-5C38-41B1-BD78-AC3BE3D9D22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1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C3254F-4E50-41A5-81B7-01A683D6D87F}" type="slidenum">
              <a:rPr lang="en-US" altLang="hu-HU"/>
              <a:pPr eaLnBrk="1" hangingPunct="1">
                <a:spcBef>
                  <a:spcPct val="0"/>
                </a:spcBef>
              </a:pPr>
              <a:t>19</a:t>
            </a:fld>
            <a:endParaRPr lang="en-US" altLang="hu-H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C79A41-D061-4D4E-96FE-C39E39E7615E}" type="slidenum">
              <a:rPr lang="en-US" altLang="hu-HU"/>
              <a:pPr eaLnBrk="1" hangingPunct="1">
                <a:spcBef>
                  <a:spcPct val="0"/>
                </a:spcBef>
              </a:pPr>
              <a:t>20</a:t>
            </a:fld>
            <a:endParaRPr lang="en-US" altLang="hu-H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04A268-A10B-49E5-807E-FCEF679E9015}" type="slidenum">
              <a:rPr lang="en-US" altLang="hu-HU"/>
              <a:pPr eaLnBrk="1" hangingPunct="1">
                <a:spcBef>
                  <a:spcPct val="0"/>
                </a:spcBef>
              </a:pPr>
              <a:t>21</a:t>
            </a:fld>
            <a:endParaRPr lang="en-US" altLang="hu-H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A09DDE-B05F-4239-961E-BA19AF3E4A64}" type="slidenum">
              <a:rPr lang="en-US" altLang="hu-HU"/>
              <a:pPr eaLnBrk="1" hangingPunct="1">
                <a:spcBef>
                  <a:spcPct val="0"/>
                </a:spcBef>
              </a:pPr>
              <a:t>22</a:t>
            </a:fld>
            <a:endParaRPr lang="en-US" altLang="hu-H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578683-BA0F-422D-A63C-CD8EA8B68E04}" type="slidenum">
              <a:rPr lang="en-US" altLang="hu-HU"/>
              <a:pPr eaLnBrk="1" hangingPunct="1">
                <a:spcBef>
                  <a:spcPct val="0"/>
                </a:spcBef>
              </a:pPr>
              <a:t>23</a:t>
            </a:fld>
            <a:endParaRPr lang="en-US" altLang="hu-H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EBA094-C2A3-46F5-A6AC-88B12AD0A0EA}" type="slidenum">
              <a:rPr lang="en-US" altLang="hu-HU"/>
              <a:pPr eaLnBrk="1" hangingPunct="1">
                <a:spcBef>
                  <a:spcPct val="0"/>
                </a:spcBef>
              </a:pPr>
              <a:t>27</a:t>
            </a:fld>
            <a:endParaRPr lang="en-US" altLang="hu-H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FC7F62-EBE8-490F-99B2-EDC13694B3A8}" type="slidenum">
              <a:rPr lang="en-US" altLang="hu-HU"/>
              <a:pPr eaLnBrk="1" hangingPunct="1">
                <a:spcBef>
                  <a:spcPct val="0"/>
                </a:spcBef>
              </a:pPr>
              <a:t>28</a:t>
            </a:fld>
            <a:endParaRPr lang="en-US" altLang="hu-HU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510EF22-9623-47DD-9007-8A8F337F20F8}" type="slidenum">
              <a:rPr lang="en-US" altLang="hu-HU"/>
              <a:pPr eaLnBrk="1" hangingPunct="1">
                <a:spcBef>
                  <a:spcPct val="0"/>
                </a:spcBef>
              </a:pPr>
              <a:t>29</a:t>
            </a:fld>
            <a:endParaRPr lang="en-US" altLang="hu-H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6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149" y="157018"/>
            <a:ext cx="11506175" cy="5172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482425" cy="54214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320634" y="6522212"/>
            <a:ext cx="99903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87" y="5945662"/>
            <a:ext cx="1456035" cy="8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Egyenes összekötő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Csoportba foglalás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Egyenes összekötő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Csoportba foglalás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Egyenes összekötő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Egyenes összekötő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Csoportba foglalás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Egyenes összekötő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Csoportba foglalás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Egyenes összekötő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Egyenes összekötő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840510"/>
            <a:ext cx="4572000" cy="53982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840510"/>
            <a:ext cx="4572000" cy="53982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6" name="Egyenes összekötő 5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átum helye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213" name="Élőláb helye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214" name="Dia számának hely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Egyenes összekötő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Csoportba foglalás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Csoportba foglalás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Csoportba foglalás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Csoportba foglalás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gyenes összekötő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églalap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60" name="Egyenes összekötő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Egyenes összekötő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Csoportba foglalás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Egyenes összekötő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Csoportba foglalás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Egyenes összekötő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Csoportba foglalás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églalap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cxnSp>
        <p:nvCxnSpPr>
          <p:cNvPr id="59" name="Egyenes összekötő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157018"/>
            <a:ext cx="9601200" cy="5172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868219"/>
            <a:ext cx="9601200" cy="542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93400" y="6522212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456873" y="6522212"/>
            <a:ext cx="7241309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63518" y="6522212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8" name="Egyenes összekötő 14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i5AuzQXBsG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en/7/70/Mark_weiser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2541573"/>
            <a:ext cx="10294917" cy="2743200"/>
          </a:xfrm>
        </p:spPr>
        <p:txBody>
          <a:bodyPr>
            <a:noAutofit/>
          </a:bodyPr>
          <a:lstStyle/>
          <a:p>
            <a:r>
              <a:rPr lang="hu-HU" sz="4000" dirty="0"/>
              <a:t>A jövő internete, </a:t>
            </a:r>
            <a:r>
              <a:rPr lang="hu-HU" sz="3200" dirty="0"/>
              <a:t>BMEVITMAV74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2800" dirty="0"/>
              <a:t>BME-VIK és DE-IK közös szabadon választható </a:t>
            </a:r>
            <a:r>
              <a:rPr lang="hu-HU" sz="2800" dirty="0" smtClean="0"/>
              <a:t>tárgya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tárgyak internete </a:t>
            </a:r>
            <a:r>
              <a:rPr lang="hu-H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hu-H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hu-H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Internet of </a:t>
            </a:r>
            <a:r>
              <a:rPr lang="hu-H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Things</a:t>
            </a:r>
            <a:r>
              <a:rPr lang="hu-H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hu-H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IoT</a:t>
            </a:r>
            <a:r>
              <a:rPr lang="hu-H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200" dirty="0" smtClean="0"/>
              <a:t>Dr. Vida Rolland</a:t>
            </a:r>
            <a:br>
              <a:rPr lang="hu-HU" sz="3200" dirty="0" smtClean="0"/>
            </a:br>
            <a:r>
              <a:rPr lang="hu-HU" sz="3200" dirty="0" smtClean="0"/>
              <a:t>Távközlési és </a:t>
            </a:r>
            <a:r>
              <a:rPr lang="hu-HU" sz="3200" dirty="0" err="1" smtClean="0"/>
              <a:t>Mediainformatikai</a:t>
            </a:r>
            <a:r>
              <a:rPr lang="hu-HU" sz="3200" dirty="0" smtClean="0"/>
              <a:t> Tanszék, BME 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2015. tavasz</a:t>
            </a:r>
            <a:endParaRPr lang="hu-HU" dirty="0"/>
          </a:p>
        </p:txBody>
      </p:sp>
      <p:pic>
        <p:nvPicPr>
          <p:cNvPr id="1026" name="Picture 2" descr="http://labs.sogeti.com/wp-content/uploads/2015/02/theinternetofth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40" y="1947553"/>
            <a:ext cx="3760519" cy="22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Mire jó?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pPr marL="0" indent="0" algn="ctr">
              <a:buNone/>
            </a:pPr>
            <a:r>
              <a:rPr lang="hu-HU" sz="2800" dirty="0" smtClean="0">
                <a:hlinkClick r:id="rId2"/>
              </a:rPr>
              <a:t>https</a:t>
            </a:r>
            <a:r>
              <a:rPr lang="hu-HU" sz="2800" dirty="0">
                <a:hlinkClick r:id="rId2"/>
              </a:rPr>
              <a:t>://</a:t>
            </a:r>
            <a:r>
              <a:rPr lang="hu-HU" sz="2800" dirty="0" smtClean="0">
                <a:hlinkClick r:id="rId2"/>
              </a:rPr>
              <a:t>www.youtube.com/watch?v=i5AuzQXBsG4</a:t>
            </a:r>
            <a:endParaRPr lang="hu-HU" sz="2800" dirty="0" smtClean="0"/>
          </a:p>
          <a:p>
            <a:pPr marL="0" indent="0" algn="ctr">
              <a:buNone/>
            </a:pP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44" y="1065315"/>
            <a:ext cx="5931281" cy="357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4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Privacy</a:t>
            </a:r>
            <a:r>
              <a:rPr lang="hu-HU" dirty="0" smtClean="0"/>
              <a:t> (gubójog, </a:t>
            </a:r>
            <a:r>
              <a:rPr lang="hu-HU" dirty="0" err="1" smtClean="0"/>
              <a:t>önnöntér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4383" y="981075"/>
            <a:ext cx="11847615" cy="55435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  </a:t>
            </a:r>
            <a:r>
              <a:rPr lang="hu-HU" sz="5100" dirty="0" smtClean="0"/>
              <a:t>Az emberek alapvetően nem szeretik a „Nagy testvért”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  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4400" dirty="0"/>
              <a:t> </a:t>
            </a:r>
            <a:r>
              <a:rPr lang="hu-HU" sz="4400" dirty="0" smtClean="0"/>
              <a:t>   Viszont ha hasznos szolgáltatásokat kapnak, elfelejtik a félelmüket</a:t>
            </a:r>
            <a:endParaRPr lang="hu-HU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96" y="1556792"/>
            <a:ext cx="6204698" cy="39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54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IoT</a:t>
            </a:r>
            <a:r>
              <a:rPr lang="hu-HU" dirty="0" smtClean="0"/>
              <a:t> kihívásai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Az </a:t>
            </a:r>
            <a:r>
              <a:rPr lang="hu-HU" sz="2800" dirty="0" err="1" smtClean="0"/>
              <a:t>IoT</a:t>
            </a:r>
            <a:r>
              <a:rPr lang="hu-HU" sz="2800" dirty="0" smtClean="0"/>
              <a:t> elemei nagyon heterogének</a:t>
            </a:r>
          </a:p>
          <a:p>
            <a:pPr lvl="1"/>
            <a:r>
              <a:rPr lang="hu-HU" sz="2400" dirty="0" smtClean="0"/>
              <a:t>Komoly erőforrásokkal rendelkező eszközök </a:t>
            </a:r>
          </a:p>
          <a:p>
            <a:pPr lvl="2"/>
            <a:r>
              <a:rPr lang="hu-HU" sz="2000" dirty="0" err="1" smtClean="0">
                <a:solidFill>
                  <a:srgbClr val="C00000"/>
                </a:solidFill>
              </a:rPr>
              <a:t>Okostelefonok</a:t>
            </a:r>
            <a:r>
              <a:rPr lang="hu-HU" sz="2000" dirty="0" smtClean="0">
                <a:solidFill>
                  <a:srgbClr val="C00000"/>
                </a:solidFill>
              </a:rPr>
              <a:t>, autók, okos kóla automata</a:t>
            </a:r>
          </a:p>
          <a:p>
            <a:pPr lvl="2"/>
            <a:r>
              <a:rPr lang="hu-HU" sz="2000" dirty="0" smtClean="0"/>
              <a:t>Folyamatos tápellátás, vagy könnyen újratölthető akkumulátor</a:t>
            </a:r>
          </a:p>
          <a:p>
            <a:pPr lvl="2"/>
            <a:r>
              <a:rPr lang="hu-HU" sz="2000" dirty="0" smtClean="0"/>
              <a:t>Nincs méretkorlátozás </a:t>
            </a:r>
          </a:p>
          <a:p>
            <a:pPr lvl="2"/>
            <a:r>
              <a:rPr lang="hu-HU" sz="2000" dirty="0" smtClean="0"/>
              <a:t>Nagy számítási kapacitás, sok memória</a:t>
            </a:r>
          </a:p>
          <a:p>
            <a:pPr lvl="2"/>
            <a:r>
              <a:rPr lang="hu-HU" sz="2000" dirty="0" smtClean="0"/>
              <a:t>Többfajta rádiós vagy vezetékes kommunikációs interfész, közvetlen csatlakozás az internetre</a:t>
            </a:r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Korlátozott erőforrásokkal rendelkező eszközök</a:t>
            </a:r>
          </a:p>
          <a:p>
            <a:pPr lvl="2"/>
            <a:r>
              <a:rPr lang="hu-HU" sz="2000" dirty="0" smtClean="0">
                <a:solidFill>
                  <a:srgbClr val="C00000"/>
                </a:solidFill>
              </a:rPr>
              <a:t>Szenzorok</a:t>
            </a:r>
          </a:p>
          <a:p>
            <a:pPr lvl="2"/>
            <a:r>
              <a:rPr lang="hu-HU" sz="2000" dirty="0" smtClean="0"/>
              <a:t>Korlátozott CPU, memória, </a:t>
            </a:r>
            <a:r>
              <a:rPr lang="hu-HU" sz="2000" b="1" dirty="0" smtClean="0"/>
              <a:t>nagyon korlátozott energia</a:t>
            </a:r>
          </a:p>
          <a:p>
            <a:pPr lvl="2"/>
            <a:r>
              <a:rPr lang="hu-HU" sz="2000" dirty="0" smtClean="0"/>
              <a:t>Általában csak egy rádiós interfész, az is alvó állapotban az idő nagy részében</a:t>
            </a:r>
          </a:p>
          <a:p>
            <a:pPr lvl="2"/>
            <a:r>
              <a:rPr lang="hu-HU" sz="2000" dirty="0" smtClean="0"/>
              <a:t>Nincs közvetlen csatlakozás az Internetre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24" y="707262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diku-kantine.sourceforge.net/old-coke/gfx/cokemach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999" y="707262"/>
            <a:ext cx="1091459" cy="1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00" y="1160682"/>
            <a:ext cx="734725" cy="105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Képtalálat a következőre: „sensor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52" y="4409502"/>
            <a:ext cx="1554472" cy="9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IoT</a:t>
            </a:r>
            <a:r>
              <a:rPr lang="hu-HU" dirty="0" smtClean="0"/>
              <a:t> </a:t>
            </a:r>
            <a:r>
              <a:rPr lang="hu-HU" dirty="0" err="1" smtClean="0"/>
              <a:t>routing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korlátozott erőforrású eszközöknek is biztosítani kell a hálózati elérést</a:t>
            </a:r>
          </a:p>
          <a:p>
            <a:pPr lvl="1"/>
            <a:r>
              <a:rPr lang="hu-HU" sz="2000" dirty="0" smtClean="0"/>
              <a:t>Elküldhessék az adataikat (a felhőbe)</a:t>
            </a:r>
          </a:p>
          <a:p>
            <a:pPr lvl="1"/>
            <a:r>
              <a:rPr lang="hu-HU" sz="2000" dirty="0" smtClean="0"/>
              <a:t>Lekérdezhetőek legyenek távolról</a:t>
            </a:r>
          </a:p>
          <a:p>
            <a:r>
              <a:rPr lang="hu-HU" sz="2400" dirty="0" smtClean="0"/>
              <a:t>Többugrásos (</a:t>
            </a:r>
            <a:r>
              <a:rPr lang="hu-HU" sz="2400" dirty="0" err="1" smtClean="0"/>
              <a:t>multi-hop</a:t>
            </a:r>
            <a:r>
              <a:rPr lang="hu-HU" sz="2400" dirty="0" smtClean="0"/>
              <a:t>) kommunikáció és útválasztás (</a:t>
            </a:r>
            <a:r>
              <a:rPr lang="hu-HU" sz="2400" dirty="0" err="1" smtClean="0"/>
              <a:t>routing</a:t>
            </a:r>
            <a:r>
              <a:rPr lang="hu-HU" sz="2400" dirty="0" smtClean="0"/>
              <a:t>)</a:t>
            </a:r>
          </a:p>
          <a:p>
            <a:pPr lvl="1"/>
            <a:r>
              <a:rPr lang="hu-HU" sz="2000" dirty="0"/>
              <a:t>A hagyományos </a:t>
            </a:r>
            <a:r>
              <a:rPr lang="hu-HU" sz="2000" dirty="0" err="1"/>
              <a:t>routing</a:t>
            </a:r>
            <a:r>
              <a:rPr lang="hu-HU" sz="2000" dirty="0"/>
              <a:t> alkalmazások túl sok erőforrást </a:t>
            </a:r>
            <a:r>
              <a:rPr lang="hu-HU" sz="2000" dirty="0" smtClean="0"/>
              <a:t>igényelnek</a:t>
            </a:r>
          </a:p>
          <a:p>
            <a:pPr lvl="1"/>
            <a:r>
              <a:rPr lang="hu-HU" sz="2000" dirty="0" smtClean="0"/>
              <a:t>Cél a gyors, megbízható adatátvitel</a:t>
            </a:r>
            <a:endParaRPr lang="hu-HU" sz="2400" dirty="0" smtClean="0"/>
          </a:p>
          <a:p>
            <a:r>
              <a:rPr lang="hu-HU" sz="2400" dirty="0" smtClean="0">
                <a:solidFill>
                  <a:srgbClr val="C00000"/>
                </a:solidFill>
              </a:rPr>
              <a:t>LLN – </a:t>
            </a:r>
            <a:r>
              <a:rPr lang="hu-HU" sz="2400" dirty="0" err="1" smtClean="0">
                <a:solidFill>
                  <a:srgbClr val="C00000"/>
                </a:solidFill>
              </a:rPr>
              <a:t>Low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Power</a:t>
            </a:r>
            <a:r>
              <a:rPr lang="hu-HU" sz="2400" dirty="0" smtClean="0">
                <a:solidFill>
                  <a:srgbClr val="C00000"/>
                </a:solidFill>
              </a:rPr>
              <a:t> and </a:t>
            </a:r>
            <a:r>
              <a:rPr lang="hu-HU" sz="2400" dirty="0" err="1" smtClean="0">
                <a:solidFill>
                  <a:srgbClr val="C00000"/>
                </a:solidFill>
              </a:rPr>
              <a:t>Lossy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Networks</a:t>
            </a:r>
            <a:endParaRPr lang="hu-HU" sz="2400" dirty="0" smtClean="0">
              <a:solidFill>
                <a:srgbClr val="C00000"/>
              </a:solidFill>
            </a:endParaRPr>
          </a:p>
          <a:p>
            <a:pPr lvl="1"/>
            <a:r>
              <a:rPr lang="hu-HU" sz="2000" dirty="0" smtClean="0"/>
              <a:t>Alapvetően megbízhatatlan kapcsolatok, kis átviteli sebesség, nagy csomagvesztés</a:t>
            </a:r>
          </a:p>
          <a:p>
            <a:pPr lvl="2"/>
            <a:r>
              <a:rPr lang="hu-HU" sz="1800" dirty="0" smtClean="0"/>
              <a:t>Kis teljesítményű antennák, barátságtalan környezet (eső, hó, fagy, stb.), interferenciák, mobilitás</a:t>
            </a:r>
          </a:p>
          <a:p>
            <a:pPr lvl="1"/>
            <a:r>
              <a:rPr lang="hu-HU" sz="2000" dirty="0" smtClean="0"/>
              <a:t>Cél az energiahatékonyság, nem a kommunikáció hatékonysága</a:t>
            </a:r>
          </a:p>
          <a:p>
            <a:pPr lvl="2"/>
            <a:r>
              <a:rPr lang="hu-HU" sz="1800" dirty="0" smtClean="0"/>
              <a:t>Nem gond, ha nincs folyamatos kapcsolat, vagy ha elvesznek csomagok</a:t>
            </a:r>
          </a:p>
          <a:p>
            <a:pPr lvl="2"/>
            <a:r>
              <a:rPr lang="hu-HU" sz="1800" dirty="0" smtClean="0"/>
              <a:t>Felügyelet nélküli működés éveken keresztül – </a:t>
            </a:r>
            <a:r>
              <a:rPr lang="hu-HU" sz="1800" dirty="0" err="1" smtClean="0"/>
              <a:t>self-configuration</a:t>
            </a:r>
            <a:r>
              <a:rPr lang="hu-HU" sz="1800" dirty="0" smtClean="0"/>
              <a:t>, </a:t>
            </a:r>
            <a:r>
              <a:rPr lang="hu-HU" sz="1800" dirty="0" err="1" smtClean="0"/>
              <a:t>self-management</a:t>
            </a:r>
            <a:r>
              <a:rPr lang="hu-HU" sz="1800" dirty="0" smtClean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15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IoT</a:t>
            </a:r>
            <a:r>
              <a:rPr lang="hu-HU" dirty="0" smtClean="0"/>
              <a:t> </a:t>
            </a:r>
            <a:r>
              <a:rPr lang="hu-HU" dirty="0" err="1" smtClean="0"/>
              <a:t>routing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601179" cy="5421462"/>
          </a:xfrm>
        </p:spPr>
        <p:txBody>
          <a:bodyPr>
            <a:normAutofit fontScale="70000" lnSpcReduction="20000"/>
          </a:bodyPr>
          <a:lstStyle/>
          <a:p>
            <a:r>
              <a:rPr lang="hu-HU" sz="3200" dirty="0" smtClean="0"/>
              <a:t>Hagyományos hálózatokban ha egy kapcsolat megszakad, gyorsan új útvonalat kell találni</a:t>
            </a:r>
          </a:p>
          <a:p>
            <a:pPr lvl="1"/>
            <a:r>
              <a:rPr lang="hu-HU" sz="2900" dirty="0" smtClean="0"/>
              <a:t>Minél kisebb legyen a csomagvesztés</a:t>
            </a:r>
          </a:p>
          <a:p>
            <a:pPr lvl="1"/>
            <a:r>
              <a:rPr lang="hu-HU" sz="2900" dirty="0" smtClean="0"/>
              <a:t>Pl. IP/MPLS </a:t>
            </a:r>
            <a:r>
              <a:rPr lang="hu-HU" sz="2900" dirty="0" err="1" smtClean="0"/>
              <a:t>Fast</a:t>
            </a:r>
            <a:r>
              <a:rPr lang="hu-HU" sz="2900" dirty="0" smtClean="0"/>
              <a:t> </a:t>
            </a:r>
            <a:r>
              <a:rPr lang="hu-HU" sz="2900" dirty="0" err="1" smtClean="0"/>
              <a:t>Reroute</a:t>
            </a:r>
            <a:r>
              <a:rPr lang="hu-HU" sz="2900" dirty="0" smtClean="0"/>
              <a:t> az </a:t>
            </a:r>
            <a:r>
              <a:rPr lang="hu-HU" sz="2900" dirty="0" err="1" smtClean="0"/>
              <a:t>OSPF-ben</a:t>
            </a:r>
            <a:endParaRPr lang="hu-HU" sz="2900" dirty="0"/>
          </a:p>
          <a:p>
            <a:r>
              <a:rPr lang="hu-HU" sz="3200" b="1" dirty="0" smtClean="0"/>
              <a:t>Az </a:t>
            </a:r>
            <a:r>
              <a:rPr lang="hu-HU" sz="3200" b="1" dirty="0" err="1" smtClean="0"/>
              <a:t>LLN-ben</a:t>
            </a:r>
            <a:r>
              <a:rPr lang="hu-HU" sz="3200" b="1" dirty="0" smtClean="0"/>
              <a:t> a kapcsolatok megszakadása gyakori, de tranziens állapot</a:t>
            </a:r>
          </a:p>
          <a:p>
            <a:pPr lvl="1"/>
            <a:r>
              <a:rPr lang="hu-HU" sz="2900" dirty="0" smtClean="0"/>
              <a:t>Ha reagálnánk rá, instabillá válna a hálózat, túl nagy jelzésforgalom („</a:t>
            </a:r>
            <a:r>
              <a:rPr lang="hu-HU" sz="2900" dirty="0" err="1" smtClean="0"/>
              <a:t>control</a:t>
            </a:r>
            <a:r>
              <a:rPr lang="hu-HU" sz="2900" dirty="0" smtClean="0"/>
              <a:t> </a:t>
            </a:r>
            <a:r>
              <a:rPr lang="hu-HU" sz="2900" dirty="0" err="1" smtClean="0"/>
              <a:t>plane</a:t>
            </a:r>
            <a:r>
              <a:rPr lang="hu-HU" sz="2900" dirty="0" smtClean="0"/>
              <a:t> </a:t>
            </a:r>
            <a:r>
              <a:rPr lang="hu-HU" sz="2900" dirty="0" err="1" smtClean="0"/>
              <a:t>overhead</a:t>
            </a:r>
            <a:r>
              <a:rPr lang="hu-HU" sz="2900" dirty="0" smtClean="0"/>
              <a:t>”)</a:t>
            </a:r>
          </a:p>
          <a:p>
            <a:endParaRPr lang="hu-HU" sz="200" dirty="0" smtClean="0"/>
          </a:p>
          <a:p>
            <a:r>
              <a:rPr lang="hu-HU" sz="3200" dirty="0" smtClean="0"/>
              <a:t>Hagyományos hálózatokban nagy adatforgalom (video, </a:t>
            </a:r>
            <a:r>
              <a:rPr lang="hu-HU" sz="3200" dirty="0" err="1" smtClean="0"/>
              <a:t>VoIP</a:t>
            </a:r>
            <a:r>
              <a:rPr lang="hu-HU" sz="3200" dirty="0" smtClean="0"/>
              <a:t>), nincs (igazán) lehetőség pufferelésre ha a kapcsolat megszakad</a:t>
            </a:r>
          </a:p>
          <a:p>
            <a:r>
              <a:rPr lang="hu-HU" sz="3200" b="1" dirty="0" smtClean="0"/>
              <a:t>Az </a:t>
            </a:r>
            <a:r>
              <a:rPr lang="hu-HU" sz="3200" b="1" dirty="0" err="1" smtClean="0"/>
              <a:t>LLN-ben</a:t>
            </a:r>
            <a:r>
              <a:rPr lang="hu-HU" sz="3200" b="1" dirty="0" smtClean="0"/>
              <a:t> kis adatforgalmak, egy tranziens kapcsolatkiesést könnyen át lehet hidalni puffereléssel vagy lokális átirányítással</a:t>
            </a:r>
          </a:p>
          <a:p>
            <a:pPr lvl="1"/>
            <a:r>
              <a:rPr lang="hu-HU" sz="2900" dirty="0" smtClean="0"/>
              <a:t>Nem kell a teljes topológiát újrakonfigurálni</a:t>
            </a:r>
          </a:p>
          <a:p>
            <a:endParaRPr lang="hu-HU" sz="100" dirty="0" smtClean="0"/>
          </a:p>
          <a:p>
            <a:r>
              <a:rPr lang="hu-HU" sz="3200" dirty="0" smtClean="0"/>
              <a:t>Hagyományos hálózatoknál statikus metrikák, az útvonalak stabilitásának biztosítására</a:t>
            </a:r>
          </a:p>
          <a:p>
            <a:r>
              <a:rPr lang="hu-HU" sz="3200" b="1" dirty="0" smtClean="0"/>
              <a:t>Az </a:t>
            </a:r>
            <a:r>
              <a:rPr lang="hu-HU" sz="3200" b="1" dirty="0" err="1" smtClean="0"/>
              <a:t>LLN-ben</a:t>
            </a:r>
            <a:r>
              <a:rPr lang="hu-HU" sz="3200" b="1" dirty="0" smtClean="0"/>
              <a:t> dinamikus, időben változó metrikák</a:t>
            </a:r>
          </a:p>
          <a:p>
            <a:pPr lvl="1"/>
            <a:r>
              <a:rPr lang="hu-HU" sz="2900" dirty="0" smtClean="0"/>
              <a:t>A hálózat képes adaptálódni</a:t>
            </a:r>
            <a:endParaRPr lang="hu-HU" sz="2900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7" name="Folyamatábra: Másik feldolgozás 6"/>
          <p:cNvSpPr/>
          <p:nvPr/>
        </p:nvSpPr>
        <p:spPr>
          <a:xfrm>
            <a:off x="1175661" y="2850076"/>
            <a:ext cx="9915896" cy="712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Másik feldolgozás 7"/>
          <p:cNvSpPr/>
          <p:nvPr/>
        </p:nvSpPr>
        <p:spPr>
          <a:xfrm>
            <a:off x="1149936" y="4854976"/>
            <a:ext cx="9915896" cy="712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LLN vs. WSN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Egy vezeték nélküli szenzorhálózat (WSN) egy speciális LLN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15</a:t>
            </a:fld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21965"/>
              </p:ext>
            </p:extLst>
          </p:nvPr>
        </p:nvGraphicFramePr>
        <p:xfrm>
          <a:off x="878773" y="1764694"/>
          <a:ext cx="10046526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23263"/>
                <a:gridCol w="5023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WSN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LLN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Homogén hálózat, egyforma szenzorok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Heterogén hálózat, különböző eszközök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Egy adott céllal kihelyezett eszközök, egy adott alkalmazás igényei szerint működnek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Különböző feladatokat végző eszközök, együttműködés csak az</a:t>
                      </a:r>
                      <a:r>
                        <a:rPr lang="hu-HU" sz="2000" baseline="0" dirty="0" smtClean="0"/>
                        <a:t> internet elérése miatt 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P2MP</a:t>
                      </a:r>
                      <a:r>
                        <a:rPr lang="hu-HU" sz="2000" baseline="0" dirty="0" smtClean="0"/>
                        <a:t> vagy MP2P kommunikáció (a nyelő és a szenzorok között)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P2MP, MP2P és P2P kommunikáció is (két </a:t>
                      </a:r>
                      <a:r>
                        <a:rPr lang="hu-HU" sz="2000" dirty="0" err="1" smtClean="0"/>
                        <a:t>IoT</a:t>
                      </a:r>
                      <a:r>
                        <a:rPr lang="hu-HU" sz="2000" dirty="0" smtClean="0"/>
                        <a:t> eszköz között)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Általában nincs IP támogatás 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IP alapú kommunikáció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6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RPL – IPv6 </a:t>
            </a:r>
            <a:r>
              <a:rPr lang="hu-HU" dirty="0" err="1" smtClean="0"/>
              <a:t>Routing</a:t>
            </a:r>
            <a:r>
              <a:rPr lang="hu-HU" dirty="0" smtClean="0"/>
              <a:t> </a:t>
            </a:r>
            <a:r>
              <a:rPr lang="hu-HU" dirty="0" err="1" smtClean="0"/>
              <a:t>Protocol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Lossy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3756" y="868219"/>
            <a:ext cx="11978244" cy="5615708"/>
          </a:xfrm>
        </p:spPr>
        <p:txBody>
          <a:bodyPr>
            <a:normAutofit fontScale="92500" lnSpcReduction="20000"/>
          </a:bodyPr>
          <a:lstStyle/>
          <a:p>
            <a:r>
              <a:rPr lang="hu-HU" sz="3100" dirty="0" smtClean="0"/>
              <a:t>IETF ROLL WG – </a:t>
            </a:r>
            <a:r>
              <a:rPr lang="hu-HU" sz="3100" b="1" dirty="0" err="1" smtClean="0"/>
              <a:t>R</a:t>
            </a:r>
            <a:r>
              <a:rPr lang="hu-HU" sz="3100" dirty="0" err="1" smtClean="0"/>
              <a:t>outing</a:t>
            </a:r>
            <a:r>
              <a:rPr lang="hu-HU" sz="3100" dirty="0" smtClean="0"/>
              <a:t> </a:t>
            </a:r>
            <a:r>
              <a:rPr lang="hu-HU" sz="3100" b="1" dirty="0" smtClean="0"/>
              <a:t>O</a:t>
            </a:r>
            <a:r>
              <a:rPr lang="hu-HU" sz="3100" dirty="0" smtClean="0"/>
              <a:t>ver </a:t>
            </a:r>
            <a:r>
              <a:rPr lang="hu-HU" sz="3100" b="1" dirty="0" err="1" smtClean="0"/>
              <a:t>L</a:t>
            </a:r>
            <a:r>
              <a:rPr lang="hu-HU" sz="3100" dirty="0" err="1" smtClean="0"/>
              <a:t>ow</a:t>
            </a:r>
            <a:r>
              <a:rPr lang="hu-HU" sz="3100" dirty="0" smtClean="0"/>
              <a:t> </a:t>
            </a:r>
            <a:r>
              <a:rPr lang="hu-HU" sz="3100" dirty="0" err="1"/>
              <a:t>p</a:t>
            </a:r>
            <a:r>
              <a:rPr lang="hu-HU" sz="3100" dirty="0" err="1" smtClean="0"/>
              <a:t>ower</a:t>
            </a:r>
            <a:r>
              <a:rPr lang="hu-HU" sz="3100" dirty="0" smtClean="0"/>
              <a:t> </a:t>
            </a:r>
            <a:r>
              <a:rPr lang="hu-HU" sz="3100" b="1" dirty="0" err="1" smtClean="0"/>
              <a:t>L</a:t>
            </a:r>
            <a:r>
              <a:rPr lang="hu-HU" sz="3100" dirty="0" err="1" smtClean="0"/>
              <a:t>ossy</a:t>
            </a:r>
            <a:r>
              <a:rPr lang="hu-HU" sz="3100" dirty="0" smtClean="0"/>
              <a:t> (2008)</a:t>
            </a:r>
          </a:p>
          <a:p>
            <a:pPr lvl="1"/>
            <a:r>
              <a:rPr lang="hu-HU" sz="2300" dirty="0" smtClean="0"/>
              <a:t>RPL protokoll (ejtsd: </a:t>
            </a:r>
            <a:r>
              <a:rPr lang="hu-HU" sz="2300" dirty="0" err="1" smtClean="0"/>
              <a:t>Ripple</a:t>
            </a:r>
            <a:r>
              <a:rPr lang="hu-HU" sz="2300" dirty="0" smtClean="0"/>
              <a:t>) – RFC 6550 (2012) </a:t>
            </a:r>
          </a:p>
          <a:p>
            <a:pPr lvl="1"/>
            <a:endParaRPr lang="hu-HU" sz="2300" dirty="0"/>
          </a:p>
          <a:p>
            <a:r>
              <a:rPr lang="hu-HU" sz="3100" dirty="0" smtClean="0"/>
              <a:t>IPv6-os távolság vektor alapú útválasztó protokoll</a:t>
            </a:r>
          </a:p>
          <a:p>
            <a:pPr lvl="1"/>
            <a:r>
              <a:rPr lang="hu-HU" sz="2300" dirty="0" smtClean="0"/>
              <a:t>Egy </a:t>
            </a:r>
            <a:r>
              <a:rPr lang="hu-HU" sz="2300" b="1" dirty="0" err="1" smtClean="0">
                <a:solidFill>
                  <a:srgbClr val="C00000"/>
                </a:solidFill>
              </a:rPr>
              <a:t>DODAG-ot</a:t>
            </a:r>
            <a:r>
              <a:rPr lang="hu-HU" sz="2300" b="1" dirty="0" smtClean="0">
                <a:solidFill>
                  <a:srgbClr val="C00000"/>
                </a:solidFill>
              </a:rPr>
              <a:t> (</a:t>
            </a:r>
            <a:r>
              <a:rPr lang="hu-HU" sz="2300" b="1" dirty="0" err="1" smtClean="0">
                <a:solidFill>
                  <a:srgbClr val="C00000"/>
                </a:solidFill>
              </a:rPr>
              <a:t>Destination</a:t>
            </a:r>
            <a:r>
              <a:rPr lang="hu-HU" sz="2300" b="1" dirty="0" smtClean="0">
                <a:solidFill>
                  <a:srgbClr val="C00000"/>
                </a:solidFill>
              </a:rPr>
              <a:t> Oriented </a:t>
            </a:r>
            <a:r>
              <a:rPr lang="hu-HU" sz="2300" b="1" dirty="0" err="1" smtClean="0">
                <a:solidFill>
                  <a:srgbClr val="C00000"/>
                </a:solidFill>
              </a:rPr>
              <a:t>Directed</a:t>
            </a:r>
            <a:r>
              <a:rPr lang="hu-HU" sz="2300" b="1" dirty="0" smtClean="0">
                <a:solidFill>
                  <a:srgbClr val="C00000"/>
                </a:solidFill>
              </a:rPr>
              <a:t> </a:t>
            </a:r>
            <a:r>
              <a:rPr lang="hu-HU" sz="2300" b="1" dirty="0" err="1" smtClean="0">
                <a:solidFill>
                  <a:srgbClr val="C00000"/>
                </a:solidFill>
              </a:rPr>
              <a:t>Acyclic</a:t>
            </a:r>
            <a:r>
              <a:rPr lang="hu-HU" sz="2300" b="1" dirty="0" smtClean="0">
                <a:solidFill>
                  <a:srgbClr val="C00000"/>
                </a:solidFill>
              </a:rPr>
              <a:t> </a:t>
            </a:r>
            <a:r>
              <a:rPr lang="hu-HU" sz="2300" b="1" dirty="0" err="1" smtClean="0">
                <a:solidFill>
                  <a:srgbClr val="C00000"/>
                </a:solidFill>
              </a:rPr>
              <a:t>Graph</a:t>
            </a:r>
            <a:r>
              <a:rPr lang="hu-HU" sz="2300" dirty="0" smtClean="0"/>
              <a:t>) épít</a:t>
            </a:r>
          </a:p>
          <a:p>
            <a:pPr lvl="1"/>
            <a:r>
              <a:rPr lang="hu-HU" sz="2300" dirty="0" smtClean="0"/>
              <a:t>Több metrikát és megkötést figyelembe vevő objektív függvény (</a:t>
            </a:r>
            <a:r>
              <a:rPr lang="hu-HU" sz="2300" dirty="0" err="1" smtClean="0"/>
              <a:t>objective</a:t>
            </a:r>
            <a:r>
              <a:rPr lang="hu-HU" sz="2300" dirty="0" smtClean="0"/>
              <a:t> </a:t>
            </a:r>
            <a:r>
              <a:rPr lang="hu-HU" sz="2300" dirty="0" err="1" smtClean="0"/>
              <a:t>function</a:t>
            </a:r>
            <a:r>
              <a:rPr lang="hu-HU" sz="2300" dirty="0" smtClean="0"/>
              <a:t> – OF) alapján</a:t>
            </a:r>
          </a:p>
          <a:p>
            <a:pPr lvl="1"/>
            <a:r>
              <a:rPr lang="hu-HU" sz="2300" dirty="0" smtClean="0"/>
              <a:t>Egyszerre több OF is létezhet, mindegyik alapján más-más DODAG épül</a:t>
            </a:r>
          </a:p>
          <a:p>
            <a:pPr marL="506412" lvl="2" indent="0">
              <a:buNone/>
            </a:pPr>
            <a:r>
              <a:rPr lang="hu-HU" sz="2000" dirty="0" smtClean="0"/>
              <a:t>Pl. 1) A legkisebb </a:t>
            </a:r>
            <a:r>
              <a:rPr lang="hu-HU" sz="2000" dirty="0" smtClean="0">
                <a:solidFill>
                  <a:srgbClr val="C00000"/>
                </a:solidFill>
              </a:rPr>
              <a:t>ETX</a:t>
            </a:r>
            <a:r>
              <a:rPr lang="hu-HU" sz="2000" dirty="0" smtClean="0"/>
              <a:t>* (metrika), de csak titkosított kapcsolatokon keresztül (megkötés)</a:t>
            </a:r>
          </a:p>
          <a:p>
            <a:pPr marL="506412" lvl="2" indent="0">
              <a:buNone/>
            </a:pPr>
            <a:r>
              <a:rPr lang="hu-HU" sz="2000" dirty="0" smtClean="0"/>
              <a:t>     2) A legkisebb késleltetés (metrika), de csak napelemes eszközökön keresztül (megkötés)</a:t>
            </a:r>
            <a:endParaRPr lang="hu-HU" sz="3300" dirty="0"/>
          </a:p>
          <a:p>
            <a:pPr marL="0" indent="0">
              <a:buNone/>
            </a:pPr>
            <a:endParaRPr lang="hu-HU" sz="1900" dirty="0" smtClean="0"/>
          </a:p>
          <a:p>
            <a:pPr marL="0" indent="0">
              <a:buNone/>
            </a:pPr>
            <a:r>
              <a:rPr lang="hu-HU" sz="1900" dirty="0" smtClean="0">
                <a:solidFill>
                  <a:srgbClr val="C00000"/>
                </a:solidFill>
              </a:rPr>
              <a:t>* ETX – </a:t>
            </a:r>
            <a:r>
              <a:rPr lang="hu-HU" sz="1900" dirty="0" err="1" smtClean="0">
                <a:solidFill>
                  <a:srgbClr val="C00000"/>
                </a:solidFill>
              </a:rPr>
              <a:t>Expected</a:t>
            </a:r>
            <a:r>
              <a:rPr lang="hu-HU" sz="1900" dirty="0" smtClean="0">
                <a:solidFill>
                  <a:srgbClr val="C00000"/>
                </a:solidFill>
              </a:rPr>
              <a:t> </a:t>
            </a:r>
            <a:r>
              <a:rPr lang="hu-HU" sz="1900" dirty="0" err="1" smtClean="0">
                <a:solidFill>
                  <a:srgbClr val="C00000"/>
                </a:solidFill>
              </a:rPr>
              <a:t>Transmission</a:t>
            </a:r>
            <a:r>
              <a:rPr lang="hu-HU" sz="1900" dirty="0" smtClean="0">
                <a:solidFill>
                  <a:srgbClr val="C00000"/>
                </a:solidFill>
              </a:rPr>
              <a:t> </a:t>
            </a:r>
            <a:r>
              <a:rPr lang="hu-HU" sz="1900" dirty="0" err="1" smtClean="0">
                <a:solidFill>
                  <a:srgbClr val="C00000"/>
                </a:solidFill>
              </a:rPr>
              <a:t>Count</a:t>
            </a:r>
            <a:endParaRPr lang="hu-HU" sz="1900" dirty="0" smtClean="0">
              <a:solidFill>
                <a:srgbClr val="C00000"/>
              </a:solidFill>
            </a:endParaRPr>
          </a:p>
          <a:p>
            <a:pPr lvl="1"/>
            <a:r>
              <a:rPr lang="hu-HU" sz="1700" dirty="0" smtClean="0"/>
              <a:t>A rádiós kapcsolat minőségét mutatja - hányszor kell </a:t>
            </a:r>
            <a:r>
              <a:rPr lang="hu-HU" sz="1700" b="1" dirty="0" smtClean="0"/>
              <a:t>valószínűleg </a:t>
            </a:r>
            <a:r>
              <a:rPr lang="hu-HU" sz="1700" dirty="0" smtClean="0"/>
              <a:t>elküldeni egy csomagot, hogy az hibátlanul megérkezzen</a:t>
            </a:r>
          </a:p>
          <a:p>
            <a:pPr lvl="1"/>
            <a:r>
              <a:rPr lang="hu-HU" sz="1700" dirty="0" smtClean="0"/>
              <a:t>1 és ∞ között változik, e</a:t>
            </a:r>
            <a:r>
              <a:rPr lang="hu-HU" sz="1500" dirty="0" smtClean="0"/>
              <a:t>gy várható érték, a múltbeli tapasztalatok alapján</a:t>
            </a:r>
          </a:p>
          <a:p>
            <a:pPr lvl="1"/>
            <a:r>
              <a:rPr lang="hu-HU" sz="1700" dirty="0" smtClean="0"/>
              <a:t>Mivel az </a:t>
            </a:r>
            <a:r>
              <a:rPr lang="hu-HU" sz="1700" dirty="0" err="1" smtClean="0"/>
              <a:t>LLN-ben</a:t>
            </a:r>
            <a:r>
              <a:rPr lang="hu-HU" sz="1700" dirty="0" smtClean="0"/>
              <a:t> a rádiós kapcsolatok megbízhatatlanok, az ETX érték folyamatosan változhat     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2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DODAG építés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dirty="0" smtClean="0"/>
          </a:p>
          <a:p>
            <a:r>
              <a:rPr lang="hu-HU" sz="2400" dirty="0" smtClean="0"/>
              <a:t>A DODAG építése egy gyökérnél kezdődik – LBR (LLN </a:t>
            </a:r>
            <a:r>
              <a:rPr lang="hu-HU" sz="2400" dirty="0" err="1" smtClean="0"/>
              <a:t>Border</a:t>
            </a:r>
            <a:r>
              <a:rPr lang="hu-HU" sz="2400" dirty="0" smtClean="0"/>
              <a:t> </a:t>
            </a:r>
            <a:r>
              <a:rPr lang="hu-HU" sz="2400" dirty="0" err="1" smtClean="0"/>
              <a:t>Router</a:t>
            </a:r>
            <a:r>
              <a:rPr lang="hu-HU" sz="2400" dirty="0" smtClean="0"/>
              <a:t>)</a:t>
            </a:r>
          </a:p>
          <a:p>
            <a:pPr lvl="1"/>
            <a:r>
              <a:rPr lang="hu-HU" sz="2000" dirty="0" smtClean="0"/>
              <a:t>Kapcsolódási pont a külvilághoz (internethez)</a:t>
            </a:r>
          </a:p>
          <a:p>
            <a:pPr lvl="1"/>
            <a:r>
              <a:rPr lang="hu-HU" sz="2000" dirty="0" smtClean="0"/>
              <a:t>Több LBR is lehet a hálózatban</a:t>
            </a:r>
          </a:p>
          <a:p>
            <a:endParaRPr lang="hu-HU" sz="2400" dirty="0" smtClean="0"/>
          </a:p>
          <a:p>
            <a:r>
              <a:rPr lang="hu-HU" sz="2400" dirty="0" smtClean="0"/>
              <a:t>Új ICMPv6 jelzésüzenetek az </a:t>
            </a:r>
            <a:r>
              <a:rPr lang="hu-HU" sz="2400" dirty="0" err="1" smtClean="0"/>
              <a:t>RPL-hez</a:t>
            </a:r>
            <a:endParaRPr lang="hu-HU" sz="2400" dirty="0" smtClean="0"/>
          </a:p>
          <a:p>
            <a:pPr lvl="1"/>
            <a:r>
              <a:rPr lang="hu-HU" sz="2000" dirty="0" smtClean="0"/>
              <a:t>DIO – DODAG </a:t>
            </a:r>
            <a:r>
              <a:rPr lang="hu-HU" sz="2000" dirty="0" err="1"/>
              <a:t>Information</a:t>
            </a:r>
            <a:r>
              <a:rPr lang="hu-HU" sz="2000" dirty="0"/>
              <a:t> </a:t>
            </a:r>
            <a:r>
              <a:rPr lang="hu-HU" sz="2000" dirty="0" err="1" smtClean="0"/>
              <a:t>Object</a:t>
            </a:r>
            <a:endParaRPr lang="hu-HU" sz="2000" dirty="0" smtClean="0"/>
          </a:p>
          <a:p>
            <a:pPr lvl="1"/>
            <a:r>
              <a:rPr lang="hu-HU" sz="2000" dirty="0" smtClean="0"/>
              <a:t>DAO – DODAG </a:t>
            </a:r>
            <a:r>
              <a:rPr lang="hu-HU" sz="2000" dirty="0" err="1"/>
              <a:t>Destination</a:t>
            </a:r>
            <a:r>
              <a:rPr lang="hu-HU" sz="2000" dirty="0"/>
              <a:t> </a:t>
            </a:r>
            <a:r>
              <a:rPr lang="hu-HU" sz="2000" dirty="0" err="1"/>
              <a:t>Advertisement</a:t>
            </a:r>
            <a:r>
              <a:rPr lang="hu-HU" sz="2000" dirty="0"/>
              <a:t> </a:t>
            </a:r>
            <a:r>
              <a:rPr lang="hu-HU" sz="2000" dirty="0" err="1" smtClean="0"/>
              <a:t>Object</a:t>
            </a:r>
            <a:endParaRPr lang="hu-HU" sz="2000" dirty="0" smtClean="0"/>
          </a:p>
          <a:p>
            <a:pPr lvl="1"/>
            <a:r>
              <a:rPr lang="hu-HU" sz="2000" dirty="0"/>
              <a:t>DIS – DODAG </a:t>
            </a:r>
            <a:r>
              <a:rPr lang="hu-HU" sz="2000" dirty="0" err="1"/>
              <a:t>Information</a:t>
            </a:r>
            <a:r>
              <a:rPr lang="hu-HU" sz="2000" dirty="0"/>
              <a:t> </a:t>
            </a:r>
            <a:r>
              <a:rPr lang="hu-HU" sz="2000" dirty="0" err="1"/>
              <a:t>Solicitation</a:t>
            </a:r>
            <a:endParaRPr lang="hu-HU" sz="20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83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544234" y="1644651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86618" y="1838326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97252" y="1741488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8207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8208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8209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208" idx="6"/>
            <a:endCxn id="8209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210" idx="4"/>
            <a:endCxn id="8215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8209" idx="4"/>
            <a:endCxn id="8210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82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DODAG építés</a:t>
            </a:r>
            <a:endParaRPr lang="en-US" altLang="hu-HU" dirty="0" smtClean="0">
              <a:ea typeface="ＭＳ Ｐゴシック" pitchFamily="-108" charset="-128"/>
            </a:endParaRP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417639"/>
            <a:ext cx="5581649" cy="4708525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Élek – </a:t>
            </a:r>
            <a:r>
              <a:rPr lang="en-US" altLang="hu-HU" sz="2400" dirty="0" smtClean="0">
                <a:ea typeface="ＭＳ Ｐゴシック" pitchFamily="-108" charset="-128"/>
              </a:rPr>
              <a:t>LLN </a:t>
            </a:r>
            <a:r>
              <a:rPr lang="hu-HU" altLang="hu-HU" sz="2400" dirty="0" smtClean="0">
                <a:ea typeface="ＭＳ Ｐゴシック" pitchFamily="-108" charset="-128"/>
              </a:rPr>
              <a:t>kapcsolatok 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Értékek – pl. </a:t>
            </a:r>
            <a:r>
              <a:rPr lang="en-US" altLang="hu-HU" sz="2400" dirty="0" smtClean="0">
                <a:ea typeface="ＭＳ Ｐゴシック" pitchFamily="-108" charset="-128"/>
              </a:rPr>
              <a:t>ETX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Az ETX értékek változhatnak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Átlagot számolva biztosítható a viszonylagos stabilitás</a:t>
            </a:r>
          </a:p>
          <a:p>
            <a:r>
              <a:rPr lang="hu-HU" altLang="hu-HU" sz="2400" dirty="0" smtClean="0">
                <a:ea typeface="ＭＳ Ｐゴシック" pitchFamily="-108" charset="-128"/>
              </a:rPr>
              <a:t>Cél (OF) – minimalizálni az </a:t>
            </a:r>
            <a:r>
              <a:rPr lang="hu-HU" altLang="hu-HU" sz="2400" dirty="0" err="1" smtClean="0">
                <a:ea typeface="ＭＳ Ｐゴシック" pitchFamily="-108" charset="-128"/>
              </a:rPr>
              <a:t>ETX-et</a:t>
            </a:r>
            <a:endParaRPr lang="hu-HU" altLang="hu-HU" sz="2400" dirty="0" smtClean="0">
              <a:ea typeface="ＭＳ Ｐゴシック" pitchFamily="-108" charset="-128"/>
            </a:endParaRPr>
          </a:p>
          <a:p>
            <a:pPr eaLnBrk="1" hangingPunct="1"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8207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A</a:t>
            </a:r>
          </a:p>
        </p:txBody>
      </p:sp>
      <p:sp>
        <p:nvSpPr>
          <p:cNvPr id="8208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B</a:t>
            </a:r>
          </a:p>
        </p:txBody>
      </p:sp>
      <p:sp>
        <p:nvSpPr>
          <p:cNvPr id="8209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C</a:t>
            </a:r>
          </a:p>
        </p:txBody>
      </p:sp>
      <p:sp>
        <p:nvSpPr>
          <p:cNvPr id="8210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E</a:t>
            </a:r>
          </a:p>
        </p:txBody>
      </p:sp>
      <p:sp>
        <p:nvSpPr>
          <p:cNvPr id="8211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D</a:t>
            </a:r>
          </a:p>
        </p:txBody>
      </p:sp>
      <p:sp>
        <p:nvSpPr>
          <p:cNvPr id="8212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F</a:t>
            </a:r>
          </a:p>
        </p:txBody>
      </p:sp>
      <p:sp>
        <p:nvSpPr>
          <p:cNvPr id="8213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G</a:t>
            </a:r>
          </a:p>
        </p:txBody>
      </p:sp>
      <p:sp>
        <p:nvSpPr>
          <p:cNvPr id="8214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H</a:t>
            </a:r>
          </a:p>
        </p:txBody>
      </p:sp>
      <p:sp>
        <p:nvSpPr>
          <p:cNvPr id="8215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I</a:t>
            </a:r>
          </a:p>
        </p:txBody>
      </p:sp>
      <p:sp>
        <p:nvSpPr>
          <p:cNvPr id="8216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8208" idx="5"/>
            <a:endCxn id="8210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8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8219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8220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8221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8222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8207" idx="6"/>
            <a:endCxn id="8208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4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8212" idx="3"/>
            <a:endCxn id="8213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6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8212" idx="5"/>
            <a:endCxn id="8214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215" idx="0"/>
            <a:endCxn id="8208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8211" idx="5"/>
            <a:endCxn id="8215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208" idx="3"/>
            <a:endCxn id="8211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8211" idx="2"/>
            <a:endCxn id="8212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2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8233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8234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8235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8236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8237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8213" idx="6"/>
            <a:endCxn id="8214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9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</a:t>
            </a:r>
            <a:r>
              <a:rPr lang="hu-HU" dirty="0" smtClean="0">
                <a:solidFill>
                  <a:schemeClr val="tx1"/>
                </a:solidFill>
                <a:ea typeface="ＭＳ Ｐゴシック" pitchFamily="-112" charset="-128"/>
              </a:rPr>
              <a:t>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3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544234" y="1644651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86618" y="1838326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97252" y="1741488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4115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4116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4117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116" idx="6"/>
            <a:endCxn id="4117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258" idx="4"/>
            <a:endCxn id="10263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117" idx="4"/>
            <a:endCxn id="10258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102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DODAG építés</a:t>
            </a:r>
            <a:endParaRPr lang="en-US" altLang="hu-HU" dirty="0" smtClean="0">
              <a:ea typeface="ＭＳ Ｐゴシック" pitchFamily="-108" charset="-128"/>
            </a:endParaRPr>
          </a:p>
        </p:txBody>
      </p:sp>
      <p:sp>
        <p:nvSpPr>
          <p:cNvPr id="4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144589"/>
            <a:ext cx="6191248" cy="47085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Az </a:t>
            </a:r>
            <a:r>
              <a:rPr lang="en-US" altLang="hu-HU" sz="2400" dirty="0" smtClean="0">
                <a:ea typeface="ＭＳ Ｐゴシック" pitchFamily="-108" charset="-128"/>
              </a:rPr>
              <a:t>LBR </a:t>
            </a:r>
            <a:r>
              <a:rPr lang="hu-HU" altLang="hu-HU" sz="2400" dirty="0" smtClean="0">
                <a:ea typeface="ＭＳ Ｐゴシック" pitchFamily="-108" charset="-128"/>
              </a:rPr>
              <a:t>kiküld szomszédjainak egy D</a:t>
            </a:r>
            <a:r>
              <a:rPr lang="en-US" altLang="hu-HU" sz="2400" dirty="0" smtClean="0">
                <a:ea typeface="ＭＳ Ｐゴシック" pitchFamily="-108" charset="-128"/>
              </a:rPr>
              <a:t>IO</a:t>
            </a:r>
            <a:r>
              <a:rPr lang="hu-HU" altLang="hu-HU" sz="2400" dirty="0" smtClean="0">
                <a:ea typeface="ＭＳ Ｐゴシック" pitchFamily="-108" charset="-128"/>
              </a:rPr>
              <a:t> üzenetet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Link local </a:t>
            </a:r>
            <a:r>
              <a:rPr lang="hu-HU" altLang="hu-HU" sz="2200" dirty="0" err="1" smtClean="0">
                <a:ea typeface="ＭＳ Ｐゴシック" pitchFamily="-108" charset="-128"/>
              </a:rPr>
              <a:t>multicast</a:t>
            </a:r>
            <a:endParaRPr lang="en-US" altLang="hu-HU" sz="22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Az </a:t>
            </a:r>
            <a:r>
              <a:rPr lang="en-US" altLang="hu-HU" sz="2400" dirty="0" smtClean="0">
                <a:ea typeface="ＭＳ Ｐゴシック" pitchFamily="-108" charset="-128"/>
              </a:rPr>
              <a:t>A, B, C </a:t>
            </a:r>
            <a:r>
              <a:rPr lang="hu-HU" altLang="hu-HU" sz="2400" dirty="0" smtClean="0">
                <a:ea typeface="ＭＳ Ｐゴシック" pitchFamily="-108" charset="-128"/>
              </a:rPr>
              <a:t>csomópontok megkapják, és kezelik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Egyszerre több </a:t>
            </a:r>
            <a:r>
              <a:rPr lang="hu-HU" altLang="hu-HU" sz="2200" dirty="0" err="1" smtClean="0">
                <a:ea typeface="ＭＳ Ｐゴシック" pitchFamily="-108" charset="-128"/>
              </a:rPr>
              <a:t>DIO-t</a:t>
            </a:r>
            <a:r>
              <a:rPr lang="hu-HU" altLang="hu-HU" sz="2200" dirty="0" smtClean="0">
                <a:ea typeface="ＭＳ Ｐゴシック" pitchFamily="-108" charset="-128"/>
              </a:rPr>
              <a:t> is kaphatnak több </a:t>
            </a:r>
            <a:r>
              <a:rPr lang="hu-HU" altLang="hu-HU" sz="2200" dirty="0" err="1" smtClean="0">
                <a:ea typeface="ＭＳ Ｐゴシック" pitchFamily="-108" charset="-128"/>
              </a:rPr>
              <a:t>LBR-től</a:t>
            </a:r>
            <a:endParaRPr lang="hu-HU" altLang="hu-HU" sz="2200" dirty="0" smtClean="0">
              <a:ea typeface="ＭＳ Ｐゴシック" pitchFamily="-108" charset="-128"/>
            </a:endParaRP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Az OF és más kritériumok alapján eldöntik, hogy belépjenek-e a </a:t>
            </a:r>
            <a:r>
              <a:rPr lang="hu-HU" altLang="hu-HU" sz="2200" dirty="0" err="1" smtClean="0">
                <a:ea typeface="ＭＳ Ｐゴシック" pitchFamily="-108" charset="-128"/>
              </a:rPr>
              <a:t>DODAG-ba</a:t>
            </a:r>
            <a:endParaRPr lang="hu-HU" altLang="hu-HU" sz="2200" dirty="0" smtClean="0">
              <a:ea typeface="ＭＳ Ｐゴシック" pitchFamily="-108" charset="-128"/>
            </a:endParaRP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Ha igen, akkor az </a:t>
            </a:r>
            <a:r>
              <a:rPr lang="hu-HU" altLang="hu-HU" sz="2200" dirty="0" err="1" smtClean="0">
                <a:ea typeface="ＭＳ Ｐゴシック" pitchFamily="-108" charset="-128"/>
              </a:rPr>
              <a:t>LBR-t</a:t>
            </a:r>
            <a:r>
              <a:rPr lang="hu-HU" altLang="hu-HU" sz="2200" dirty="0" smtClean="0">
                <a:ea typeface="ＭＳ Ｐゴシック" pitchFamily="-108" charset="-128"/>
              </a:rPr>
              <a:t> szülőnek jelölik</a:t>
            </a: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4115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A</a:t>
            </a:r>
          </a:p>
        </p:txBody>
      </p:sp>
      <p:sp>
        <p:nvSpPr>
          <p:cNvPr id="4116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B</a:t>
            </a:r>
          </a:p>
        </p:txBody>
      </p:sp>
      <p:sp>
        <p:nvSpPr>
          <p:cNvPr id="4117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C</a:t>
            </a:r>
          </a:p>
        </p:txBody>
      </p:sp>
      <p:sp>
        <p:nvSpPr>
          <p:cNvPr id="10258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E</a:t>
            </a:r>
          </a:p>
        </p:txBody>
      </p:sp>
      <p:sp>
        <p:nvSpPr>
          <p:cNvPr id="10259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D</a:t>
            </a:r>
          </a:p>
        </p:txBody>
      </p:sp>
      <p:sp>
        <p:nvSpPr>
          <p:cNvPr id="10260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F</a:t>
            </a:r>
          </a:p>
        </p:txBody>
      </p:sp>
      <p:sp>
        <p:nvSpPr>
          <p:cNvPr id="10261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G</a:t>
            </a:r>
          </a:p>
        </p:txBody>
      </p:sp>
      <p:sp>
        <p:nvSpPr>
          <p:cNvPr id="10262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H</a:t>
            </a:r>
          </a:p>
        </p:txBody>
      </p:sp>
      <p:sp>
        <p:nvSpPr>
          <p:cNvPr id="10263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I</a:t>
            </a:r>
          </a:p>
        </p:txBody>
      </p:sp>
      <p:sp>
        <p:nvSpPr>
          <p:cNvPr id="10264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4116" idx="5"/>
            <a:endCxn id="10258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10267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10268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0269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0270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4115" idx="6"/>
            <a:endCxn id="4116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10260" idx="3"/>
            <a:endCxn id="10261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4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10260" idx="5"/>
            <a:endCxn id="10262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263" idx="0"/>
            <a:endCxn id="4116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0259" idx="5"/>
            <a:endCxn id="10263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116" idx="3"/>
            <a:endCxn id="10259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0259" idx="2"/>
            <a:endCxn id="10260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0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10281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0282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0283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0284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0285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0261" idx="6"/>
            <a:endCxn id="10262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7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1" name="Straight Connector 50"/>
          <p:cNvCxnSpPr>
            <a:stCxn id="17" idx="1"/>
            <a:endCxn id="4115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7" idx="2"/>
            <a:endCxn id="4116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3"/>
            <a:endCxn id="4117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63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092 0.152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76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114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11493 0.13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Mit értünk a tárgyak internetén?</a:t>
            </a:r>
          </a:p>
          <a:p>
            <a:r>
              <a:rPr lang="hu-HU" sz="2800" dirty="0" smtClean="0"/>
              <a:t>Mire jó? </a:t>
            </a:r>
          </a:p>
          <a:p>
            <a:r>
              <a:rPr lang="hu-HU" sz="2800" dirty="0" smtClean="0"/>
              <a:t>Útválasztás az </a:t>
            </a:r>
            <a:r>
              <a:rPr lang="hu-HU" sz="2800" dirty="0" err="1" smtClean="0"/>
              <a:t>IoT-ben</a:t>
            </a:r>
            <a:endParaRPr lang="hu-HU" sz="2800" dirty="0"/>
          </a:p>
          <a:p>
            <a:pPr lvl="1"/>
            <a:r>
              <a:rPr lang="hu-HU" sz="2600" dirty="0" smtClean="0"/>
              <a:t>Az RPL protokoll</a:t>
            </a:r>
            <a:endParaRPr lang="hu-HU" sz="2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08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099052" y="2857501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99052" y="2857501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99052" y="28686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C</a:t>
            </a:r>
          </a:p>
        </p:txBody>
      </p:sp>
      <p:cxnSp>
        <p:nvCxnSpPr>
          <p:cNvPr id="19" name="Straight Connector 18"/>
          <p:cNvCxnSpPr>
            <a:stCxn id="17" idx="1"/>
            <a:endCxn id="12304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5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293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5" idx="6"/>
            <a:endCxn id="12293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18" idx="4"/>
            <a:endCxn id="12311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293" idx="4"/>
            <a:endCxn id="4118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12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DODAG építés</a:t>
            </a:r>
            <a:endParaRPr lang="en-US" altLang="hu-HU" dirty="0" smtClean="0">
              <a:ea typeface="ＭＳ Ｐゴシック" pitchFamily="-108" charset="-128"/>
            </a:endParaRPr>
          </a:p>
        </p:txBody>
      </p:sp>
      <p:sp>
        <p:nvSpPr>
          <p:cNvPr id="4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 C csomópont DIO időzítője lejár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en-US" altLang="hu-HU" sz="2400" dirty="0" smtClean="0">
                <a:ea typeface="ＭＳ Ｐゴシック" pitchFamily="-108" charset="-128"/>
              </a:rPr>
              <a:t>C </a:t>
            </a:r>
            <a:r>
              <a:rPr lang="hu-HU" altLang="hu-HU" sz="2400" dirty="0" smtClean="0">
                <a:ea typeface="ＭＳ Ｐゴシック" pitchFamily="-108" charset="-128"/>
              </a:rPr>
              <a:t>egy </a:t>
            </a:r>
            <a:r>
              <a:rPr lang="hu-HU" altLang="hu-HU" sz="2400" dirty="0" err="1" smtClean="0">
                <a:ea typeface="ＭＳ Ｐゴシック" pitchFamily="-108" charset="-128"/>
              </a:rPr>
              <a:t>multicast</a:t>
            </a:r>
            <a:r>
              <a:rPr lang="hu-HU" altLang="hu-HU" sz="2400" dirty="0" smtClean="0">
                <a:ea typeface="ＭＳ Ｐゴシック" pitchFamily="-108" charset="-128"/>
              </a:rPr>
              <a:t> DIO üzenetet küld szomszédjainak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Az </a:t>
            </a:r>
            <a:r>
              <a:rPr lang="en-US" altLang="hu-HU" sz="2400" dirty="0" smtClean="0">
                <a:ea typeface="ＭＳ Ｐゴシック" pitchFamily="-108" charset="-128"/>
              </a:rPr>
              <a:t>LBR </a:t>
            </a:r>
            <a:r>
              <a:rPr lang="hu-HU" altLang="hu-HU" sz="2400" dirty="0" smtClean="0">
                <a:ea typeface="ＭＳ Ｐゴシック" pitchFamily="-108" charset="-128"/>
              </a:rPr>
              <a:t>figyelmen kívül hagyja, mert egy mélyebb csomóponttól (</a:t>
            </a:r>
            <a:r>
              <a:rPr lang="hu-HU" altLang="hu-HU" sz="2400" dirty="0" err="1" smtClean="0">
                <a:ea typeface="ＭＳ Ｐゴシック" pitchFamily="-108" charset="-128"/>
              </a:rPr>
              <a:t>rank</a:t>
            </a:r>
            <a:r>
              <a:rPr lang="hu-HU" altLang="hu-HU" sz="2400" dirty="0" smtClean="0">
                <a:ea typeface="ＭＳ Ｐゴシック" pitchFamily="-108" charset="-128"/>
              </a:rPr>
              <a:t>) jött</a:t>
            </a:r>
          </a:p>
          <a:p>
            <a:pPr lvl="1"/>
            <a:r>
              <a:rPr lang="hu-HU" altLang="hu-HU" sz="2200" dirty="0" err="1" smtClean="0">
                <a:ea typeface="ＭＳ Ｐゴシック" pitchFamily="-108" charset="-128"/>
              </a:rPr>
              <a:t>Rank</a:t>
            </a:r>
            <a:r>
              <a:rPr lang="hu-HU" altLang="hu-HU" sz="2200" dirty="0" smtClean="0">
                <a:ea typeface="ＭＳ Ｐゴシック" pitchFamily="-108" charset="-128"/>
              </a:rPr>
              <a:t>(LBR) = 0, </a:t>
            </a:r>
            <a:r>
              <a:rPr lang="hu-HU" altLang="hu-HU" sz="2200" dirty="0" err="1" smtClean="0">
                <a:ea typeface="ＭＳ Ｐゴシック" pitchFamily="-108" charset="-128"/>
              </a:rPr>
              <a:t>Rank</a:t>
            </a:r>
            <a:r>
              <a:rPr lang="hu-HU" altLang="hu-HU" sz="2200" dirty="0" smtClean="0">
                <a:ea typeface="ＭＳ Ｐゴシック" pitchFamily="-108" charset="-128"/>
              </a:rPr>
              <a:t>(C) = 1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Szükséges a hurkok elkerülésére</a:t>
            </a: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B bejegyzi C-t mint egy alternatív DODAG szülő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E belép a </a:t>
            </a:r>
            <a:r>
              <a:rPr lang="hu-HU" altLang="hu-HU" sz="2400" dirty="0" err="1" smtClean="0">
                <a:ea typeface="ＭＳ Ｐゴシック" pitchFamily="-108" charset="-128"/>
              </a:rPr>
              <a:t>DODAG-ba</a:t>
            </a:r>
            <a:r>
              <a:rPr lang="hu-HU" altLang="hu-HU" sz="2400" dirty="0" smtClean="0">
                <a:ea typeface="ＭＳ Ｐゴシック" pitchFamily="-108" charset="-128"/>
              </a:rPr>
              <a:t>, C-t bejegyzi szülőnek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buFontTx/>
              <a:buChar char="-"/>
            </a:pPr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A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B</a:t>
            </a:r>
          </a:p>
        </p:txBody>
      </p:sp>
      <p:sp>
        <p:nvSpPr>
          <p:cNvPr id="4118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E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D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F</a:t>
            </a:r>
          </a:p>
        </p:txBody>
      </p:sp>
      <p:sp>
        <p:nvSpPr>
          <p:cNvPr id="12309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G</a:t>
            </a:r>
          </a:p>
        </p:txBody>
      </p:sp>
      <p:sp>
        <p:nvSpPr>
          <p:cNvPr id="12310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H</a:t>
            </a:r>
          </a:p>
        </p:txBody>
      </p:sp>
      <p:sp>
        <p:nvSpPr>
          <p:cNvPr id="12311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I</a:t>
            </a:r>
          </a:p>
        </p:txBody>
      </p:sp>
      <p:sp>
        <p:nvSpPr>
          <p:cNvPr id="12312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5" idx="5"/>
            <a:endCxn id="4118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4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12315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12316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2317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19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4" idx="6"/>
            <a:endCxn id="12305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1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12308" idx="3"/>
            <a:endCxn id="12309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3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12308" idx="5"/>
            <a:endCxn id="12310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11" idx="0"/>
            <a:endCxn id="12305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07" idx="5"/>
            <a:endCxn id="12311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5" idx="3"/>
            <a:endCxn id="12307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7" idx="2"/>
            <a:endCxn id="12308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9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12330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2331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2332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2333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2334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9" idx="6"/>
            <a:endCxn id="12310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6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2" name="Straight Connector 51"/>
          <p:cNvCxnSpPr>
            <a:stCxn id="12293" idx="2"/>
            <a:endCxn id="12305" idx="6"/>
          </p:cNvCxnSpPr>
          <p:nvPr/>
        </p:nvCxnSpPr>
        <p:spPr>
          <a:xfrm rot="10800000">
            <a:off x="3418418" y="2954338"/>
            <a:ext cx="145838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293" idx="4"/>
            <a:endCxn id="4118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4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4375 -0.17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6389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0.15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stCxn id="14353" idx="6"/>
            <a:endCxn id="14343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4353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4343" idx="2"/>
            <a:endCxn id="14353" idx="6"/>
          </p:cNvCxnSpPr>
          <p:nvPr/>
        </p:nvCxnSpPr>
        <p:spPr>
          <a:xfrm rot="10800000">
            <a:off x="3418418" y="2954338"/>
            <a:ext cx="145838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343" idx="4"/>
            <a:endCxn id="14354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DODAG építés</a:t>
            </a:r>
            <a:endParaRPr lang="en-US" altLang="hu-HU" dirty="0" smtClean="0">
              <a:ea typeface="ＭＳ Ｐゴシック" pitchFamily="-108" charset="-128"/>
            </a:endParaRPr>
          </a:p>
        </p:txBody>
      </p:sp>
      <p:sp>
        <p:nvSpPr>
          <p:cNvPr id="14343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45634" y="2771776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45634" y="28686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4352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343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354" idx="4"/>
            <a:endCxn id="14359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4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 smtClean="0">
                <a:ea typeface="ＭＳ Ｐゴシック" pitchFamily="-108" charset="-128"/>
              </a:rPr>
              <a:t>Az A csomópont DIO időzítője lejár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>
                <a:ea typeface="ＭＳ Ｐゴシック" pitchFamily="-108" charset="-128"/>
              </a:rPr>
              <a:t>A </a:t>
            </a:r>
            <a:r>
              <a:rPr lang="en-US" altLang="hu-HU" sz="2400" dirty="0" smtClean="0">
                <a:ea typeface="ＭＳ Ｐゴシック" pitchFamily="-108" charset="-128"/>
              </a:rPr>
              <a:t>multicast DIO</a:t>
            </a:r>
            <a:r>
              <a:rPr lang="hu-HU" altLang="hu-HU" sz="2400" dirty="0" smtClean="0">
                <a:ea typeface="ＭＳ Ｐゴシック" pitchFamily="-108" charset="-128"/>
              </a:rPr>
              <a:t> üzenetet küld szomszédjainak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>
                <a:ea typeface="ＭＳ Ｐゴシック" pitchFamily="-108" charset="-128"/>
              </a:rPr>
              <a:t>Az </a:t>
            </a:r>
            <a:r>
              <a:rPr lang="en-US" altLang="hu-HU" sz="2400" dirty="0" smtClean="0">
                <a:ea typeface="ＭＳ Ｐゴシック" pitchFamily="-108" charset="-128"/>
              </a:rPr>
              <a:t>LBR</a:t>
            </a:r>
            <a:r>
              <a:rPr lang="hu-HU" altLang="hu-HU" sz="2400" dirty="0" smtClean="0">
                <a:ea typeface="ＭＳ Ｐゴシック" pitchFamily="-108" charset="-128"/>
              </a:rPr>
              <a:t> figyelmen kívül hagyja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>
                <a:ea typeface="ＭＳ Ｐゴシック" pitchFamily="-108" charset="-128"/>
              </a:rPr>
              <a:t>B bejegyzi A-t alternatív szülőnek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>
                <a:ea typeface="ＭＳ Ｐゴシック" pitchFamily="-108" charset="-128"/>
              </a:rPr>
              <a:t>Mivel jobb OF (ETX) érték van az A-n keresztül, ezért B törli az </a:t>
            </a:r>
            <a:r>
              <a:rPr lang="hu-HU" altLang="hu-HU" sz="2400" dirty="0" err="1" smtClean="0">
                <a:ea typeface="ＭＳ Ｐゴシック" pitchFamily="-108" charset="-128"/>
              </a:rPr>
              <a:t>LBR-t</a:t>
            </a:r>
            <a:r>
              <a:rPr lang="hu-HU" altLang="hu-HU" sz="2400" dirty="0" smtClean="0">
                <a:ea typeface="ＭＳ Ｐゴシック" pitchFamily="-108" charset="-128"/>
              </a:rPr>
              <a:t> és C-t szülői közül</a:t>
            </a:r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14352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A</a:t>
            </a:r>
          </a:p>
        </p:txBody>
      </p:sp>
      <p:sp>
        <p:nvSpPr>
          <p:cNvPr id="14353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B</a:t>
            </a:r>
          </a:p>
        </p:txBody>
      </p:sp>
      <p:sp>
        <p:nvSpPr>
          <p:cNvPr id="14354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E</a:t>
            </a:r>
          </a:p>
        </p:txBody>
      </p:sp>
      <p:sp>
        <p:nvSpPr>
          <p:cNvPr id="14355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D</a:t>
            </a:r>
          </a:p>
        </p:txBody>
      </p:sp>
      <p:sp>
        <p:nvSpPr>
          <p:cNvPr id="14356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F</a:t>
            </a:r>
          </a:p>
        </p:txBody>
      </p:sp>
      <p:sp>
        <p:nvSpPr>
          <p:cNvPr id="14357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G</a:t>
            </a:r>
          </a:p>
        </p:txBody>
      </p:sp>
      <p:sp>
        <p:nvSpPr>
          <p:cNvPr id="14358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H</a:t>
            </a:r>
          </a:p>
        </p:txBody>
      </p:sp>
      <p:sp>
        <p:nvSpPr>
          <p:cNvPr id="14359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I</a:t>
            </a:r>
          </a:p>
        </p:txBody>
      </p:sp>
      <p:sp>
        <p:nvSpPr>
          <p:cNvPr id="14360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4353" idx="5"/>
            <a:endCxn id="14354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14363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14364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4365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67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4352" idx="6"/>
            <a:endCxn id="14353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9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14356" idx="3"/>
            <a:endCxn id="14357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1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14356" idx="5"/>
            <a:endCxn id="14358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4359" idx="0"/>
            <a:endCxn id="14353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4355" idx="5"/>
            <a:endCxn id="14359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4353" idx="3"/>
            <a:endCxn id="14355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355" idx="2"/>
            <a:endCxn id="14356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7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14378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4379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4380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4381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4382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4357" idx="6"/>
            <a:endCxn id="14358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4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62" name="Straight Connector 61"/>
          <p:cNvCxnSpPr>
            <a:stCxn id="17" idx="2"/>
            <a:endCxn id="14353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352" idx="6"/>
            <a:endCxn id="14353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95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25069E-8 L 0.12362 -0.15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75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536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0" grpId="0" animBg="1"/>
      <p:bldP spid="5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7" idx="1"/>
            <a:endCxn id="16396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6397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6398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398" idx="2"/>
            <a:endCxn id="16397" idx="6"/>
          </p:cNvCxnSpPr>
          <p:nvPr/>
        </p:nvCxnSpPr>
        <p:spPr>
          <a:xfrm rot="10800000"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399" idx="4"/>
            <a:endCxn id="4123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6398" idx="4"/>
            <a:endCxn id="16399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163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DODAG építés</a:t>
            </a:r>
            <a:endParaRPr lang="en-US" altLang="hu-HU" dirty="0" smtClean="0">
              <a:ea typeface="ＭＳ Ｐゴシック" pitchFamily="-108" charset="-128"/>
            </a:endParaRP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 DO</a:t>
            </a:r>
            <a:r>
              <a:rPr lang="en-US" altLang="hu-HU" sz="2400" dirty="0" smtClean="0">
                <a:ea typeface="ＭＳ Ｐゴシック" pitchFamily="-108" charset="-128"/>
              </a:rPr>
              <a:t>DAG </a:t>
            </a:r>
            <a:r>
              <a:rPr lang="hu-HU" altLang="hu-HU" sz="2400" dirty="0" smtClean="0">
                <a:ea typeface="ＭＳ Ｐゴシック" pitchFamily="-108" charset="-128"/>
              </a:rPr>
              <a:t>építés folytatódik</a:t>
            </a:r>
            <a:r>
              <a:rPr lang="en-US" altLang="hu-HU" sz="2400" dirty="0" smtClean="0">
                <a:ea typeface="ＭＳ Ｐゴシック" pitchFamily="-108" charset="-128"/>
              </a:rPr>
              <a:t>…</a:t>
            </a: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 DODAG folyamatos karbantartása is történik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buFontTx/>
              <a:buChar char="-"/>
            </a:pPr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16396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A</a:t>
            </a:r>
          </a:p>
        </p:txBody>
      </p:sp>
      <p:sp>
        <p:nvSpPr>
          <p:cNvPr id="16397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B</a:t>
            </a:r>
          </a:p>
        </p:txBody>
      </p:sp>
      <p:sp>
        <p:nvSpPr>
          <p:cNvPr id="16398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C</a:t>
            </a:r>
          </a:p>
        </p:txBody>
      </p:sp>
      <p:sp>
        <p:nvSpPr>
          <p:cNvPr id="16399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E</a:t>
            </a:r>
          </a:p>
        </p:txBody>
      </p:sp>
      <p:sp>
        <p:nvSpPr>
          <p:cNvPr id="4119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D</a:t>
            </a:r>
          </a:p>
        </p:txBody>
      </p:sp>
      <p:sp>
        <p:nvSpPr>
          <p:cNvPr id="4120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F</a:t>
            </a:r>
          </a:p>
        </p:txBody>
      </p:sp>
      <p:sp>
        <p:nvSpPr>
          <p:cNvPr id="4121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G</a:t>
            </a:r>
          </a:p>
        </p:txBody>
      </p:sp>
      <p:sp>
        <p:nvSpPr>
          <p:cNvPr id="4122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H</a:t>
            </a:r>
          </a:p>
        </p:txBody>
      </p:sp>
      <p:sp>
        <p:nvSpPr>
          <p:cNvPr id="4123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chemeClr val="bg1"/>
          </a:solidFill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1800"/>
              <a:t>I</a:t>
            </a:r>
          </a:p>
        </p:txBody>
      </p:sp>
      <p:sp>
        <p:nvSpPr>
          <p:cNvPr id="16405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6397" idx="5"/>
            <a:endCxn id="16399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16408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16409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6410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6412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6396" idx="6"/>
            <a:endCxn id="16397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4120" idx="3"/>
            <a:endCxn id="4121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4120" idx="5"/>
            <a:endCxn id="4122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123" idx="0"/>
            <a:endCxn id="16397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119" idx="5"/>
            <a:endCxn id="4123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6397" idx="3"/>
            <a:endCxn id="4119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119" idx="2"/>
            <a:endCxn id="4120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2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16423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6424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6425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6426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6427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4121" idx="6"/>
            <a:endCxn id="4122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9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1" name="Straight Connector 50"/>
          <p:cNvCxnSpPr>
            <a:stCxn id="16399" idx="4"/>
            <a:endCxn id="4123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120" idx="3"/>
            <a:endCxn id="4121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20" idx="5"/>
            <a:endCxn id="4122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19" idx="5"/>
            <a:endCxn id="4123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6397" idx="3"/>
            <a:endCxn id="4119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119" idx="2"/>
            <a:endCxn id="4120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54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003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032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3285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25901" y="513715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025901" y="5330826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47385" y="53260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4352" y="5132389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3301" y="3895726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48985" y="4070350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03285" y="4078289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17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17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dirty="0" smtClean="0">
                <a:ea typeface="ＭＳ Ｐゴシック" pitchFamily="-108" charset="-128"/>
              </a:rPr>
              <a:t>MP2P </a:t>
            </a:r>
            <a:r>
              <a:rPr lang="hu-HU" altLang="hu-HU" dirty="0" smtClean="0">
                <a:ea typeface="ＭＳ Ｐゴシック" pitchFamily="-108" charset="-128"/>
              </a:rPr>
              <a:t>(</a:t>
            </a:r>
            <a:r>
              <a:rPr lang="hu-HU" altLang="hu-HU" dirty="0" err="1" smtClean="0">
                <a:ea typeface="ＭＳ Ｐゴシック" pitchFamily="-108" charset="-128"/>
              </a:rPr>
              <a:t>Multi-Point</a:t>
            </a:r>
            <a:r>
              <a:rPr lang="hu-HU" altLang="hu-HU" dirty="0" smtClean="0">
                <a:ea typeface="ＭＳ Ｐゴシック" pitchFamily="-108" charset="-128"/>
              </a:rPr>
              <a:t> </a:t>
            </a:r>
            <a:r>
              <a:rPr lang="hu-HU" altLang="hu-HU" dirty="0" err="1" smtClean="0">
                <a:ea typeface="ＭＳ Ｐゴシック" pitchFamily="-108" charset="-128"/>
              </a:rPr>
              <a:t>to</a:t>
            </a:r>
            <a:r>
              <a:rPr lang="hu-HU" altLang="hu-HU" dirty="0" smtClean="0">
                <a:ea typeface="ＭＳ Ｐゴシック" pitchFamily="-108" charset="-128"/>
              </a:rPr>
              <a:t> </a:t>
            </a:r>
            <a:r>
              <a:rPr lang="hu-HU" altLang="hu-HU" dirty="0" err="1" smtClean="0">
                <a:ea typeface="ＭＳ Ｐゴシック" pitchFamily="-108" charset="-128"/>
              </a:rPr>
              <a:t>Point</a:t>
            </a:r>
            <a:r>
              <a:rPr lang="hu-HU" altLang="hu-HU" dirty="0" smtClean="0">
                <a:ea typeface="ＭＳ Ｐゴシック" pitchFamily="-108" charset="-128"/>
              </a:rPr>
              <a:t>) forgalom</a:t>
            </a:r>
            <a:endParaRPr lang="en-US" altLang="hu-HU" dirty="0" smtClean="0">
              <a:ea typeface="ＭＳ Ｐゴシック" pitchFamily="-108" charset="-128"/>
            </a:endParaRPr>
          </a:p>
        </p:txBody>
      </p:sp>
      <p:sp>
        <p:nvSpPr>
          <p:cNvPr id="17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en-US" altLang="hu-HU" sz="2400" dirty="0" smtClean="0">
                <a:ea typeface="ＭＳ Ｐゴシック" pitchFamily="-108" charset="-128"/>
              </a:rPr>
              <a:t>MP2P </a:t>
            </a:r>
            <a:r>
              <a:rPr lang="hu-HU" altLang="hu-HU" sz="2400" dirty="0" smtClean="0">
                <a:ea typeface="ＭＳ Ｐゴシック" pitchFamily="-108" charset="-128"/>
              </a:rPr>
              <a:t>forgalom a DODAG mentén, minden csomópontból az LBR felé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UPWARD </a:t>
            </a:r>
            <a:r>
              <a:rPr lang="hu-HU" altLang="hu-HU" sz="2200" dirty="0" err="1" smtClean="0">
                <a:ea typeface="ＭＳ Ｐゴシック" pitchFamily="-108" charset="-128"/>
              </a:rPr>
              <a:t>routing</a:t>
            </a:r>
            <a:endParaRPr lang="hu-HU" altLang="hu-HU" sz="2200" dirty="0" smtClean="0">
              <a:ea typeface="ＭＳ Ｐゴシック" pitchFamily="-108" charset="-128"/>
            </a:endParaRPr>
          </a:p>
          <a:p>
            <a:pPr lvl="1"/>
            <a:endParaRPr lang="en-US" altLang="hu-HU" sz="22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Az LBR kapcsolódhat más hálózatokhoz (az Internethez)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 csomópontok párhuzamosan több </a:t>
            </a:r>
            <a:r>
              <a:rPr lang="hu-HU" altLang="hu-HU" sz="2400" dirty="0" err="1" smtClean="0">
                <a:ea typeface="ＭＳ Ｐゴシック" pitchFamily="-108" charset="-128"/>
              </a:rPr>
              <a:t>DODAG-ban</a:t>
            </a:r>
            <a:r>
              <a:rPr lang="hu-HU" altLang="hu-HU" sz="2400" dirty="0" smtClean="0">
                <a:ea typeface="ＭＳ Ｐゴシック" pitchFamily="-108" charset="-128"/>
              </a:rPr>
              <a:t> is részt vehetnek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17437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17440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17441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442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44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6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8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4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17455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456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457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458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7459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1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cxnSp>
        <p:nvCxnSpPr>
          <p:cNvPr id="17465" name="Straight Arrow Connector 60"/>
          <p:cNvCxnSpPr>
            <a:cxnSpLocks noChangeShapeType="1"/>
            <a:stCxn id="17" idx="0"/>
          </p:cNvCxnSpPr>
          <p:nvPr/>
        </p:nvCxnSpPr>
        <p:spPr bwMode="auto">
          <a:xfrm rot="5400000" flipH="1" flipV="1">
            <a:off x="2880784" y="1409700"/>
            <a:ext cx="3810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27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3426 L 0.0401 -0.1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94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972 L -0.11025 -0.1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96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-0.12934 -0.15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82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8837 -0.19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96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2547 L 0.11858 0.025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375 -0.176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8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3.33333E-6 -0.163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3715 -0.157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78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3924 -0.159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79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-0.18021 -0.176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59" grpId="1" animBg="1"/>
      <p:bldP spid="54" grpId="0" animBg="1"/>
      <p:bldP spid="54" grpId="1" animBg="1"/>
      <p:bldP spid="49" grpId="0" animBg="1"/>
      <p:bldP spid="49" grpId="1" animBg="1"/>
      <p:bldP spid="50" grpId="0" animBg="1"/>
      <p:bldP spid="50" grpId="1" animBg="1"/>
      <p:bldP spid="48" grpId="0" animBg="1"/>
      <p:bldP spid="48" grpId="1" animBg="1"/>
      <p:bldP spid="47" grpId="0" animBg="1"/>
      <p:bldP spid="47" grpId="1" animBg="1"/>
      <p:bldP spid="51" grpId="0" animBg="1"/>
      <p:bldP spid="51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P2MP (</a:t>
            </a:r>
            <a:r>
              <a:rPr lang="hu-HU" dirty="0" err="1" smtClean="0"/>
              <a:t>Point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Multi-Point</a:t>
            </a:r>
            <a:r>
              <a:rPr lang="hu-HU" dirty="0" smtClean="0"/>
              <a:t>) forgalom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Forgalom lefele irányban – DOWNWARD </a:t>
            </a:r>
            <a:r>
              <a:rPr lang="hu-HU" sz="2400" dirty="0" err="1" smtClean="0"/>
              <a:t>routing</a:t>
            </a:r>
            <a:endParaRPr lang="hu-HU" sz="2400" dirty="0" smtClean="0"/>
          </a:p>
          <a:p>
            <a:pPr lvl="1"/>
            <a:r>
              <a:rPr lang="hu-HU" sz="2000" dirty="0" err="1"/>
              <a:t>Routing</a:t>
            </a:r>
            <a:r>
              <a:rPr lang="hu-HU" sz="2000" dirty="0"/>
              <a:t> információt kell kiépíteni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DAO </a:t>
            </a:r>
            <a:r>
              <a:rPr lang="hu-HU" sz="2400" b="1" dirty="0"/>
              <a:t>(DODAG </a:t>
            </a:r>
            <a:r>
              <a:rPr lang="hu-HU" sz="2400" b="1" dirty="0" err="1"/>
              <a:t>Destination</a:t>
            </a:r>
            <a:r>
              <a:rPr lang="hu-HU" sz="2400" b="1" dirty="0"/>
              <a:t> </a:t>
            </a:r>
            <a:r>
              <a:rPr lang="hu-HU" sz="2400" b="1" dirty="0" err="1"/>
              <a:t>Advertisement</a:t>
            </a:r>
            <a:r>
              <a:rPr lang="hu-HU" sz="2400" b="1" dirty="0"/>
              <a:t>)</a:t>
            </a:r>
            <a:r>
              <a:rPr lang="hu-HU" sz="2400" dirty="0"/>
              <a:t> üzenetek</a:t>
            </a:r>
          </a:p>
          <a:p>
            <a:pPr lvl="1"/>
            <a:r>
              <a:rPr lang="hu-HU" sz="2000" dirty="0"/>
              <a:t>Ha egy csomópont belép a </a:t>
            </a:r>
            <a:r>
              <a:rPr lang="hu-HU" sz="2000" dirty="0" err="1"/>
              <a:t>DODAG-ba</a:t>
            </a:r>
            <a:r>
              <a:rPr lang="hu-HU" sz="2000" dirty="0"/>
              <a:t>, küld egy </a:t>
            </a:r>
            <a:r>
              <a:rPr lang="hu-HU" sz="2000" dirty="0" err="1"/>
              <a:t>DAO-t</a:t>
            </a:r>
            <a:r>
              <a:rPr lang="hu-HU" sz="2000" dirty="0"/>
              <a:t> a szüleinek</a:t>
            </a:r>
          </a:p>
          <a:p>
            <a:pPr lvl="1"/>
            <a:r>
              <a:rPr lang="hu-HU" sz="2000" dirty="0" smtClean="0"/>
              <a:t>Kezdeményezheti az LBR is, vagy bármelyik közbenső csomópont a </a:t>
            </a:r>
            <a:r>
              <a:rPr lang="hu-HU" sz="2000" dirty="0" err="1" smtClean="0"/>
              <a:t>DODAG-ban</a:t>
            </a:r>
            <a:endParaRPr lang="hu-HU" sz="2000" dirty="0" smtClean="0"/>
          </a:p>
          <a:p>
            <a:pPr lvl="2"/>
            <a:r>
              <a:rPr lang="hu-HU" sz="1800" dirty="0" smtClean="0"/>
              <a:t>Jelzi a lefele haladó DIO üzenetben</a:t>
            </a:r>
          </a:p>
          <a:p>
            <a:pPr lvl="2"/>
            <a:r>
              <a:rPr lang="hu-HU" sz="1800" dirty="0" smtClean="0"/>
              <a:t>A DAO időzítők (</a:t>
            </a:r>
            <a:r>
              <a:rPr lang="hu-HU" sz="1800" dirty="0" err="1" smtClean="0"/>
              <a:t>DelayDAO</a:t>
            </a:r>
            <a:r>
              <a:rPr lang="hu-HU" sz="1800" dirty="0" smtClean="0"/>
              <a:t>) úgy vannak beállítva, hogy a </a:t>
            </a:r>
            <a:r>
              <a:rPr lang="hu-HU" sz="1800" dirty="0" err="1" smtClean="0"/>
              <a:t>DODAG-ban</a:t>
            </a:r>
            <a:r>
              <a:rPr lang="hu-HU" sz="1800" dirty="0" smtClean="0"/>
              <a:t> lentebb levő csomópontoknál hamarabb járnak le</a:t>
            </a:r>
          </a:p>
          <a:p>
            <a:pPr lvl="1"/>
            <a:r>
              <a:rPr lang="hu-HU" sz="2000" dirty="0" smtClean="0"/>
              <a:t>A DAO üzenetben jelzik milyen hálózati </a:t>
            </a:r>
            <a:r>
              <a:rPr lang="hu-HU" sz="2000" dirty="0" err="1" smtClean="0"/>
              <a:t>prefix</a:t>
            </a:r>
            <a:r>
              <a:rPr lang="hu-HU" sz="2000" dirty="0" smtClean="0"/>
              <a:t> érhető el rajtuk keresztül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85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P2MP (</a:t>
            </a:r>
            <a:r>
              <a:rPr lang="hu-HU" dirty="0" err="1" smtClean="0"/>
              <a:t>Point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Multi-Point</a:t>
            </a:r>
            <a:r>
              <a:rPr lang="hu-HU" dirty="0" smtClean="0"/>
              <a:t>) forgalom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796969"/>
            <a:ext cx="11482425" cy="5421462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Az LLN csomópontok nem biztos, hogy tudnak tárolni </a:t>
            </a:r>
            <a:r>
              <a:rPr lang="hu-HU" sz="2400" dirty="0" err="1" smtClean="0"/>
              <a:t>routing</a:t>
            </a:r>
            <a:r>
              <a:rPr lang="hu-HU" sz="2400" dirty="0" smtClean="0"/>
              <a:t> bejegyzéseket</a:t>
            </a:r>
          </a:p>
          <a:p>
            <a:pPr lvl="1"/>
            <a:endParaRPr lang="hu-HU" sz="2200" dirty="0" smtClean="0"/>
          </a:p>
          <a:p>
            <a:pPr lvl="1"/>
            <a:r>
              <a:rPr lang="hu-HU" sz="2200" dirty="0" smtClean="0"/>
              <a:t>Ha igen – </a:t>
            </a:r>
            <a:r>
              <a:rPr lang="hu-HU" sz="2200" b="1" dirty="0" err="1" smtClean="0">
                <a:solidFill>
                  <a:srgbClr val="C00000"/>
                </a:solidFill>
              </a:rPr>
              <a:t>storing</a:t>
            </a:r>
            <a:r>
              <a:rPr lang="hu-HU" sz="2200" b="1" dirty="0" smtClean="0">
                <a:solidFill>
                  <a:srgbClr val="C00000"/>
                </a:solidFill>
              </a:rPr>
              <a:t> </a:t>
            </a:r>
            <a:r>
              <a:rPr lang="hu-HU" sz="2200" b="1" dirty="0" err="1" smtClean="0">
                <a:solidFill>
                  <a:srgbClr val="C00000"/>
                </a:solidFill>
              </a:rPr>
              <a:t>mode</a:t>
            </a:r>
            <a:endParaRPr lang="hu-HU" sz="2200" b="1" dirty="0" smtClean="0">
              <a:solidFill>
                <a:srgbClr val="C00000"/>
              </a:solidFill>
            </a:endParaRPr>
          </a:p>
          <a:p>
            <a:pPr lvl="2"/>
            <a:r>
              <a:rPr lang="hu-HU" sz="2000" dirty="0" smtClean="0"/>
              <a:t>Ha lehet </a:t>
            </a:r>
            <a:r>
              <a:rPr lang="hu-HU" sz="2000" dirty="0" err="1" smtClean="0"/>
              <a:t>aggregálja</a:t>
            </a:r>
            <a:r>
              <a:rPr lang="hu-HU" sz="2000" dirty="0" smtClean="0"/>
              <a:t> a gyerekétől kapott </a:t>
            </a:r>
            <a:r>
              <a:rPr lang="hu-HU" sz="2000" dirty="0" err="1" smtClean="0"/>
              <a:t>prefixet</a:t>
            </a:r>
            <a:r>
              <a:rPr lang="hu-HU" sz="2000" dirty="0" smtClean="0"/>
              <a:t> a sajátjával, és ezt küldi majd tovább</a:t>
            </a:r>
          </a:p>
          <a:p>
            <a:pPr lvl="1"/>
            <a:endParaRPr lang="hu-HU" sz="2200" dirty="0" smtClean="0"/>
          </a:p>
          <a:p>
            <a:pPr lvl="1"/>
            <a:r>
              <a:rPr lang="hu-HU" sz="2200" dirty="0" smtClean="0"/>
              <a:t>Ha nem – </a:t>
            </a:r>
            <a:r>
              <a:rPr lang="hu-HU" sz="2200" b="1" dirty="0" err="1" smtClean="0">
                <a:solidFill>
                  <a:srgbClr val="C00000"/>
                </a:solidFill>
              </a:rPr>
              <a:t>non-storing</a:t>
            </a:r>
            <a:r>
              <a:rPr lang="hu-HU" sz="2200" b="1" dirty="0" smtClean="0">
                <a:solidFill>
                  <a:srgbClr val="C00000"/>
                </a:solidFill>
              </a:rPr>
              <a:t> </a:t>
            </a:r>
            <a:r>
              <a:rPr lang="hu-HU" sz="2200" b="1" dirty="0" err="1" smtClean="0">
                <a:solidFill>
                  <a:srgbClr val="C00000"/>
                </a:solidFill>
              </a:rPr>
              <a:t>mode</a:t>
            </a:r>
            <a:endParaRPr lang="hu-HU" sz="2200" b="1" dirty="0" smtClean="0">
              <a:solidFill>
                <a:srgbClr val="C00000"/>
              </a:solidFill>
            </a:endParaRPr>
          </a:p>
          <a:p>
            <a:pPr lvl="2"/>
            <a:r>
              <a:rPr lang="hu-HU" sz="2000" dirty="0" err="1" smtClean="0"/>
              <a:t>Source-routing</a:t>
            </a:r>
            <a:r>
              <a:rPr lang="hu-HU" sz="2000" dirty="0" smtClean="0"/>
              <a:t>: a DAO üzenet tárolja az útvonalat</a:t>
            </a:r>
          </a:p>
          <a:p>
            <a:pPr lvl="1"/>
            <a:endParaRPr lang="hu-HU" sz="2200" dirty="0" smtClean="0"/>
          </a:p>
          <a:p>
            <a:pPr lvl="1"/>
            <a:r>
              <a:rPr lang="hu-HU" sz="2200" dirty="0" smtClean="0"/>
              <a:t>Vagy </a:t>
            </a:r>
            <a:r>
              <a:rPr lang="hu-HU" sz="2200" dirty="0" err="1" smtClean="0"/>
              <a:t>storing</a:t>
            </a:r>
            <a:r>
              <a:rPr lang="hu-HU" sz="2200" dirty="0" smtClean="0"/>
              <a:t> </a:t>
            </a:r>
            <a:r>
              <a:rPr lang="hu-HU" sz="2200" dirty="0" err="1" smtClean="0"/>
              <a:t>mode</a:t>
            </a:r>
            <a:r>
              <a:rPr lang="hu-HU" sz="2200" dirty="0" smtClean="0"/>
              <a:t>, </a:t>
            </a:r>
            <a:r>
              <a:rPr lang="hu-HU" sz="2200" dirty="0" err="1" smtClean="0"/>
              <a:t>vagy</a:t>
            </a:r>
            <a:r>
              <a:rPr lang="hu-HU" sz="2200" dirty="0" smtClean="0"/>
              <a:t> </a:t>
            </a:r>
            <a:r>
              <a:rPr lang="hu-HU" sz="2200" dirty="0" err="1" smtClean="0"/>
              <a:t>non-storing</a:t>
            </a:r>
            <a:r>
              <a:rPr lang="hu-HU" sz="2200" dirty="0" smtClean="0"/>
              <a:t>, a vegyes megoldást nem szabványosították</a:t>
            </a:r>
          </a:p>
          <a:p>
            <a:pPr lvl="2"/>
            <a:r>
              <a:rPr lang="hu-HU" sz="2000" dirty="0" smtClean="0"/>
              <a:t>Bár eredetileg szerepelt az elképzelésekben</a:t>
            </a:r>
          </a:p>
          <a:p>
            <a:pPr lvl="2"/>
            <a:endParaRPr lang="hu-HU" sz="2000" dirty="0"/>
          </a:p>
          <a:p>
            <a:pPr lvl="1"/>
            <a:r>
              <a:rPr lang="hu-HU" sz="2200" dirty="0" smtClean="0"/>
              <a:t>Előnyök és hátrányok</a:t>
            </a:r>
          </a:p>
          <a:p>
            <a:pPr lvl="2"/>
            <a:r>
              <a:rPr lang="hu-HU" sz="2000" dirty="0" err="1" smtClean="0"/>
              <a:t>Storing</a:t>
            </a:r>
            <a:r>
              <a:rPr lang="hu-HU" sz="2000" dirty="0" smtClean="0"/>
              <a:t> </a:t>
            </a:r>
            <a:r>
              <a:rPr lang="hu-HU" sz="2000" dirty="0" err="1" smtClean="0"/>
              <a:t>mode-ban</a:t>
            </a:r>
            <a:r>
              <a:rPr lang="hu-HU" sz="2000" dirty="0" smtClean="0"/>
              <a:t> bejegyzéseket kell tárolni, de rövid üzenetek</a:t>
            </a:r>
          </a:p>
          <a:p>
            <a:pPr lvl="2"/>
            <a:r>
              <a:rPr lang="hu-HU" sz="2000" dirty="0" err="1" smtClean="0"/>
              <a:t>Non-storing</a:t>
            </a:r>
            <a:r>
              <a:rPr lang="hu-HU" sz="2000" dirty="0" smtClean="0"/>
              <a:t> </a:t>
            </a:r>
            <a:r>
              <a:rPr lang="hu-HU" sz="2000" dirty="0" err="1" smtClean="0"/>
              <a:t>mode-ban</a:t>
            </a:r>
            <a:r>
              <a:rPr lang="hu-HU" sz="2000" dirty="0" smtClean="0"/>
              <a:t> nem kell semmit tárolni, de hosszú üzenetek, sok energia elküldeni őket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86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P2P (</a:t>
            </a:r>
            <a:r>
              <a:rPr lang="hu-HU" dirty="0" err="1" smtClean="0"/>
              <a:t>Point-to-Point</a:t>
            </a:r>
            <a:r>
              <a:rPr lang="hu-HU" dirty="0" smtClean="0"/>
              <a:t>) forgalom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383" y="868219"/>
            <a:ext cx="11942618" cy="542146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DODAG bármely két S (</a:t>
            </a:r>
            <a:r>
              <a:rPr lang="hu-HU" sz="2800" dirty="0" err="1" smtClean="0"/>
              <a:t>Source</a:t>
            </a:r>
            <a:r>
              <a:rPr lang="hu-HU" sz="2800" dirty="0" smtClean="0"/>
              <a:t>) és D (</a:t>
            </a:r>
            <a:r>
              <a:rPr lang="hu-HU" sz="2800" dirty="0" err="1" smtClean="0"/>
              <a:t>Destination</a:t>
            </a:r>
            <a:r>
              <a:rPr lang="hu-HU" sz="2800" dirty="0" smtClean="0"/>
              <a:t>) csomópontja között</a:t>
            </a:r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Ha </a:t>
            </a:r>
            <a:r>
              <a:rPr lang="hu-HU" sz="2400" dirty="0" err="1" smtClean="0"/>
              <a:t>non-storing</a:t>
            </a:r>
            <a:r>
              <a:rPr lang="hu-HU" sz="2400" dirty="0" smtClean="0"/>
              <a:t> </a:t>
            </a:r>
            <a:r>
              <a:rPr lang="hu-HU" sz="2400" dirty="0" err="1" smtClean="0"/>
              <a:t>mode</a:t>
            </a:r>
            <a:r>
              <a:rPr lang="hu-HU" sz="2400" dirty="0" smtClean="0"/>
              <a:t>:</a:t>
            </a:r>
            <a:endParaRPr lang="hu-HU" sz="2400" dirty="0"/>
          </a:p>
          <a:p>
            <a:pPr lvl="2"/>
            <a:r>
              <a:rPr lang="hu-HU" sz="2400" dirty="0" smtClean="0"/>
              <a:t>Az S-től fel kell menni a DODAG mentén az </a:t>
            </a:r>
            <a:r>
              <a:rPr lang="hu-HU" sz="2400" dirty="0" err="1" smtClean="0"/>
              <a:t>LBR-hez</a:t>
            </a:r>
            <a:endParaRPr lang="hu-HU" sz="2400" dirty="0" smtClean="0"/>
          </a:p>
          <a:p>
            <a:pPr lvl="2"/>
            <a:r>
              <a:rPr lang="hu-HU" sz="2400" dirty="0" smtClean="0"/>
              <a:t>Az </a:t>
            </a:r>
            <a:r>
              <a:rPr lang="hu-HU" sz="2400" dirty="0" err="1" smtClean="0"/>
              <a:t>LBR-től</a:t>
            </a:r>
            <a:r>
              <a:rPr lang="hu-HU" sz="2400" dirty="0" smtClean="0"/>
              <a:t> aztán </a:t>
            </a:r>
            <a:r>
              <a:rPr lang="hu-HU" sz="2400" dirty="0" err="1" smtClean="0"/>
              <a:t>source</a:t>
            </a:r>
            <a:r>
              <a:rPr lang="hu-HU" sz="2400" dirty="0" smtClean="0"/>
              <a:t> </a:t>
            </a:r>
            <a:r>
              <a:rPr lang="hu-HU" sz="2400" dirty="0" err="1" smtClean="0"/>
              <a:t>routing</a:t>
            </a:r>
            <a:r>
              <a:rPr lang="hu-HU" sz="2400" dirty="0" smtClean="0"/>
              <a:t> a D-hez</a:t>
            </a:r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Ha </a:t>
            </a:r>
            <a:r>
              <a:rPr lang="hu-HU" sz="2400" dirty="0" err="1" smtClean="0"/>
              <a:t>storing</a:t>
            </a:r>
            <a:r>
              <a:rPr lang="hu-HU" sz="2400" dirty="0" smtClean="0"/>
              <a:t> </a:t>
            </a:r>
            <a:r>
              <a:rPr lang="hu-HU" sz="2400" dirty="0" err="1" smtClean="0"/>
              <a:t>mode</a:t>
            </a:r>
            <a:r>
              <a:rPr lang="hu-HU" sz="2400" dirty="0" smtClean="0"/>
              <a:t>:</a:t>
            </a:r>
          </a:p>
          <a:p>
            <a:pPr lvl="2"/>
            <a:r>
              <a:rPr lang="hu-HU" sz="2400" dirty="0" smtClean="0"/>
              <a:t>Az első közös ősnél rögtön a D felé le lehet vágni </a:t>
            </a: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26</a:t>
            </a:fld>
            <a:endParaRPr lang="hu-HU" dirty="0"/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9196119" y="1439595"/>
            <a:ext cx="2781301" cy="2289176"/>
            <a:chOff x="254000" y="1600200"/>
            <a:chExt cx="5334000" cy="3992563"/>
          </a:xfrm>
        </p:grpSpPr>
        <p:sp>
          <p:nvSpPr>
            <p:cNvPr id="60" name="Rectangle 56"/>
            <p:cNvSpPr/>
            <p:nvPr/>
          </p:nvSpPr>
          <p:spPr>
            <a:xfrm>
              <a:off x="1003301" y="2857501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1" name="Rectangle 55"/>
            <p:cNvSpPr/>
            <p:nvPr/>
          </p:nvSpPr>
          <p:spPr>
            <a:xfrm>
              <a:off x="2906185" y="286861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2" name="Rectangle 58"/>
            <p:cNvSpPr/>
            <p:nvPr/>
          </p:nvSpPr>
          <p:spPr>
            <a:xfrm>
              <a:off x="5103285" y="286861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3" name="Rectangle 53"/>
            <p:cNvSpPr/>
            <p:nvPr/>
          </p:nvSpPr>
          <p:spPr>
            <a:xfrm>
              <a:off x="5103285" y="399256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4" name="Rectangle 48"/>
            <p:cNvSpPr/>
            <p:nvPr/>
          </p:nvSpPr>
          <p:spPr>
            <a:xfrm>
              <a:off x="4025901" y="5137151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5" name="Rectangle 49"/>
            <p:cNvSpPr/>
            <p:nvPr/>
          </p:nvSpPr>
          <p:spPr>
            <a:xfrm>
              <a:off x="4025901" y="5330826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6" name="Rectangle 47"/>
            <p:cNvSpPr/>
            <p:nvPr/>
          </p:nvSpPr>
          <p:spPr>
            <a:xfrm>
              <a:off x="2347385" y="532606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7" name="Rectangle 46"/>
            <p:cNvSpPr/>
            <p:nvPr/>
          </p:nvSpPr>
          <p:spPr>
            <a:xfrm>
              <a:off x="514352" y="5132389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8" name="Rectangle 50"/>
            <p:cNvSpPr/>
            <p:nvPr/>
          </p:nvSpPr>
          <p:spPr>
            <a:xfrm>
              <a:off x="1003301" y="3895726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69" name="Rectangle 51"/>
            <p:cNvSpPr/>
            <p:nvPr/>
          </p:nvSpPr>
          <p:spPr>
            <a:xfrm>
              <a:off x="2448985" y="4070350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70" name="Rectangle 59"/>
            <p:cNvSpPr/>
            <p:nvPr/>
          </p:nvSpPr>
          <p:spPr>
            <a:xfrm>
              <a:off x="5103285" y="4078289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772584" y="268763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72" name="Oval 5"/>
            <p:cNvSpPr>
              <a:spLocks noChangeArrowheads="1"/>
            </p:cNvSpPr>
            <p:nvPr/>
          </p:nvSpPr>
          <p:spPr bwMode="auto">
            <a:xfrm>
              <a:off x="4876800" y="381158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2194984" y="381158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772584" y="381158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75" name="Oval 5"/>
            <p:cNvSpPr>
              <a:spLocks noChangeArrowheads="1"/>
            </p:cNvSpPr>
            <p:nvPr/>
          </p:nvSpPr>
          <p:spPr bwMode="auto">
            <a:xfrm>
              <a:off x="254000" y="5059363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dirty="0">
                  <a:solidFill>
                    <a:srgbClr val="000000"/>
                  </a:solidFill>
                  <a:ea typeface="ＭＳ Ｐゴシック" pitchFamily="-112" charset="-128"/>
                </a:rPr>
                <a:t>S</a:t>
              </a: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2095500" y="5059363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cxnSp>
          <p:nvCxnSpPr>
            <p:cNvPr id="77" name="Straight Connector 18"/>
            <p:cNvCxnSpPr>
              <a:stCxn id="89" idx="1"/>
              <a:endCxn id="71" idx="7"/>
            </p:cNvCxnSpPr>
            <p:nvPr/>
          </p:nvCxnSpPr>
          <p:spPr>
            <a:xfrm rot="10800000" flipV="1">
              <a:off x="1380068" y="1838325"/>
              <a:ext cx="1071033" cy="9271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1"/>
            <p:cNvCxnSpPr>
              <a:stCxn id="89" idx="2"/>
              <a:endCxn id="109" idx="0"/>
            </p:cNvCxnSpPr>
            <p:nvPr/>
          </p:nvCxnSpPr>
          <p:spPr>
            <a:xfrm rot="5400000">
              <a:off x="2761457" y="2377811"/>
              <a:ext cx="611188" cy="846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4"/>
            <p:cNvCxnSpPr>
              <a:stCxn id="89" idx="3"/>
              <a:endCxn id="110" idx="1"/>
            </p:cNvCxnSpPr>
            <p:nvPr/>
          </p:nvCxnSpPr>
          <p:spPr>
            <a:xfrm>
              <a:off x="3689351" y="1838325"/>
              <a:ext cx="1291167" cy="9271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7"/>
            <p:cNvCxnSpPr>
              <a:stCxn id="109" idx="6"/>
              <a:endCxn id="110" idx="2"/>
            </p:cNvCxnSpPr>
            <p:nvPr/>
          </p:nvCxnSpPr>
          <p:spPr>
            <a:xfrm>
              <a:off x="3418418" y="2954338"/>
              <a:ext cx="1458383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9"/>
            <p:cNvCxnSpPr>
              <a:stCxn id="72" idx="4"/>
              <a:endCxn id="108" idx="7"/>
            </p:cNvCxnSpPr>
            <p:nvPr/>
          </p:nvCxnSpPr>
          <p:spPr>
            <a:xfrm rot="5400000">
              <a:off x="4398170" y="4302919"/>
              <a:ext cx="792162" cy="8763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33"/>
            <p:cNvCxnSpPr>
              <a:stCxn id="110" idx="4"/>
              <a:endCxn id="72" idx="0"/>
            </p:cNvCxnSpPr>
            <p:nvPr/>
          </p:nvCxnSpPr>
          <p:spPr>
            <a:xfrm rot="5400000">
              <a:off x="4937125" y="3516313"/>
              <a:ext cx="59055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19"/>
            <p:cNvSpPr txBox="1">
              <a:spLocks noChangeArrowheads="1"/>
            </p:cNvSpPr>
            <p:nvPr/>
          </p:nvSpPr>
          <p:spPr bwMode="auto">
            <a:xfrm>
              <a:off x="1659467" y="20320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84" name="Straight Connector 33"/>
            <p:cNvCxnSpPr>
              <a:stCxn id="109" idx="5"/>
              <a:endCxn id="72" idx="1"/>
            </p:cNvCxnSpPr>
            <p:nvPr/>
          </p:nvCxnSpPr>
          <p:spPr>
            <a:xfrm rot="16200000" flipH="1">
              <a:off x="3774547" y="2683405"/>
              <a:ext cx="746125" cy="1665817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155"/>
            <p:cNvSpPr txBox="1">
              <a:spLocks noChangeArrowheads="1"/>
            </p:cNvSpPr>
            <p:nvPr/>
          </p:nvSpPr>
          <p:spPr bwMode="auto">
            <a:xfrm>
              <a:off x="2986618" y="230822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3</a:t>
              </a:r>
            </a:p>
          </p:txBody>
        </p:sp>
        <p:sp>
          <p:nvSpPr>
            <p:cNvPr id="86" name="TextBox 156"/>
            <p:cNvSpPr txBox="1">
              <a:spLocks noChangeArrowheads="1"/>
            </p:cNvSpPr>
            <p:nvPr/>
          </p:nvSpPr>
          <p:spPr bwMode="auto">
            <a:xfrm>
              <a:off x="4284134" y="20320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2</a:t>
              </a:r>
            </a:p>
          </p:txBody>
        </p:sp>
        <p:sp>
          <p:nvSpPr>
            <p:cNvPr id="87" name="TextBox 160"/>
            <p:cNvSpPr txBox="1">
              <a:spLocks noChangeArrowheads="1"/>
            </p:cNvSpPr>
            <p:nvPr/>
          </p:nvSpPr>
          <p:spPr bwMode="auto">
            <a:xfrm>
              <a:off x="3924301" y="32210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88" name="TextBox 165"/>
            <p:cNvSpPr txBox="1">
              <a:spLocks noChangeArrowheads="1"/>
            </p:cNvSpPr>
            <p:nvPr/>
          </p:nvSpPr>
          <p:spPr bwMode="auto">
            <a:xfrm>
              <a:off x="5228168" y="335915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89" name="Rectangle 16"/>
            <p:cNvSpPr/>
            <p:nvPr/>
          </p:nvSpPr>
          <p:spPr>
            <a:xfrm>
              <a:off x="2451100" y="1600200"/>
              <a:ext cx="1238251" cy="476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ea typeface="ＭＳ Ｐゴシック" pitchFamily="-112" charset="-128"/>
                </a:rPr>
                <a:t>LBR</a:t>
              </a:r>
              <a:endParaRPr lang="en-US" dirty="0">
                <a:solidFill>
                  <a:schemeClr val="tx1"/>
                </a:solidFill>
                <a:ea typeface="ＭＳ Ｐゴシック" pitchFamily="-112" charset="-128"/>
              </a:endParaRPr>
            </a:p>
          </p:txBody>
        </p:sp>
        <p:sp>
          <p:nvSpPr>
            <p:cNvPr id="90" name="TextBox 187"/>
            <p:cNvSpPr txBox="1">
              <a:spLocks noChangeArrowheads="1"/>
            </p:cNvSpPr>
            <p:nvPr/>
          </p:nvSpPr>
          <p:spPr bwMode="auto">
            <a:xfrm>
              <a:off x="3956052" y="26876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91" name="Straight Connector 52"/>
            <p:cNvCxnSpPr>
              <a:stCxn id="71" idx="6"/>
              <a:endCxn id="109" idx="2"/>
            </p:cNvCxnSpPr>
            <p:nvPr/>
          </p:nvCxnSpPr>
          <p:spPr>
            <a:xfrm>
              <a:off x="1483785" y="2954338"/>
              <a:ext cx="1223433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187"/>
            <p:cNvSpPr txBox="1">
              <a:spLocks noChangeArrowheads="1"/>
            </p:cNvSpPr>
            <p:nvPr/>
          </p:nvSpPr>
          <p:spPr bwMode="auto">
            <a:xfrm>
              <a:off x="1839385" y="26876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93" name="Straight Connector 109"/>
            <p:cNvCxnSpPr>
              <a:stCxn id="74" idx="3"/>
              <a:endCxn id="75" idx="0"/>
            </p:cNvCxnSpPr>
            <p:nvPr/>
          </p:nvCxnSpPr>
          <p:spPr>
            <a:xfrm rot="5400000">
              <a:off x="346869" y="4529932"/>
              <a:ext cx="792163" cy="2667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772585" y="4538664"/>
              <a:ext cx="35983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95" name="Straight Connector 113"/>
            <p:cNvCxnSpPr>
              <a:stCxn id="74" idx="5"/>
              <a:endCxn id="76" idx="1"/>
            </p:cNvCxnSpPr>
            <p:nvPr/>
          </p:nvCxnSpPr>
          <p:spPr>
            <a:xfrm rot="16200000" flipH="1">
              <a:off x="1354668" y="4292600"/>
              <a:ext cx="869950" cy="819151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23"/>
            <p:cNvCxnSpPr>
              <a:stCxn id="108" idx="0"/>
              <a:endCxn id="109" idx="4"/>
            </p:cNvCxnSpPr>
            <p:nvPr/>
          </p:nvCxnSpPr>
          <p:spPr>
            <a:xfrm rot="16200000" flipV="1">
              <a:off x="2664355" y="3619501"/>
              <a:ext cx="1838325" cy="10414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28"/>
            <p:cNvCxnSpPr>
              <a:stCxn id="73" idx="5"/>
              <a:endCxn id="108" idx="1"/>
            </p:cNvCxnSpPr>
            <p:nvPr/>
          </p:nvCxnSpPr>
          <p:spPr>
            <a:xfrm rot="16200000" flipH="1">
              <a:off x="2892425" y="4177242"/>
              <a:ext cx="869950" cy="1049867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32"/>
            <p:cNvCxnSpPr>
              <a:stCxn id="109" idx="3"/>
              <a:endCxn id="73" idx="0"/>
            </p:cNvCxnSpPr>
            <p:nvPr/>
          </p:nvCxnSpPr>
          <p:spPr>
            <a:xfrm rot="5400000">
              <a:off x="2346590" y="3347245"/>
              <a:ext cx="668338" cy="260349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37"/>
            <p:cNvCxnSpPr>
              <a:stCxn id="73" idx="2"/>
              <a:endCxn id="74" idx="6"/>
            </p:cNvCxnSpPr>
            <p:nvPr/>
          </p:nvCxnSpPr>
          <p:spPr>
            <a:xfrm rot="10800000" flipV="1">
              <a:off x="1483784" y="4078288"/>
              <a:ext cx="71120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87"/>
            <p:cNvSpPr txBox="1">
              <a:spLocks noChangeArrowheads="1"/>
            </p:cNvSpPr>
            <p:nvPr/>
          </p:nvSpPr>
          <p:spPr bwMode="auto">
            <a:xfrm>
              <a:off x="3454401" y="388937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4</a:t>
              </a:r>
            </a:p>
          </p:txBody>
        </p:sp>
        <p:sp>
          <p:nvSpPr>
            <p:cNvPr id="101" name="TextBox 187"/>
            <p:cNvSpPr txBox="1">
              <a:spLocks noChangeArrowheads="1"/>
            </p:cNvSpPr>
            <p:nvPr/>
          </p:nvSpPr>
          <p:spPr bwMode="auto">
            <a:xfrm>
              <a:off x="2347385" y="335915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02" name="TextBox 187"/>
            <p:cNvSpPr txBox="1">
              <a:spLocks noChangeArrowheads="1"/>
            </p:cNvSpPr>
            <p:nvPr/>
          </p:nvSpPr>
          <p:spPr bwMode="auto">
            <a:xfrm>
              <a:off x="1659467" y="381158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03" name="TextBox 187"/>
            <p:cNvSpPr txBox="1">
              <a:spLocks noChangeArrowheads="1"/>
            </p:cNvSpPr>
            <p:nvPr/>
          </p:nvSpPr>
          <p:spPr bwMode="auto">
            <a:xfrm>
              <a:off x="1735668" y="4538663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04" name="TextBox 187"/>
            <p:cNvSpPr txBox="1">
              <a:spLocks noChangeArrowheads="1"/>
            </p:cNvSpPr>
            <p:nvPr/>
          </p:nvSpPr>
          <p:spPr bwMode="auto">
            <a:xfrm>
              <a:off x="4516968" y="4538663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05" name="TextBox 187"/>
            <p:cNvSpPr txBox="1">
              <a:spLocks noChangeArrowheads="1"/>
            </p:cNvSpPr>
            <p:nvPr/>
          </p:nvSpPr>
          <p:spPr bwMode="auto">
            <a:xfrm>
              <a:off x="3166534" y="440055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106" name="Straight Connector 54"/>
            <p:cNvCxnSpPr>
              <a:stCxn id="75" idx="6"/>
              <a:endCxn id="76" idx="2"/>
            </p:cNvCxnSpPr>
            <p:nvPr/>
          </p:nvCxnSpPr>
          <p:spPr>
            <a:xfrm>
              <a:off x="965201" y="5326063"/>
              <a:ext cx="1130300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87"/>
            <p:cNvSpPr txBox="1">
              <a:spLocks noChangeArrowheads="1"/>
            </p:cNvSpPr>
            <p:nvPr/>
          </p:nvSpPr>
          <p:spPr bwMode="auto">
            <a:xfrm>
              <a:off x="1303868" y="5048251"/>
              <a:ext cx="35983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08" name="Oval 5"/>
            <p:cNvSpPr>
              <a:spLocks noChangeArrowheads="1"/>
            </p:cNvSpPr>
            <p:nvPr/>
          </p:nvSpPr>
          <p:spPr bwMode="auto">
            <a:xfrm>
              <a:off x="3748617" y="5059363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dirty="0">
                  <a:solidFill>
                    <a:srgbClr val="000000"/>
                  </a:solidFill>
                  <a:ea typeface="ＭＳ Ｐゴシック" pitchFamily="-112" charset="-128"/>
                </a:rPr>
                <a:t>D</a:t>
              </a: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09" name="Oval 5"/>
            <p:cNvSpPr>
              <a:spLocks noChangeArrowheads="1"/>
            </p:cNvSpPr>
            <p:nvPr/>
          </p:nvSpPr>
          <p:spPr bwMode="auto">
            <a:xfrm>
              <a:off x="2707217" y="268763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4876800" y="268763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111" name="Téglalap 110"/>
          <p:cNvSpPr/>
          <p:nvPr/>
        </p:nvSpPr>
        <p:spPr>
          <a:xfrm>
            <a:off x="9319999" y="3278538"/>
            <a:ext cx="188731" cy="19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2" name="Csoportba foglalás 111"/>
          <p:cNvGrpSpPr/>
          <p:nvPr/>
        </p:nvGrpSpPr>
        <p:grpSpPr>
          <a:xfrm>
            <a:off x="7754859" y="4080123"/>
            <a:ext cx="2781301" cy="2289176"/>
            <a:chOff x="254000" y="1600200"/>
            <a:chExt cx="5334000" cy="3992563"/>
          </a:xfrm>
        </p:grpSpPr>
        <p:sp>
          <p:nvSpPr>
            <p:cNvPr id="113" name="Rectangle 56"/>
            <p:cNvSpPr/>
            <p:nvPr/>
          </p:nvSpPr>
          <p:spPr>
            <a:xfrm>
              <a:off x="1003301" y="2857501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14" name="Rectangle 55"/>
            <p:cNvSpPr/>
            <p:nvPr/>
          </p:nvSpPr>
          <p:spPr>
            <a:xfrm>
              <a:off x="2906185" y="286861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15" name="Rectangle 58"/>
            <p:cNvSpPr/>
            <p:nvPr/>
          </p:nvSpPr>
          <p:spPr>
            <a:xfrm>
              <a:off x="5103285" y="286861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16" name="Rectangle 53"/>
            <p:cNvSpPr/>
            <p:nvPr/>
          </p:nvSpPr>
          <p:spPr>
            <a:xfrm>
              <a:off x="5103285" y="399256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17" name="Rectangle 48"/>
            <p:cNvSpPr/>
            <p:nvPr/>
          </p:nvSpPr>
          <p:spPr>
            <a:xfrm>
              <a:off x="4025901" y="5137151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18" name="Rectangle 49"/>
            <p:cNvSpPr/>
            <p:nvPr/>
          </p:nvSpPr>
          <p:spPr>
            <a:xfrm>
              <a:off x="4025901" y="5330826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19" name="Rectangle 47"/>
            <p:cNvSpPr/>
            <p:nvPr/>
          </p:nvSpPr>
          <p:spPr>
            <a:xfrm>
              <a:off x="2347385" y="5326064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20" name="Rectangle 46"/>
            <p:cNvSpPr/>
            <p:nvPr/>
          </p:nvSpPr>
          <p:spPr>
            <a:xfrm>
              <a:off x="514352" y="5132389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21" name="Rectangle 50"/>
            <p:cNvSpPr/>
            <p:nvPr/>
          </p:nvSpPr>
          <p:spPr>
            <a:xfrm>
              <a:off x="1003301" y="3895726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22" name="Rectangle 51"/>
            <p:cNvSpPr/>
            <p:nvPr/>
          </p:nvSpPr>
          <p:spPr>
            <a:xfrm>
              <a:off x="2448985" y="4070350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23" name="Rectangle 59"/>
            <p:cNvSpPr/>
            <p:nvPr/>
          </p:nvSpPr>
          <p:spPr>
            <a:xfrm>
              <a:off x="5103285" y="4078289"/>
              <a:ext cx="258233" cy="193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sp>
          <p:nvSpPr>
            <p:cNvPr id="124" name="Oval 5"/>
            <p:cNvSpPr>
              <a:spLocks noChangeArrowheads="1"/>
            </p:cNvSpPr>
            <p:nvPr/>
          </p:nvSpPr>
          <p:spPr bwMode="auto">
            <a:xfrm>
              <a:off x="772584" y="268763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25" name="Oval 5"/>
            <p:cNvSpPr>
              <a:spLocks noChangeArrowheads="1"/>
            </p:cNvSpPr>
            <p:nvPr/>
          </p:nvSpPr>
          <p:spPr bwMode="auto">
            <a:xfrm>
              <a:off x="4876800" y="381158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26" name="Oval 5"/>
            <p:cNvSpPr>
              <a:spLocks noChangeArrowheads="1"/>
            </p:cNvSpPr>
            <p:nvPr/>
          </p:nvSpPr>
          <p:spPr bwMode="auto">
            <a:xfrm>
              <a:off x="2194984" y="381158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27" name="Oval 5"/>
            <p:cNvSpPr>
              <a:spLocks noChangeArrowheads="1"/>
            </p:cNvSpPr>
            <p:nvPr/>
          </p:nvSpPr>
          <p:spPr bwMode="auto">
            <a:xfrm>
              <a:off x="772584" y="381158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28" name="Oval 5"/>
            <p:cNvSpPr>
              <a:spLocks noChangeArrowheads="1"/>
            </p:cNvSpPr>
            <p:nvPr/>
          </p:nvSpPr>
          <p:spPr bwMode="auto">
            <a:xfrm>
              <a:off x="254000" y="5059363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dirty="0">
                  <a:solidFill>
                    <a:srgbClr val="000000"/>
                  </a:solidFill>
                  <a:ea typeface="ＭＳ Ｐゴシック" pitchFamily="-112" charset="-128"/>
                </a:rPr>
                <a:t>S</a:t>
              </a: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29" name="Oval 5"/>
            <p:cNvSpPr>
              <a:spLocks noChangeArrowheads="1"/>
            </p:cNvSpPr>
            <p:nvPr/>
          </p:nvSpPr>
          <p:spPr bwMode="auto">
            <a:xfrm>
              <a:off x="2095500" y="5059363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cxnSp>
          <p:nvCxnSpPr>
            <p:cNvPr id="130" name="Straight Connector 18"/>
            <p:cNvCxnSpPr>
              <a:stCxn id="142" idx="1"/>
              <a:endCxn id="124" idx="7"/>
            </p:cNvCxnSpPr>
            <p:nvPr/>
          </p:nvCxnSpPr>
          <p:spPr>
            <a:xfrm rot="10800000" flipV="1">
              <a:off x="1380068" y="1838325"/>
              <a:ext cx="1071033" cy="9271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21"/>
            <p:cNvCxnSpPr>
              <a:stCxn id="142" idx="2"/>
              <a:endCxn id="162" idx="0"/>
            </p:cNvCxnSpPr>
            <p:nvPr/>
          </p:nvCxnSpPr>
          <p:spPr>
            <a:xfrm rot="5400000">
              <a:off x="2761457" y="2377811"/>
              <a:ext cx="611188" cy="846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24"/>
            <p:cNvCxnSpPr>
              <a:stCxn id="142" idx="3"/>
              <a:endCxn id="163" idx="1"/>
            </p:cNvCxnSpPr>
            <p:nvPr/>
          </p:nvCxnSpPr>
          <p:spPr>
            <a:xfrm>
              <a:off x="3689351" y="1838325"/>
              <a:ext cx="1291167" cy="9271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27"/>
            <p:cNvCxnSpPr>
              <a:stCxn id="162" idx="6"/>
              <a:endCxn id="163" idx="2"/>
            </p:cNvCxnSpPr>
            <p:nvPr/>
          </p:nvCxnSpPr>
          <p:spPr>
            <a:xfrm>
              <a:off x="3418418" y="2954338"/>
              <a:ext cx="1458383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39"/>
            <p:cNvCxnSpPr>
              <a:stCxn id="125" idx="4"/>
              <a:endCxn id="161" idx="7"/>
            </p:cNvCxnSpPr>
            <p:nvPr/>
          </p:nvCxnSpPr>
          <p:spPr>
            <a:xfrm rot="5400000">
              <a:off x="4398170" y="4302919"/>
              <a:ext cx="792162" cy="8763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3"/>
            <p:cNvCxnSpPr>
              <a:stCxn id="163" idx="4"/>
              <a:endCxn id="125" idx="0"/>
            </p:cNvCxnSpPr>
            <p:nvPr/>
          </p:nvCxnSpPr>
          <p:spPr>
            <a:xfrm rot="5400000">
              <a:off x="4937125" y="3516313"/>
              <a:ext cx="59055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9"/>
            <p:cNvSpPr txBox="1">
              <a:spLocks noChangeArrowheads="1"/>
            </p:cNvSpPr>
            <p:nvPr/>
          </p:nvSpPr>
          <p:spPr bwMode="auto">
            <a:xfrm>
              <a:off x="1659467" y="20320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137" name="Straight Connector 33"/>
            <p:cNvCxnSpPr>
              <a:stCxn id="162" idx="5"/>
              <a:endCxn id="125" idx="1"/>
            </p:cNvCxnSpPr>
            <p:nvPr/>
          </p:nvCxnSpPr>
          <p:spPr>
            <a:xfrm rot="16200000" flipH="1">
              <a:off x="3774547" y="2683405"/>
              <a:ext cx="746125" cy="1665817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55"/>
            <p:cNvSpPr txBox="1">
              <a:spLocks noChangeArrowheads="1"/>
            </p:cNvSpPr>
            <p:nvPr/>
          </p:nvSpPr>
          <p:spPr bwMode="auto">
            <a:xfrm>
              <a:off x="2986618" y="230822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3</a:t>
              </a:r>
            </a:p>
          </p:txBody>
        </p:sp>
        <p:sp>
          <p:nvSpPr>
            <p:cNvPr id="139" name="TextBox 156"/>
            <p:cNvSpPr txBox="1">
              <a:spLocks noChangeArrowheads="1"/>
            </p:cNvSpPr>
            <p:nvPr/>
          </p:nvSpPr>
          <p:spPr bwMode="auto">
            <a:xfrm>
              <a:off x="4284134" y="20320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2</a:t>
              </a:r>
            </a:p>
          </p:txBody>
        </p:sp>
        <p:sp>
          <p:nvSpPr>
            <p:cNvPr id="140" name="TextBox 160"/>
            <p:cNvSpPr txBox="1">
              <a:spLocks noChangeArrowheads="1"/>
            </p:cNvSpPr>
            <p:nvPr/>
          </p:nvSpPr>
          <p:spPr bwMode="auto">
            <a:xfrm>
              <a:off x="3924301" y="32210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41" name="TextBox 165"/>
            <p:cNvSpPr txBox="1">
              <a:spLocks noChangeArrowheads="1"/>
            </p:cNvSpPr>
            <p:nvPr/>
          </p:nvSpPr>
          <p:spPr bwMode="auto">
            <a:xfrm>
              <a:off x="5228168" y="335915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42" name="Rectangle 16"/>
            <p:cNvSpPr/>
            <p:nvPr/>
          </p:nvSpPr>
          <p:spPr>
            <a:xfrm>
              <a:off x="2451100" y="1600200"/>
              <a:ext cx="1238251" cy="4762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ea typeface="ＭＳ Ｐゴシック" pitchFamily="-112" charset="-128"/>
                </a:rPr>
                <a:t>LBR</a:t>
              </a:r>
              <a:endParaRPr lang="en-US" dirty="0">
                <a:solidFill>
                  <a:schemeClr val="tx1"/>
                </a:solidFill>
                <a:ea typeface="ＭＳ Ｐゴシック" pitchFamily="-112" charset="-128"/>
              </a:endParaRPr>
            </a:p>
          </p:txBody>
        </p:sp>
        <p:sp>
          <p:nvSpPr>
            <p:cNvPr id="143" name="TextBox 187"/>
            <p:cNvSpPr txBox="1">
              <a:spLocks noChangeArrowheads="1"/>
            </p:cNvSpPr>
            <p:nvPr/>
          </p:nvSpPr>
          <p:spPr bwMode="auto">
            <a:xfrm>
              <a:off x="3956052" y="26876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144" name="Straight Connector 52"/>
            <p:cNvCxnSpPr>
              <a:stCxn id="124" idx="6"/>
              <a:endCxn id="162" idx="2"/>
            </p:cNvCxnSpPr>
            <p:nvPr/>
          </p:nvCxnSpPr>
          <p:spPr>
            <a:xfrm>
              <a:off x="1483785" y="2954338"/>
              <a:ext cx="1223433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87"/>
            <p:cNvSpPr txBox="1">
              <a:spLocks noChangeArrowheads="1"/>
            </p:cNvSpPr>
            <p:nvPr/>
          </p:nvSpPr>
          <p:spPr bwMode="auto">
            <a:xfrm>
              <a:off x="1839385" y="268763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146" name="Straight Connector 109"/>
            <p:cNvCxnSpPr>
              <a:stCxn id="127" idx="3"/>
              <a:endCxn id="128" idx="0"/>
            </p:cNvCxnSpPr>
            <p:nvPr/>
          </p:nvCxnSpPr>
          <p:spPr>
            <a:xfrm rot="5400000">
              <a:off x="346869" y="4529932"/>
              <a:ext cx="792163" cy="26670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9"/>
            <p:cNvSpPr txBox="1">
              <a:spLocks noChangeArrowheads="1"/>
            </p:cNvSpPr>
            <p:nvPr/>
          </p:nvSpPr>
          <p:spPr bwMode="auto">
            <a:xfrm>
              <a:off x="772585" y="4538664"/>
              <a:ext cx="35983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148" name="Straight Connector 113"/>
            <p:cNvCxnSpPr>
              <a:stCxn id="127" idx="5"/>
              <a:endCxn id="129" idx="1"/>
            </p:cNvCxnSpPr>
            <p:nvPr/>
          </p:nvCxnSpPr>
          <p:spPr>
            <a:xfrm rot="16200000" flipH="1">
              <a:off x="1354668" y="4292600"/>
              <a:ext cx="869950" cy="819151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23"/>
            <p:cNvCxnSpPr>
              <a:stCxn id="161" idx="0"/>
              <a:endCxn id="162" idx="4"/>
            </p:cNvCxnSpPr>
            <p:nvPr/>
          </p:nvCxnSpPr>
          <p:spPr>
            <a:xfrm rot="16200000" flipV="1">
              <a:off x="2664355" y="3619501"/>
              <a:ext cx="1838325" cy="10414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28"/>
            <p:cNvCxnSpPr>
              <a:stCxn id="126" idx="5"/>
              <a:endCxn id="161" idx="1"/>
            </p:cNvCxnSpPr>
            <p:nvPr/>
          </p:nvCxnSpPr>
          <p:spPr>
            <a:xfrm rot="16200000" flipH="1">
              <a:off x="2892425" y="4177242"/>
              <a:ext cx="869950" cy="1049867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32"/>
            <p:cNvCxnSpPr>
              <a:stCxn id="162" idx="3"/>
              <a:endCxn id="126" idx="0"/>
            </p:cNvCxnSpPr>
            <p:nvPr/>
          </p:nvCxnSpPr>
          <p:spPr>
            <a:xfrm rot="5400000">
              <a:off x="2346590" y="3347245"/>
              <a:ext cx="668338" cy="260349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37"/>
            <p:cNvCxnSpPr>
              <a:stCxn id="126" idx="2"/>
              <a:endCxn id="127" idx="6"/>
            </p:cNvCxnSpPr>
            <p:nvPr/>
          </p:nvCxnSpPr>
          <p:spPr>
            <a:xfrm rot="10800000" flipV="1">
              <a:off x="1483784" y="4078288"/>
              <a:ext cx="71120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87"/>
            <p:cNvSpPr txBox="1">
              <a:spLocks noChangeArrowheads="1"/>
            </p:cNvSpPr>
            <p:nvPr/>
          </p:nvSpPr>
          <p:spPr bwMode="auto">
            <a:xfrm>
              <a:off x="3454401" y="388937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4</a:t>
              </a:r>
            </a:p>
          </p:txBody>
        </p:sp>
        <p:sp>
          <p:nvSpPr>
            <p:cNvPr id="154" name="TextBox 187"/>
            <p:cNvSpPr txBox="1">
              <a:spLocks noChangeArrowheads="1"/>
            </p:cNvSpPr>
            <p:nvPr/>
          </p:nvSpPr>
          <p:spPr bwMode="auto">
            <a:xfrm>
              <a:off x="2347385" y="335915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55" name="TextBox 187"/>
            <p:cNvSpPr txBox="1">
              <a:spLocks noChangeArrowheads="1"/>
            </p:cNvSpPr>
            <p:nvPr/>
          </p:nvSpPr>
          <p:spPr bwMode="auto">
            <a:xfrm>
              <a:off x="1659467" y="381158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56" name="TextBox 187"/>
            <p:cNvSpPr txBox="1">
              <a:spLocks noChangeArrowheads="1"/>
            </p:cNvSpPr>
            <p:nvPr/>
          </p:nvSpPr>
          <p:spPr bwMode="auto">
            <a:xfrm>
              <a:off x="1735668" y="4538663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57" name="TextBox 187"/>
            <p:cNvSpPr txBox="1">
              <a:spLocks noChangeArrowheads="1"/>
            </p:cNvSpPr>
            <p:nvPr/>
          </p:nvSpPr>
          <p:spPr bwMode="auto">
            <a:xfrm>
              <a:off x="4516968" y="4538663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58" name="TextBox 187"/>
            <p:cNvSpPr txBox="1">
              <a:spLocks noChangeArrowheads="1"/>
            </p:cNvSpPr>
            <p:nvPr/>
          </p:nvSpPr>
          <p:spPr bwMode="auto">
            <a:xfrm>
              <a:off x="3166534" y="440055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cxnSp>
          <p:nvCxnSpPr>
            <p:cNvPr id="159" name="Straight Connector 54"/>
            <p:cNvCxnSpPr>
              <a:stCxn id="128" idx="6"/>
              <a:endCxn id="129" idx="2"/>
            </p:cNvCxnSpPr>
            <p:nvPr/>
          </p:nvCxnSpPr>
          <p:spPr>
            <a:xfrm>
              <a:off x="965201" y="5326063"/>
              <a:ext cx="1130300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87"/>
            <p:cNvSpPr txBox="1">
              <a:spLocks noChangeArrowheads="1"/>
            </p:cNvSpPr>
            <p:nvPr/>
          </p:nvSpPr>
          <p:spPr bwMode="auto">
            <a:xfrm>
              <a:off x="1303868" y="5048251"/>
              <a:ext cx="35983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108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1200" i="1"/>
                <a:t>1</a:t>
              </a:r>
            </a:p>
          </p:txBody>
        </p:sp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748617" y="5059363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dirty="0">
                  <a:solidFill>
                    <a:srgbClr val="000000"/>
                  </a:solidFill>
                  <a:ea typeface="ＭＳ Ｐゴシック" pitchFamily="-112" charset="-128"/>
                </a:rPr>
                <a:t>D</a:t>
              </a: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62" name="Oval 5"/>
            <p:cNvSpPr>
              <a:spLocks noChangeArrowheads="1"/>
            </p:cNvSpPr>
            <p:nvPr/>
          </p:nvSpPr>
          <p:spPr bwMode="auto">
            <a:xfrm>
              <a:off x="2707217" y="268763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63" name="Oval 5"/>
            <p:cNvSpPr>
              <a:spLocks noChangeArrowheads="1"/>
            </p:cNvSpPr>
            <p:nvPr/>
          </p:nvSpPr>
          <p:spPr bwMode="auto">
            <a:xfrm>
              <a:off x="4876800" y="2687638"/>
              <a:ext cx="7112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dirty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164" name="Téglalap 163"/>
          <p:cNvSpPr/>
          <p:nvPr/>
        </p:nvSpPr>
        <p:spPr>
          <a:xfrm>
            <a:off x="7890614" y="5923740"/>
            <a:ext cx="188732" cy="181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867E-7 1.3876E-7 C 0.00118 -0.01573 0.00196 -0.02544 0.00391 -0.03978 C 0.00508 -0.04787 0.00782 -0.05735 0.00782 -0.06568 L 0.07785 -0.06568 L 0.10128 -0.16605 L 0.02344 -0.16258 L 0.07603 -0.2611 L 0.0263 -0.16605 L 0.09933 -0.16767 L 0.07889 -0.06568 L 0.1402 0.02428 " pathEditMode="relative" ptsTypes="ffAAAAAAAAA">
                                      <p:cBhvr>
                                        <p:cTn id="6" dur="6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867E-6 3.66327E-6 C 0.00352 -0.01758 -0.00026 -0.0377 0.00586 -0.05366 C 0.00703 -0.0636 0.0069 -0.05944 0.0069 -0.06591 L 0.07889 -0.07285 L 0.14319 0.02405 " pathEditMode="relative" ptsTypes="ffAAA">
                                      <p:cBhvr>
                                        <p:cTn id="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0784" y="736271"/>
            <a:ext cx="6361216" cy="538989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400" b="1" dirty="0" err="1" smtClean="0">
                <a:ea typeface="ＭＳ Ｐゴシック" pitchFamily="-108" charset="-128"/>
              </a:rPr>
              <a:t>Grounded</a:t>
            </a:r>
            <a:r>
              <a:rPr lang="hu-HU" altLang="hu-HU" sz="2400" b="1" dirty="0" smtClean="0">
                <a:ea typeface="ＭＳ Ｐゴシック" pitchFamily="-108" charset="-128"/>
              </a:rPr>
              <a:t> DODAG </a:t>
            </a:r>
            <a:r>
              <a:rPr lang="hu-HU" altLang="hu-HU" sz="2400" dirty="0" smtClean="0">
                <a:ea typeface="ＭＳ Ｐゴシック" pitchFamily="-108" charset="-128"/>
              </a:rPr>
              <a:t>(kicövekelt)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Egy olyan DODAG mely megfelel egy bizonyos </a:t>
            </a:r>
            <a:r>
              <a:rPr lang="hu-HU" altLang="hu-HU" sz="2200" dirty="0" err="1" smtClean="0">
                <a:ea typeface="ＭＳ Ｐゴシック" pitchFamily="-108" charset="-128"/>
              </a:rPr>
              <a:t>OF-nek</a:t>
            </a:r>
            <a:r>
              <a:rPr lang="hu-HU" altLang="hu-HU" sz="2200" dirty="0" smtClean="0">
                <a:ea typeface="ＭＳ Ｐゴシック" pitchFamily="-108" charset="-128"/>
              </a:rPr>
              <a:t>, meghatározott metrikákat és megkötéseket figyelembe véve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b="1" dirty="0" err="1" smtClean="0">
                <a:ea typeface="ＭＳ Ｐゴシック" pitchFamily="-108" charset="-128"/>
              </a:rPr>
              <a:t>Floating</a:t>
            </a:r>
            <a:r>
              <a:rPr lang="hu-HU" altLang="hu-HU" sz="2400" b="1" dirty="0" smtClean="0">
                <a:ea typeface="ＭＳ Ｐゴシック" pitchFamily="-108" charset="-128"/>
              </a:rPr>
              <a:t> DODAG</a:t>
            </a:r>
            <a:r>
              <a:rPr lang="hu-HU" altLang="hu-HU" sz="2400" dirty="0" smtClean="0">
                <a:ea typeface="ＭＳ Ｐゴシック" pitchFamily="-108" charset="-128"/>
              </a:rPr>
              <a:t> (lebegő)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Egy olyan DODAG mely nem felel meg a követelményeknek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Átmeneti állapot, ezt a DIO üzenetben lehet jelezni a G (</a:t>
            </a:r>
            <a:r>
              <a:rPr lang="hu-HU" altLang="hu-HU" sz="2200" dirty="0" err="1" smtClean="0">
                <a:ea typeface="ＭＳ Ｐゴシック" pitchFamily="-108" charset="-128"/>
              </a:rPr>
              <a:t>Grounded</a:t>
            </a:r>
            <a:r>
              <a:rPr lang="hu-HU" altLang="hu-HU" sz="2200" dirty="0" smtClean="0">
                <a:ea typeface="ＭＳ Ｐゴシック" pitchFamily="-108" charset="-128"/>
              </a:rPr>
              <a:t>) bit beállításával</a:t>
            </a:r>
          </a:p>
          <a:p>
            <a:pPr eaLnBrk="1" hangingPunct="1">
              <a:lnSpc>
                <a:spcPct val="90000"/>
              </a:lnSpc>
            </a:pPr>
            <a:endParaRPr lang="hu-HU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>
                <a:ea typeface="ＭＳ Ｐゴシック" pitchFamily="-108" charset="-128"/>
              </a:rPr>
              <a:t>Mi történik ha B és D között a kapcsolat megszakad?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ea typeface="ＭＳ Ｐゴシック" pitchFamily="-108" charset="-128"/>
              </a:rPr>
              <a:t>D </a:t>
            </a:r>
            <a:r>
              <a:rPr lang="hu-HU" altLang="hu-HU" sz="2400" dirty="0" smtClean="0">
                <a:ea typeface="ＭＳ Ｐゴシック" pitchFamily="-108" charset="-128"/>
              </a:rPr>
              <a:t>törli B-t a szülei közül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>
                <a:ea typeface="ＭＳ Ｐゴシック" pitchFamily="-108" charset="-128"/>
              </a:rPr>
              <a:t>Mivel D-nek nincs más szülője, egy lebegő (</a:t>
            </a:r>
            <a:r>
              <a:rPr lang="hu-HU" altLang="hu-HU" sz="2400" dirty="0" err="1" smtClean="0">
                <a:ea typeface="ＭＳ Ｐゴシック" pitchFamily="-108" charset="-128"/>
              </a:rPr>
              <a:t>floating</a:t>
            </a:r>
            <a:r>
              <a:rPr lang="hu-HU" altLang="hu-HU" sz="2400" dirty="0" smtClean="0">
                <a:ea typeface="ＭＳ Ｐゴシック" pitchFamily="-108" charset="-128"/>
              </a:rPr>
              <a:t>) DODAG gyökere lesz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0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07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altLang="hu-HU" dirty="0" smtClean="0">
                <a:ea typeface="ＭＳ Ｐゴシック" pitchFamily="-108" charset="-128"/>
              </a:rPr>
              <a:t>DO</a:t>
            </a:r>
            <a:r>
              <a:rPr lang="en-US" altLang="hu-HU" dirty="0" smtClean="0">
                <a:ea typeface="ＭＳ Ｐゴシック" pitchFamily="-108" charset="-128"/>
              </a:rPr>
              <a:t>DAG</a:t>
            </a:r>
            <a:r>
              <a:rPr lang="hu-HU" altLang="hu-HU" dirty="0" smtClean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0733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0736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0737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0738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0739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1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3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9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0750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0751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0752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0753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0754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6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3301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90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D küld egy </a:t>
            </a:r>
            <a:r>
              <a:rPr lang="hu-HU" altLang="hu-HU" sz="2400" dirty="0" err="1" smtClean="0">
                <a:ea typeface="ＭＳ Ｐゴシック" pitchFamily="-108" charset="-128"/>
              </a:rPr>
              <a:t>multicast</a:t>
            </a:r>
            <a:r>
              <a:rPr lang="hu-HU" altLang="hu-HU" sz="2400" dirty="0" smtClean="0">
                <a:ea typeface="ＭＳ Ｐゴシック" pitchFamily="-108" charset="-128"/>
              </a:rPr>
              <a:t> DIO üzenetet a szomszédjainak, értesítve őket a változásról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Az I csomópontnak van egy alternatív szülője (E), továbbra is csatlakozik rajta keresztül az LBR gyökerű </a:t>
            </a:r>
            <a:r>
              <a:rPr lang="hu-HU" altLang="hu-HU" sz="2400" dirty="0" err="1" smtClean="0">
                <a:ea typeface="ＭＳ Ｐゴシック" pitchFamily="-108" charset="-128"/>
              </a:rPr>
              <a:t>Grounded</a:t>
            </a:r>
            <a:r>
              <a:rPr lang="hu-HU" altLang="hu-HU" sz="2400" dirty="0" smtClean="0">
                <a:ea typeface="ＭＳ Ｐゴシック" pitchFamily="-108" charset="-128"/>
              </a:rPr>
              <a:t> </a:t>
            </a:r>
            <a:r>
              <a:rPr lang="hu-HU" altLang="hu-HU" sz="2400" dirty="0" err="1" smtClean="0">
                <a:ea typeface="ＭＳ Ｐゴシック" pitchFamily="-108" charset="-128"/>
              </a:rPr>
              <a:t>DODAG-hoz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Mivel D már nem tagja ennek a </a:t>
            </a:r>
            <a:r>
              <a:rPr lang="hu-HU" altLang="hu-HU" sz="2400" dirty="0" err="1" smtClean="0">
                <a:ea typeface="ＭＳ Ｐゴシック" pitchFamily="-108" charset="-128"/>
              </a:rPr>
              <a:t>DODAG-nak</a:t>
            </a:r>
            <a:r>
              <a:rPr lang="hu-HU" altLang="hu-HU" sz="2400" dirty="0" smtClean="0">
                <a:ea typeface="ＭＳ Ｐゴシック" pitchFamily="-108" charset="-128"/>
              </a:rPr>
              <a:t>, I törli a szülői közül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1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17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1757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1760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1761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1762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1763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5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7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1774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1775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1776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1777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1778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0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3301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9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2639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681 0.183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F nem tud az LBR </a:t>
            </a:r>
            <a:r>
              <a:rPr lang="hu-HU" altLang="hu-HU" sz="2400" dirty="0" err="1" smtClean="0">
                <a:ea typeface="ＭＳ Ｐゴシック" pitchFamily="-108" charset="-128"/>
              </a:rPr>
              <a:t>DODAG-jában</a:t>
            </a:r>
            <a:r>
              <a:rPr lang="hu-HU" altLang="hu-HU" sz="2400" dirty="0" smtClean="0">
                <a:ea typeface="ＭＳ Ｐゴシック" pitchFamily="-108" charset="-128"/>
              </a:rPr>
              <a:t> maradni (nincs alternatív szülője) ezért marad D-vel a lebegő </a:t>
            </a:r>
            <a:r>
              <a:rPr lang="hu-HU" altLang="hu-HU" sz="2400" dirty="0" err="1" smtClean="0">
                <a:ea typeface="ＭＳ Ｐゴシック" pitchFamily="-108" charset="-128"/>
              </a:rPr>
              <a:t>DODAG-ban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F </a:t>
            </a:r>
            <a:r>
              <a:rPr lang="hu-HU" altLang="hu-HU" sz="2400" dirty="0" err="1" smtClean="0">
                <a:ea typeface="ＭＳ Ｐゴシック" pitchFamily="-108" charset="-128"/>
              </a:rPr>
              <a:t>multicast</a:t>
            </a:r>
            <a:r>
              <a:rPr lang="hu-HU" altLang="hu-HU" sz="2400" dirty="0" smtClean="0">
                <a:ea typeface="ＭＳ Ｐゴシック" pitchFamily="-108" charset="-128"/>
              </a:rPr>
              <a:t> DIO üzenetet küld a szomszédjainak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G és H szintén követik F-et a lebegő </a:t>
            </a:r>
            <a:r>
              <a:rPr lang="hu-HU" altLang="hu-HU" sz="2400" dirty="0" err="1" smtClean="0">
                <a:ea typeface="ＭＳ Ｐゴシック" pitchFamily="-108" charset="-128"/>
              </a:rPr>
              <a:t>DODAG-ban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27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27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4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2785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2786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2787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2788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0" name="Straight Connector 109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2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14" name="Straight Connector 11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304" idx="2"/>
            <a:endCxn id="12305" idx="6"/>
          </p:cNvCxnSpPr>
          <p:nvPr/>
        </p:nvCxnSpPr>
        <p:spPr>
          <a:xfrm rot="10800000" flipV="1">
            <a:off x="1483784" y="4078288"/>
            <a:ext cx="7112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2798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2799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2800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2801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2802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4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3301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33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301" y="3981450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652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483784" y="4078288"/>
            <a:ext cx="7112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4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1719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1719 0.183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91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3473 0.18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Internet </a:t>
            </a:r>
            <a:r>
              <a:rPr lang="hu-HU" dirty="0"/>
              <a:t>(of </a:t>
            </a:r>
            <a:r>
              <a:rPr lang="hu-HU" dirty="0" err="1"/>
              <a:t>People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400" dirty="0" smtClean="0"/>
          </a:p>
          <a:p>
            <a:r>
              <a:rPr lang="hu-HU" sz="2400" dirty="0" smtClean="0"/>
              <a:t>A hagyományos Internet is „tárgyakból” áll</a:t>
            </a:r>
          </a:p>
          <a:p>
            <a:pPr lvl="1"/>
            <a:r>
              <a:rPr lang="hu-HU" sz="2000" dirty="0" smtClean="0"/>
              <a:t>PC-k, szerverek, útválasztók</a:t>
            </a:r>
          </a:p>
          <a:p>
            <a:endParaRPr lang="hu-HU" sz="2400" dirty="0" smtClean="0"/>
          </a:p>
          <a:p>
            <a:r>
              <a:rPr lang="hu-HU" sz="2400" dirty="0" smtClean="0"/>
              <a:t>De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 végfelhasználó személyek generálják a tartalmat</a:t>
            </a:r>
            <a:r>
              <a:rPr lang="hu-HU" sz="2400" dirty="0" smtClean="0"/>
              <a:t>, adatokat</a:t>
            </a:r>
          </a:p>
          <a:p>
            <a:pPr lvl="1"/>
            <a:r>
              <a:rPr lang="hu-HU" sz="2000" dirty="0" smtClean="0"/>
              <a:t>Levelek, dokumentumok, weboldalak, fényképek, stb.</a:t>
            </a:r>
          </a:p>
          <a:p>
            <a:endParaRPr lang="hu-HU" sz="2400" dirty="0" smtClean="0"/>
          </a:p>
          <a:p>
            <a:r>
              <a:rPr lang="hu-HU" sz="2400" dirty="0" smtClean="0"/>
              <a:t>Az embereknek korlátos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az idejük</a:t>
            </a:r>
            <a:r>
              <a:rPr lang="hu-HU" sz="2400" dirty="0" smtClean="0"/>
              <a:t>,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figyelmük</a:t>
            </a:r>
            <a:r>
              <a:rPr lang="hu-HU" sz="2400" dirty="0" smtClean="0"/>
              <a:t> és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pontosságuk</a:t>
            </a:r>
          </a:p>
          <a:p>
            <a:pPr lvl="1"/>
            <a:r>
              <a:rPr lang="hu-HU" sz="2000" dirty="0" smtClean="0"/>
              <a:t>Nem megfelelőek a való világ történéseinek követésére, adatok rögzítésére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46" y="100026"/>
            <a:ext cx="3809369" cy="28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4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483784" y="4078288"/>
            <a:ext cx="7112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Kialakult egy lebegő DODAG, melynek D a gyökere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Az </a:t>
            </a:r>
            <a:r>
              <a:rPr lang="hu-HU" altLang="hu-HU" sz="2400" dirty="0" err="1" smtClean="0">
                <a:ea typeface="ＭＳ Ｐゴシック" pitchFamily="-108" charset="-128"/>
              </a:rPr>
              <a:t>LBR-hez</a:t>
            </a:r>
            <a:r>
              <a:rPr lang="hu-HU" altLang="hu-HU" sz="2400" dirty="0" smtClean="0">
                <a:ea typeface="ＭＳ Ｐゴシック" pitchFamily="-108" charset="-128"/>
              </a:rPr>
              <a:t> kapcsolódó összes útvonalat törlik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 lebegő DODAG megpróbál újra csatlakozni a </a:t>
            </a:r>
            <a:r>
              <a:rPr lang="hu-HU" altLang="hu-HU" sz="2400" dirty="0" err="1" smtClean="0">
                <a:ea typeface="ＭＳ Ｐゴシック" pitchFamily="-108" charset="-128"/>
              </a:rPr>
              <a:t>grounded</a:t>
            </a:r>
            <a:r>
              <a:rPr lang="hu-HU" altLang="hu-HU" sz="2400" dirty="0" smtClean="0">
                <a:ea typeface="ＭＳ Ｐゴシック" pitchFamily="-108" charset="-128"/>
              </a:rPr>
              <a:t> </a:t>
            </a:r>
            <a:r>
              <a:rPr lang="hu-HU" altLang="hu-HU" sz="2400" dirty="0" err="1" smtClean="0">
                <a:ea typeface="ＭＳ Ｐゴシック" pitchFamily="-108" charset="-128"/>
              </a:rPr>
              <a:t>DODAG-hoz</a:t>
            </a:r>
            <a:r>
              <a:rPr lang="en-US" altLang="hu-HU" sz="2400" dirty="0" smtClean="0">
                <a:ea typeface="ＭＳ Ｐゴシック" pitchFamily="-108" charset="-128"/>
              </a:rPr>
              <a:t>…</a:t>
            </a:r>
          </a:p>
          <a:p>
            <a:pPr eaLnBrk="1" hangingPunct="1"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38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38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3809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1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3812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3813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3814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3815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7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3818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1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3822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3823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3824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3825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3826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8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3301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033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301" y="3981450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652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4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483784" y="4078288"/>
            <a:ext cx="7112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I küld egy </a:t>
            </a:r>
            <a:r>
              <a:rPr lang="hu-HU" altLang="hu-HU" sz="2400" dirty="0" err="1" smtClean="0">
                <a:ea typeface="ＭＳ Ｐゴシック" pitchFamily="-108" charset="-128"/>
              </a:rPr>
              <a:t>multicast</a:t>
            </a:r>
            <a:r>
              <a:rPr lang="hu-HU" altLang="hu-HU" sz="2400" dirty="0" smtClean="0">
                <a:ea typeface="ＭＳ Ｐゴシック" pitchFamily="-108" charset="-128"/>
              </a:rPr>
              <a:t> DIO üzenetet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hu-HU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D látja, hogy csatlakozhatna az LBR </a:t>
            </a:r>
            <a:r>
              <a:rPr lang="hu-HU" altLang="hu-HU" sz="2400" dirty="0" err="1" smtClean="0">
                <a:ea typeface="ＭＳ Ｐゴシック" pitchFamily="-108" charset="-128"/>
              </a:rPr>
              <a:t>DODAG-jához</a:t>
            </a:r>
            <a:r>
              <a:rPr lang="hu-HU" altLang="hu-HU" sz="2400" dirty="0" smtClean="0">
                <a:ea typeface="ＭＳ Ｐゴシック" pitchFamily="-108" charset="-128"/>
              </a:rPr>
              <a:t> rajta keresztül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hu-HU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D elindít egy időzítőt az I csomópontra vonatkozóan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Időzítő értéke függ az I csomópont mélységétől</a:t>
            </a:r>
          </a:p>
          <a:p>
            <a:pPr lvl="1"/>
            <a:r>
              <a:rPr lang="hu-HU" altLang="hu-HU" sz="2200" dirty="0" smtClean="0">
                <a:ea typeface="ＭＳ Ｐゴシック" pitchFamily="-108" charset="-128"/>
              </a:rPr>
              <a:t>Minél közelebb akar csatlakozni az </a:t>
            </a:r>
            <a:r>
              <a:rPr lang="hu-HU" altLang="hu-HU" sz="2200" dirty="0" err="1" smtClean="0">
                <a:ea typeface="ＭＳ Ｐゴシック" pitchFamily="-108" charset="-128"/>
              </a:rPr>
              <a:t>LBR-hez</a:t>
            </a:r>
            <a:endParaRPr lang="en-US" altLang="hu-HU" sz="2200" dirty="0" smtClean="0">
              <a:ea typeface="ＭＳ Ｐゴシック" pitchFamily="-108" charset="-128"/>
            </a:endParaRPr>
          </a:p>
          <a:p>
            <a:pPr eaLnBrk="1" hangingPunct="1"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48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48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</a:t>
            </a:r>
            <a:r>
              <a:rPr lang="hu-HU" altLang="hu-HU" dirty="0" smtClean="0">
                <a:ea typeface="ＭＳ Ｐゴシック" pitchFamily="-108" charset="-128"/>
              </a:rPr>
              <a:t>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5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4836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4837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4838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4839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1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4842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5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4846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4847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4848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4849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4850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2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3301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33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301" y="3981450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652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025901" y="5229226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57652" y="5229226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97868" y="5229226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77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12101 -0.190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5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8837 -0.336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1682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08333 -0.1699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483784" y="4078288"/>
            <a:ext cx="7112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Tegyük fel, hogy </a:t>
            </a:r>
            <a:r>
              <a:rPr lang="hu-HU" altLang="hu-HU" sz="2400" dirty="0" err="1" smtClean="0">
                <a:ea typeface="ＭＳ Ｐゴシック" pitchFamily="-108" charset="-128"/>
              </a:rPr>
              <a:t>elérhetővá</a:t>
            </a:r>
            <a:r>
              <a:rPr lang="hu-HU" altLang="hu-HU" sz="2400" dirty="0" smtClean="0">
                <a:ea typeface="ＭＳ Ｐゴシック" pitchFamily="-108" charset="-128"/>
              </a:rPr>
              <a:t> válik a kapcsolat A és F között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 küld egy </a:t>
            </a:r>
            <a:r>
              <a:rPr lang="en-US" altLang="hu-HU" sz="2400" dirty="0" smtClean="0">
                <a:ea typeface="ＭＳ Ｐゴシック" pitchFamily="-108" charset="-128"/>
              </a:rPr>
              <a:t>multicast</a:t>
            </a:r>
            <a:r>
              <a:rPr lang="hu-HU" altLang="hu-HU" sz="2400" dirty="0" smtClean="0">
                <a:ea typeface="ＭＳ Ｐゴシック" pitchFamily="-108" charset="-128"/>
              </a:rPr>
              <a:t> </a:t>
            </a:r>
            <a:r>
              <a:rPr lang="en-US" altLang="hu-HU" sz="2400" dirty="0" smtClean="0">
                <a:ea typeface="ＭＳ Ｐゴシック" pitchFamily="-108" charset="-128"/>
              </a:rPr>
              <a:t>DIO</a:t>
            </a:r>
            <a:r>
              <a:rPr lang="hu-HU" altLang="hu-HU" sz="2400" dirty="0" smtClean="0">
                <a:ea typeface="ＭＳ Ｐゴシック" pitchFamily="-108" charset="-128"/>
              </a:rPr>
              <a:t> üzenetet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F látja, hogy tudna csatlakozni a </a:t>
            </a:r>
            <a:r>
              <a:rPr lang="hu-HU" altLang="hu-HU" sz="2400" dirty="0" err="1" smtClean="0">
                <a:ea typeface="ＭＳ Ｐゴシック" pitchFamily="-108" charset="-128"/>
              </a:rPr>
              <a:t>grounded</a:t>
            </a:r>
            <a:r>
              <a:rPr lang="hu-HU" altLang="hu-HU" sz="2400" dirty="0" smtClean="0">
                <a:ea typeface="ＭＳ Ｐゴシック" pitchFamily="-108" charset="-128"/>
              </a:rPr>
              <a:t> </a:t>
            </a:r>
            <a:r>
              <a:rPr lang="hu-HU" altLang="hu-HU" sz="2400" dirty="0" err="1" smtClean="0">
                <a:ea typeface="ＭＳ Ｐゴシック" pitchFamily="-108" charset="-128"/>
              </a:rPr>
              <a:t>DODAG-hoz</a:t>
            </a:r>
            <a:r>
              <a:rPr lang="hu-HU" altLang="hu-HU" sz="2400" dirty="0" smtClean="0">
                <a:ea typeface="ＭＳ Ｐゴシック" pitchFamily="-108" charset="-128"/>
              </a:rPr>
              <a:t> A-n keresztül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F elindít egy időzítőt az A csomópontra vonatkozóan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58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58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5857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9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5860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5861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5862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5863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5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5866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9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5870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5871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5872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5873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5874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6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3301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33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301" y="3981450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652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832909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55"/>
          <p:cNvSpPr txBox="1">
            <a:spLocks noChangeArrowheads="1"/>
          </p:cNvSpPr>
          <p:nvPr/>
        </p:nvSpPr>
        <p:spPr bwMode="auto">
          <a:xfrm>
            <a:off x="1132418" y="33607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03301" y="28686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9068" y="2857501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45634" y="2857501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04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0.160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375 -0.170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85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5365 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304" idx="2"/>
            <a:endCxn id="12305" idx="6"/>
          </p:cNvCxnSpPr>
          <p:nvPr/>
        </p:nvCxnSpPr>
        <p:spPr>
          <a:xfrm rot="10800000">
            <a:off x="1483784" y="4078288"/>
            <a:ext cx="711200" cy="0"/>
          </a:xfrm>
          <a:prstGeom prst="line">
            <a:avLst/>
          </a:prstGeom>
          <a:ln w="38100">
            <a:solidFill>
              <a:srgbClr val="FF3399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F időzítője lejár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F csatlakozik a </a:t>
            </a:r>
            <a:r>
              <a:rPr lang="hu-HU" altLang="hu-HU" sz="2400" dirty="0" err="1" smtClean="0">
                <a:ea typeface="ＭＳ Ｐゴシック" pitchFamily="-108" charset="-128"/>
              </a:rPr>
              <a:t>grounded</a:t>
            </a:r>
            <a:r>
              <a:rPr lang="hu-HU" altLang="hu-HU" sz="2400" dirty="0" smtClean="0">
                <a:ea typeface="ＭＳ Ｐゴシック" pitchFamily="-108" charset="-128"/>
              </a:rPr>
              <a:t> </a:t>
            </a:r>
            <a:r>
              <a:rPr lang="hu-HU" altLang="hu-HU" sz="2400" dirty="0" err="1" smtClean="0">
                <a:ea typeface="ＭＳ Ｐゴシック" pitchFamily="-108" charset="-128"/>
              </a:rPr>
              <a:t>DODAG-hoz</a:t>
            </a:r>
            <a:r>
              <a:rPr lang="hu-HU" altLang="hu-HU" sz="2400" dirty="0" smtClean="0">
                <a:ea typeface="ＭＳ Ｐゴシック" pitchFamily="-108" charset="-128"/>
              </a:rPr>
              <a:t> A-n keresztül, törli D-t a szülői közül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en-US" altLang="hu-HU" sz="2400" dirty="0" smtClean="0">
                <a:ea typeface="ＭＳ Ｐゴシック" pitchFamily="-108" charset="-128"/>
              </a:rPr>
              <a:t>F </a:t>
            </a:r>
            <a:r>
              <a:rPr lang="hu-HU" altLang="hu-HU" sz="2400" dirty="0" smtClean="0">
                <a:ea typeface="ＭＳ Ｐゴシック" pitchFamily="-108" charset="-128"/>
              </a:rPr>
              <a:t>küld egy </a:t>
            </a:r>
            <a:r>
              <a:rPr lang="hu-HU" altLang="hu-HU" sz="2400" dirty="0" err="1" smtClean="0">
                <a:ea typeface="ＭＳ Ｐゴシック" pitchFamily="-108" charset="-128"/>
              </a:rPr>
              <a:t>multicast</a:t>
            </a:r>
            <a:r>
              <a:rPr lang="hu-HU" altLang="hu-HU" sz="2400" dirty="0" smtClean="0">
                <a:ea typeface="ＭＳ Ｐゴシック" pitchFamily="-108" charset="-128"/>
              </a:rPr>
              <a:t> DIO üzenetet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G és H csatlakoznak a </a:t>
            </a:r>
            <a:r>
              <a:rPr lang="hu-HU" altLang="hu-HU" sz="2400" dirty="0" err="1" smtClean="0">
                <a:ea typeface="ＭＳ Ｐゴシック" pitchFamily="-108" charset="-128"/>
              </a:rPr>
              <a:t>grounded</a:t>
            </a:r>
            <a:r>
              <a:rPr lang="hu-HU" altLang="hu-HU" sz="2400" dirty="0" smtClean="0">
                <a:ea typeface="ＭＳ Ｐゴシック" pitchFamily="-108" charset="-128"/>
              </a:rPr>
              <a:t> </a:t>
            </a:r>
            <a:r>
              <a:rPr lang="hu-HU" altLang="hu-HU" sz="2400" dirty="0" err="1" smtClean="0">
                <a:ea typeface="ＭＳ Ｐゴシック" pitchFamily="-108" charset="-128"/>
              </a:rPr>
              <a:t>DODAG-hoz</a:t>
            </a:r>
            <a:r>
              <a:rPr lang="hu-HU" altLang="hu-HU" sz="2400" dirty="0" smtClean="0">
                <a:ea typeface="ＭＳ Ｐゴシック" pitchFamily="-108" charset="-128"/>
              </a:rPr>
              <a:t> F-en keresztül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68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68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6881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3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6884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6885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6886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6887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9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6890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3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6894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6895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6896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6897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6898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0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33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301" y="3981450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652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832909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10" name="TextBox 155"/>
          <p:cNvSpPr txBox="1">
            <a:spLocks noChangeArrowheads="1"/>
          </p:cNvSpPr>
          <p:nvPr/>
        </p:nvSpPr>
        <p:spPr bwMode="auto">
          <a:xfrm>
            <a:off x="1132418" y="33607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45634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cxnSp>
        <p:nvCxnSpPr>
          <p:cNvPr id="68" name="Straight Connector 67"/>
          <p:cNvCxnSpPr>
            <a:stCxn id="12305" idx="6"/>
            <a:endCxn id="12304" idx="2"/>
          </p:cNvCxnSpPr>
          <p:nvPr/>
        </p:nvCxnSpPr>
        <p:spPr>
          <a:xfrm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300" idx="4"/>
            <a:endCxn id="12305" idx="0"/>
          </p:cNvCxnSpPr>
          <p:nvPr/>
        </p:nvCxnSpPr>
        <p:spPr>
          <a:xfrm rot="5400000">
            <a:off x="832909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45634" y="399256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94318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634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cxnSp>
        <p:nvCxnSpPr>
          <p:cNvPr id="80" name="Straight Connector 79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76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169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10972 0.199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997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1372 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4132 0.19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>
            <a:stCxn id="12305" idx="6"/>
            <a:endCxn id="12304" idx="2"/>
          </p:cNvCxnSpPr>
          <p:nvPr/>
        </p:nvCxnSpPr>
        <p:spPr>
          <a:xfrm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D látja, hogy csatlakozhatna a </a:t>
            </a:r>
            <a:r>
              <a:rPr lang="hu-HU" altLang="hu-HU" sz="2400" dirty="0" err="1" smtClean="0">
                <a:ea typeface="ＭＳ Ｐゴシック" pitchFamily="-108" charset="-128"/>
              </a:rPr>
              <a:t>grounded</a:t>
            </a:r>
            <a:r>
              <a:rPr lang="hu-HU" altLang="hu-HU" sz="2400" dirty="0" smtClean="0">
                <a:ea typeface="ＭＳ Ｐゴシック" pitchFamily="-108" charset="-128"/>
              </a:rPr>
              <a:t> </a:t>
            </a:r>
            <a:r>
              <a:rPr lang="hu-HU" altLang="hu-HU" sz="2400" dirty="0" err="1" smtClean="0">
                <a:ea typeface="ＭＳ Ｐゴシック" pitchFamily="-108" charset="-128"/>
              </a:rPr>
              <a:t>DODAG-hoz</a:t>
            </a:r>
            <a:r>
              <a:rPr lang="hu-HU" altLang="hu-HU" sz="2400" dirty="0" smtClean="0">
                <a:ea typeface="ＭＳ Ｐゴシック" pitchFamily="-108" charset="-128"/>
              </a:rPr>
              <a:t> F-en keresztül is</a:t>
            </a: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D elindít egy időzítőt F-re vonatkozóan, a már futó, I-re vonatkozó időzítő mellett. </a:t>
            </a:r>
            <a:endParaRPr lang="en-US" altLang="hu-HU" sz="2400" dirty="0" smtClean="0">
              <a:ea typeface="ＭＳ Ｐゴシック" pitchFamily="-108" charset="-128"/>
              <a:sym typeface="Symbol" pitchFamily="-108" charset="2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79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79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7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7908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7909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7910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7911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3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7914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7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7918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7919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7920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7921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7922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4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33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301" y="3981450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652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832909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4" name="TextBox 155"/>
          <p:cNvSpPr txBox="1">
            <a:spLocks noChangeArrowheads="1"/>
          </p:cNvSpPr>
          <p:nvPr/>
        </p:nvSpPr>
        <p:spPr bwMode="auto">
          <a:xfrm>
            <a:off x="1132418" y="33607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45634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cxnSp>
        <p:nvCxnSpPr>
          <p:cNvPr id="74" name="Straight Connector 73"/>
          <p:cNvCxnSpPr>
            <a:stCxn id="12300" idx="4"/>
            <a:endCxn id="12305" idx="0"/>
          </p:cNvCxnSpPr>
          <p:nvPr/>
        </p:nvCxnSpPr>
        <p:spPr>
          <a:xfrm rot="5400000">
            <a:off x="832909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45634" y="399256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94318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634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6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>
            <a:stCxn id="12305" idx="6"/>
            <a:endCxn id="12304" idx="2"/>
          </p:cNvCxnSpPr>
          <p:nvPr/>
        </p:nvCxnSpPr>
        <p:spPr>
          <a:xfrm>
            <a:off x="1483784" y="4078288"/>
            <a:ext cx="711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305" idx="3"/>
            <a:endCxn id="12306" idx="0"/>
          </p:cNvCxnSpPr>
          <p:nvPr/>
        </p:nvCxnSpPr>
        <p:spPr>
          <a:xfrm rot="5400000">
            <a:off x="346869" y="4529932"/>
            <a:ext cx="792163" cy="2667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305" idx="5"/>
            <a:endCxn id="12307" idx="1"/>
          </p:cNvCxnSpPr>
          <p:nvPr/>
        </p:nvCxnSpPr>
        <p:spPr>
          <a:xfrm rot="16200000" flipH="1">
            <a:off x="1354668" y="4292600"/>
            <a:ext cx="869950" cy="819151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2304" idx="5"/>
            <a:endCxn id="12308" idx="1"/>
          </p:cNvCxnSpPr>
          <p:nvPr/>
        </p:nvCxnSpPr>
        <p:spPr>
          <a:xfrm rot="16200000" flipH="1">
            <a:off x="2892425" y="4177242"/>
            <a:ext cx="869950" cy="10498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2" y="1600201"/>
            <a:ext cx="5581649" cy="4525963"/>
          </a:xfrm>
        </p:spPr>
        <p:txBody>
          <a:bodyPr/>
          <a:lstStyle/>
          <a:p>
            <a:pPr eaLnBrk="1" hangingPunct="1"/>
            <a:r>
              <a:rPr lang="hu-HU" altLang="hu-HU" sz="2400" dirty="0" smtClean="0">
                <a:ea typeface="ＭＳ Ｐゴシック" pitchFamily="-108" charset="-128"/>
              </a:rPr>
              <a:t>Az F-re vonatkozó időzítő hamarabb lejár</a:t>
            </a:r>
            <a:endParaRPr lang="en-US" altLang="hu-HU" sz="2400" dirty="0" smtClean="0">
              <a:ea typeface="ＭＳ Ｐゴシック" pitchFamily="-108" charset="-128"/>
              <a:sym typeface="Symbol" pitchFamily="-108" charset="2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  <a:sym typeface="Symbol" pitchFamily="-108" charset="2"/>
              </a:rPr>
              <a:t>D csatlakozik a </a:t>
            </a:r>
            <a:r>
              <a:rPr lang="hu-HU" altLang="hu-HU" sz="2400" dirty="0" err="1" smtClean="0">
                <a:ea typeface="ＭＳ Ｐゴシック" pitchFamily="-108" charset="-128"/>
                <a:sym typeface="Symbol" pitchFamily="-108" charset="2"/>
              </a:rPr>
              <a:t>grounded</a:t>
            </a:r>
            <a:r>
              <a:rPr lang="hu-HU" altLang="hu-HU" sz="2400" dirty="0" smtClean="0">
                <a:ea typeface="ＭＳ Ｐゴシック" pitchFamily="-108" charset="-128"/>
                <a:sym typeface="Symbol" pitchFamily="-108" charset="2"/>
              </a:rPr>
              <a:t> </a:t>
            </a:r>
            <a:r>
              <a:rPr lang="hu-HU" altLang="hu-HU" sz="2400" dirty="0" err="1" smtClean="0">
                <a:ea typeface="ＭＳ Ｐゴシック" pitchFamily="-108" charset="-128"/>
                <a:sym typeface="Symbol" pitchFamily="-108" charset="2"/>
              </a:rPr>
              <a:t>DODAG-hoz</a:t>
            </a:r>
            <a:r>
              <a:rPr lang="hu-HU" altLang="hu-HU" sz="2400" dirty="0" smtClean="0">
                <a:ea typeface="ＭＳ Ｐゴシック" pitchFamily="-108" charset="-128"/>
                <a:sym typeface="Symbol" pitchFamily="-108" charset="2"/>
              </a:rPr>
              <a:t> F-en keresztül</a:t>
            </a:r>
            <a:endParaRPr lang="en-US" altLang="hu-HU" sz="2400" dirty="0" smtClean="0">
              <a:ea typeface="ＭＳ Ｐゴシック" pitchFamily="-108" charset="-128"/>
              <a:sym typeface="Symbol" pitchFamily="-108" charset="2"/>
            </a:endParaRPr>
          </a:p>
          <a:p>
            <a:pPr eaLnBrk="1" hangingPunct="1"/>
            <a:r>
              <a:rPr lang="hu-HU" altLang="hu-HU" sz="2400" dirty="0" smtClean="0">
                <a:ea typeface="ＭＳ Ｐゴシック" pitchFamily="-108" charset="-128"/>
                <a:sym typeface="Symbol" pitchFamily="-108" charset="2"/>
              </a:rPr>
              <a:t>A lebegő DODAG megszűnik, hurkok kialakulása nélkül kezeltük a hibát</a:t>
            </a:r>
            <a:endParaRPr lang="en-US" altLang="hu-HU" sz="2400" dirty="0" smtClean="0">
              <a:ea typeface="ＭＳ Ｐゴシック" pitchFamily="-108" charset="-128"/>
              <a:sym typeface="Symbol" pitchFamily="-108" charset="2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>
              <a:buFontTx/>
              <a:buNone/>
            </a:pPr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  <a:p>
            <a:pPr eaLnBrk="1" hangingPunct="1"/>
            <a:endParaRPr lang="en-US" altLang="hu-HU" sz="2400" dirty="0" smtClean="0">
              <a:ea typeface="ＭＳ Ｐゴシック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21468" y="399256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19" name="Straight Connector 18"/>
          <p:cNvCxnSpPr>
            <a:stCxn id="17" idx="1"/>
            <a:endCxn id="12300" idx="7"/>
          </p:cNvCxnSpPr>
          <p:nvPr/>
        </p:nvCxnSpPr>
        <p:spPr>
          <a:xfrm rot="10800000" flipV="1">
            <a:off x="1380068" y="1838325"/>
            <a:ext cx="1071033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2301" idx="0"/>
          </p:cNvCxnSpPr>
          <p:nvPr/>
        </p:nvCxnSpPr>
        <p:spPr>
          <a:xfrm rot="5400000">
            <a:off x="2761457" y="2377811"/>
            <a:ext cx="611188" cy="846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2302" idx="1"/>
          </p:cNvCxnSpPr>
          <p:nvPr/>
        </p:nvCxnSpPr>
        <p:spPr>
          <a:xfrm>
            <a:off x="3689351" y="1838325"/>
            <a:ext cx="1291167" cy="9271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301" idx="6"/>
            <a:endCxn id="12302" idx="2"/>
          </p:cNvCxnSpPr>
          <p:nvPr/>
        </p:nvCxnSpPr>
        <p:spPr>
          <a:xfrm>
            <a:off x="3418418" y="2954338"/>
            <a:ext cx="1458383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303" idx="4"/>
            <a:endCxn id="12308" idx="7"/>
          </p:cNvCxnSpPr>
          <p:nvPr/>
        </p:nvCxnSpPr>
        <p:spPr>
          <a:xfrm rot="5400000">
            <a:off x="4398170" y="4302919"/>
            <a:ext cx="792162" cy="87630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302" idx="4"/>
            <a:endCxn id="12303" idx="0"/>
          </p:cNvCxnSpPr>
          <p:nvPr/>
        </p:nvCxnSpPr>
        <p:spPr>
          <a:xfrm rot="5400000">
            <a:off x="4937125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smtClean="0"/>
              <a:t>2015.04.03</a:t>
            </a:r>
            <a:endParaRPr lang="en-US" altLang="hu-HU" sz="1200"/>
          </a:p>
        </p:txBody>
      </p:sp>
      <p:sp>
        <p:nvSpPr>
          <p:cNvPr id="389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smtClean="0"/>
              <a:t>Vida Rolland, BME TMIT</a:t>
            </a:r>
            <a:endParaRPr lang="en-US" altLang="hu-HU" sz="1200"/>
          </a:p>
        </p:txBody>
      </p:sp>
      <p:sp>
        <p:nvSpPr>
          <p:cNvPr id="389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dirty="0">
                <a:ea typeface="ＭＳ Ｐゴシック" pitchFamily="-108" charset="-128"/>
              </a:rPr>
              <a:t>DO</a:t>
            </a:r>
            <a:r>
              <a:rPr lang="en-US" altLang="hu-HU" dirty="0">
                <a:ea typeface="ＭＳ Ｐゴシック" pitchFamily="-108" charset="-128"/>
              </a:rPr>
              <a:t>DAG</a:t>
            </a:r>
            <a:r>
              <a:rPr lang="hu-HU" altLang="hu-HU" dirty="0">
                <a:ea typeface="ＭＳ Ｐゴシック" pitchFamily="-108" charset="-128"/>
              </a:rPr>
              <a:t> karbantartása</a:t>
            </a:r>
            <a:endParaRPr lang="en-US" altLang="hu-HU" sz="2800" dirty="0" smtClean="0">
              <a:ea typeface="ＭＳ Ｐゴシック" pitchFamily="-108" charset="-128"/>
            </a:endParaRPr>
          </a:p>
        </p:txBody>
      </p:sp>
      <p:sp>
        <p:nvSpPr>
          <p:cNvPr id="38929" name="TextBox 19"/>
          <p:cNvSpPr txBox="1">
            <a:spLocks noChangeArrowheads="1"/>
          </p:cNvSpPr>
          <p:nvPr/>
        </p:nvSpPr>
        <p:spPr bwMode="auto">
          <a:xfrm>
            <a:off x="1659467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34" name="Straight Connector 33"/>
          <p:cNvCxnSpPr>
            <a:stCxn id="12301" idx="5"/>
            <a:endCxn id="12303" idx="1"/>
          </p:cNvCxnSpPr>
          <p:nvPr/>
        </p:nvCxnSpPr>
        <p:spPr>
          <a:xfrm rot="16200000" flipH="1">
            <a:off x="3774547" y="2683405"/>
            <a:ext cx="746125" cy="1665817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1" name="TextBox 155"/>
          <p:cNvSpPr txBox="1">
            <a:spLocks noChangeArrowheads="1"/>
          </p:cNvSpPr>
          <p:nvPr/>
        </p:nvSpPr>
        <p:spPr bwMode="auto">
          <a:xfrm>
            <a:off x="2986618" y="230822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3</a:t>
            </a:r>
          </a:p>
        </p:txBody>
      </p:sp>
      <p:sp>
        <p:nvSpPr>
          <p:cNvPr id="38932" name="TextBox 156"/>
          <p:cNvSpPr txBox="1">
            <a:spLocks noChangeArrowheads="1"/>
          </p:cNvSpPr>
          <p:nvPr/>
        </p:nvSpPr>
        <p:spPr bwMode="auto">
          <a:xfrm>
            <a:off x="4284134" y="20320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2</a:t>
            </a:r>
          </a:p>
        </p:txBody>
      </p:sp>
      <p:sp>
        <p:nvSpPr>
          <p:cNvPr id="38933" name="TextBox 160"/>
          <p:cNvSpPr txBox="1">
            <a:spLocks noChangeArrowheads="1"/>
          </p:cNvSpPr>
          <p:nvPr/>
        </p:nvSpPr>
        <p:spPr bwMode="auto">
          <a:xfrm>
            <a:off x="3924301" y="32210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8934" name="TextBox 165"/>
          <p:cNvSpPr txBox="1">
            <a:spLocks noChangeArrowheads="1"/>
          </p:cNvSpPr>
          <p:nvPr/>
        </p:nvSpPr>
        <p:spPr bwMode="auto">
          <a:xfrm>
            <a:off x="5228168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8935" name="TextBox 187"/>
          <p:cNvSpPr txBox="1">
            <a:spLocks noChangeArrowheads="1"/>
          </p:cNvSpPr>
          <p:nvPr/>
        </p:nvSpPr>
        <p:spPr bwMode="auto">
          <a:xfrm>
            <a:off x="3956052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3" name="Straight Connector 52"/>
          <p:cNvCxnSpPr>
            <a:stCxn id="12300" idx="6"/>
            <a:endCxn id="12301" idx="2"/>
          </p:cNvCxnSpPr>
          <p:nvPr/>
        </p:nvCxnSpPr>
        <p:spPr>
          <a:xfrm>
            <a:off x="1483785" y="2954338"/>
            <a:ext cx="1223433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7" name="TextBox 187"/>
          <p:cNvSpPr txBox="1">
            <a:spLocks noChangeArrowheads="1"/>
          </p:cNvSpPr>
          <p:nvPr/>
        </p:nvSpPr>
        <p:spPr bwMode="auto">
          <a:xfrm>
            <a:off x="1839385" y="268763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8938" name="TextBox 19"/>
          <p:cNvSpPr txBox="1">
            <a:spLocks noChangeArrowheads="1"/>
          </p:cNvSpPr>
          <p:nvPr/>
        </p:nvSpPr>
        <p:spPr bwMode="auto">
          <a:xfrm>
            <a:off x="772585" y="4538664"/>
            <a:ext cx="3598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124" name="Straight Connector 123"/>
          <p:cNvCxnSpPr>
            <a:stCxn id="12308" idx="0"/>
            <a:endCxn id="12301" idx="4"/>
          </p:cNvCxnSpPr>
          <p:nvPr/>
        </p:nvCxnSpPr>
        <p:spPr>
          <a:xfrm rot="16200000" flipV="1">
            <a:off x="2664355" y="3619501"/>
            <a:ext cx="1838325" cy="10414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01" idx="3"/>
            <a:endCxn id="12304" idx="0"/>
          </p:cNvCxnSpPr>
          <p:nvPr/>
        </p:nvCxnSpPr>
        <p:spPr>
          <a:xfrm rot="5400000">
            <a:off x="2346590" y="3347245"/>
            <a:ext cx="668338" cy="260349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187"/>
          <p:cNvSpPr txBox="1">
            <a:spLocks noChangeArrowheads="1"/>
          </p:cNvSpPr>
          <p:nvPr/>
        </p:nvSpPr>
        <p:spPr bwMode="auto">
          <a:xfrm>
            <a:off x="3454401" y="3889376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4</a:t>
            </a:r>
          </a:p>
        </p:txBody>
      </p:sp>
      <p:sp>
        <p:nvSpPr>
          <p:cNvPr id="38942" name="TextBox 187"/>
          <p:cNvSpPr txBox="1">
            <a:spLocks noChangeArrowheads="1"/>
          </p:cNvSpPr>
          <p:nvPr/>
        </p:nvSpPr>
        <p:spPr bwMode="auto">
          <a:xfrm>
            <a:off x="2347385" y="3359150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8943" name="TextBox 187"/>
          <p:cNvSpPr txBox="1">
            <a:spLocks noChangeArrowheads="1"/>
          </p:cNvSpPr>
          <p:nvPr/>
        </p:nvSpPr>
        <p:spPr bwMode="auto">
          <a:xfrm>
            <a:off x="1659467" y="3811588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8944" name="TextBox 187"/>
          <p:cNvSpPr txBox="1">
            <a:spLocks noChangeArrowheads="1"/>
          </p:cNvSpPr>
          <p:nvPr/>
        </p:nvSpPr>
        <p:spPr bwMode="auto">
          <a:xfrm>
            <a:off x="17356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8945" name="TextBox 187"/>
          <p:cNvSpPr txBox="1">
            <a:spLocks noChangeArrowheads="1"/>
          </p:cNvSpPr>
          <p:nvPr/>
        </p:nvSpPr>
        <p:spPr bwMode="auto">
          <a:xfrm>
            <a:off x="4516968" y="453866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38946" name="TextBox 187"/>
          <p:cNvSpPr txBox="1">
            <a:spLocks noChangeArrowheads="1"/>
          </p:cNvSpPr>
          <p:nvPr/>
        </p:nvSpPr>
        <p:spPr bwMode="auto">
          <a:xfrm>
            <a:off x="3166534" y="4400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cxnSp>
        <p:nvCxnSpPr>
          <p:cNvPr id="55" name="Straight Connector 54"/>
          <p:cNvCxnSpPr>
            <a:stCxn id="12306" idx="6"/>
            <a:endCxn id="12307" idx="2"/>
          </p:cNvCxnSpPr>
          <p:nvPr/>
        </p:nvCxnSpPr>
        <p:spPr>
          <a:xfrm>
            <a:off x="965201" y="5326063"/>
            <a:ext cx="11303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8" name="TextBox 187"/>
          <p:cNvSpPr txBox="1">
            <a:spLocks noChangeArrowheads="1"/>
          </p:cNvSpPr>
          <p:nvPr/>
        </p:nvSpPr>
        <p:spPr bwMode="auto">
          <a:xfrm>
            <a:off x="1303868" y="5048251"/>
            <a:ext cx="3598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06185" y="2868614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08301" y="2857501"/>
            <a:ext cx="258233" cy="193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2421468" y="3359150"/>
            <a:ext cx="486833" cy="452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89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47385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33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301" y="3981450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65201" y="3992564"/>
            <a:ext cx="258233" cy="19367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66" name="Straight Connector 65"/>
          <p:cNvCxnSpPr>
            <a:stCxn id="12300" idx="4"/>
            <a:endCxn id="12305" idx="0"/>
          </p:cNvCxnSpPr>
          <p:nvPr/>
        </p:nvCxnSpPr>
        <p:spPr>
          <a:xfrm rot="5400000">
            <a:off x="832909" y="3516313"/>
            <a:ext cx="59055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8" name="TextBox 155"/>
          <p:cNvSpPr txBox="1">
            <a:spLocks noChangeArrowheads="1"/>
          </p:cNvSpPr>
          <p:nvPr/>
        </p:nvSpPr>
        <p:spPr bwMode="auto">
          <a:xfrm>
            <a:off x="1132418" y="33607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1200" i="1"/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45634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8" name="Oval 5"/>
          <p:cNvSpPr>
            <a:spLocks noChangeArrowheads="1"/>
          </p:cNvSpPr>
          <p:nvPr/>
        </p:nvSpPr>
        <p:spPr bwMode="auto">
          <a:xfrm>
            <a:off x="3748617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100" y="1600200"/>
            <a:ext cx="1238251" cy="476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</a:rPr>
              <a:t>LBR</a:t>
            </a:r>
            <a:endParaRPr lang="en-US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3" name="Oval 5"/>
          <p:cNvSpPr>
            <a:spLocks noChangeArrowheads="1"/>
          </p:cNvSpPr>
          <p:nvPr/>
        </p:nvSpPr>
        <p:spPr bwMode="auto">
          <a:xfrm>
            <a:off x="4876800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E</a:t>
            </a:r>
          </a:p>
        </p:txBody>
      </p:sp>
      <p:sp>
        <p:nvSpPr>
          <p:cNvPr id="12301" name="Oval 5"/>
          <p:cNvSpPr>
            <a:spLocks noChangeArrowheads="1"/>
          </p:cNvSpPr>
          <p:nvPr/>
        </p:nvSpPr>
        <p:spPr bwMode="auto">
          <a:xfrm>
            <a:off x="2707217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B</a:t>
            </a:r>
          </a:p>
        </p:txBody>
      </p:sp>
      <p:sp>
        <p:nvSpPr>
          <p:cNvPr id="12302" name="Oval 5"/>
          <p:cNvSpPr>
            <a:spLocks noChangeArrowheads="1"/>
          </p:cNvSpPr>
          <p:nvPr/>
        </p:nvSpPr>
        <p:spPr bwMode="auto">
          <a:xfrm>
            <a:off x="4876800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C</a:t>
            </a:r>
          </a:p>
        </p:txBody>
      </p:sp>
      <p:cxnSp>
        <p:nvCxnSpPr>
          <p:cNvPr id="74" name="Straight Connector 73"/>
          <p:cNvCxnSpPr>
            <a:stCxn id="12300" idx="4"/>
            <a:endCxn id="12305" idx="0"/>
          </p:cNvCxnSpPr>
          <p:nvPr/>
        </p:nvCxnSpPr>
        <p:spPr>
          <a:xfrm rot="5400000">
            <a:off x="832909" y="3516313"/>
            <a:ext cx="59055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45634" y="399256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94318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634" y="3973514"/>
            <a:ext cx="258233" cy="193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300" name="Oval 5"/>
          <p:cNvSpPr>
            <a:spLocks noChangeArrowheads="1"/>
          </p:cNvSpPr>
          <p:nvPr/>
        </p:nvSpPr>
        <p:spPr bwMode="auto">
          <a:xfrm>
            <a:off x="772584" y="268763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A</a:t>
            </a:r>
          </a:p>
        </p:txBody>
      </p:sp>
      <p:sp>
        <p:nvSpPr>
          <p:cNvPr id="12306" name="Oval 5"/>
          <p:cNvSpPr>
            <a:spLocks noChangeArrowheads="1"/>
          </p:cNvSpPr>
          <p:nvPr/>
        </p:nvSpPr>
        <p:spPr bwMode="auto">
          <a:xfrm>
            <a:off x="2540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G</a:t>
            </a:r>
          </a:p>
        </p:txBody>
      </p:sp>
      <p:sp>
        <p:nvSpPr>
          <p:cNvPr id="12307" name="Oval 5"/>
          <p:cNvSpPr>
            <a:spLocks noChangeArrowheads="1"/>
          </p:cNvSpPr>
          <p:nvPr/>
        </p:nvSpPr>
        <p:spPr bwMode="auto">
          <a:xfrm>
            <a:off x="2095500" y="5059363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H</a:t>
            </a:r>
          </a:p>
        </p:txBody>
      </p:sp>
      <p:sp>
        <p:nvSpPr>
          <p:cNvPr id="12305" name="Oval 5"/>
          <p:cNvSpPr>
            <a:spLocks noChangeArrowheads="1"/>
          </p:cNvSpPr>
          <p:nvPr/>
        </p:nvSpPr>
        <p:spPr bwMode="auto">
          <a:xfrm>
            <a:off x="772584" y="3811588"/>
            <a:ext cx="7112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F</a:t>
            </a:r>
          </a:p>
        </p:txBody>
      </p:sp>
      <p:sp>
        <p:nvSpPr>
          <p:cNvPr id="12304" name="Oval 5"/>
          <p:cNvSpPr>
            <a:spLocks noChangeArrowheads="1"/>
          </p:cNvSpPr>
          <p:nvPr/>
        </p:nvSpPr>
        <p:spPr bwMode="auto">
          <a:xfrm>
            <a:off x="2194984" y="3811588"/>
            <a:ext cx="711200" cy="5334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2" charset="-128"/>
              </a:rPr>
              <a:t>D</a:t>
            </a:r>
          </a:p>
        </p:txBody>
      </p:sp>
      <p:cxnSp>
        <p:nvCxnSpPr>
          <p:cNvPr id="65" name="Straight Connector 64"/>
          <p:cNvCxnSpPr>
            <a:stCxn id="12305" idx="6"/>
            <a:endCxn id="12304" idx="2"/>
          </p:cNvCxnSpPr>
          <p:nvPr/>
        </p:nvCxnSpPr>
        <p:spPr>
          <a:xfrm>
            <a:off x="1483784" y="4078288"/>
            <a:ext cx="711200" cy="0"/>
          </a:xfrm>
          <a:prstGeom prst="line">
            <a:avLst/>
          </a:prstGeom>
          <a:ln w="38100">
            <a:solidFill>
              <a:srgbClr val="FFC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0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Becsatlakozás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800" dirty="0" smtClean="0"/>
          </a:p>
          <a:p>
            <a:r>
              <a:rPr lang="hu-HU" sz="2800" dirty="0" smtClean="0"/>
              <a:t>Amikor egy csomópont megjelenik (bekapcsolják, bemozog a területre), vár DIO üzenetekre</a:t>
            </a:r>
          </a:p>
          <a:p>
            <a:pPr lvl="1"/>
            <a:r>
              <a:rPr lang="hu-HU" sz="2400" dirty="0" smtClean="0"/>
              <a:t>Ha kap ilyeneket szomszédoktól, eldönti hova csatlakozzon</a:t>
            </a:r>
          </a:p>
          <a:p>
            <a:pPr lvl="1"/>
            <a:r>
              <a:rPr lang="hu-HU" sz="2400" dirty="0" smtClean="0"/>
              <a:t>Ha nem kap semmit, vagy siet, küld egy DIS üzenetet </a:t>
            </a:r>
          </a:p>
          <a:p>
            <a:pPr lvl="2"/>
            <a:r>
              <a:rPr lang="hu-HU" sz="2000" b="1" dirty="0" smtClean="0"/>
              <a:t>DODAG </a:t>
            </a:r>
            <a:r>
              <a:rPr lang="hu-HU" sz="2000" b="1" dirty="0" err="1" smtClean="0"/>
              <a:t>Information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Solicitation</a:t>
            </a:r>
            <a:endParaRPr lang="hu-HU" sz="2000" b="1" dirty="0" smtClean="0"/>
          </a:p>
          <a:p>
            <a:pPr lvl="2"/>
            <a:r>
              <a:rPr lang="hu-HU" sz="2000" dirty="0" err="1" smtClean="0"/>
              <a:t>Triggerel</a:t>
            </a:r>
            <a:r>
              <a:rPr lang="hu-HU" sz="2000" dirty="0" smtClean="0"/>
              <a:t> DIO üzeneteket ezzel</a:t>
            </a:r>
          </a:p>
          <a:p>
            <a:pPr lvl="1"/>
            <a:r>
              <a:rPr lang="hu-HU" sz="2400" dirty="0" smtClean="0"/>
              <a:t>Ha nem kap </a:t>
            </a:r>
            <a:r>
              <a:rPr lang="hu-HU" sz="2400" dirty="0" err="1" smtClean="0"/>
              <a:t>DIO-t</a:t>
            </a:r>
            <a:r>
              <a:rPr lang="hu-HU" sz="2400" dirty="0" smtClean="0"/>
              <a:t>, eldönti, hogy egy lebegő DODAG gyökere lesz</a:t>
            </a:r>
          </a:p>
          <a:p>
            <a:pPr lvl="2"/>
            <a:r>
              <a:rPr lang="hu-HU" sz="2000" dirty="0" smtClean="0"/>
              <a:t>Elkezd </a:t>
            </a:r>
            <a:r>
              <a:rPr lang="hu-HU" sz="2000" dirty="0" err="1" smtClean="0"/>
              <a:t>multicast</a:t>
            </a:r>
            <a:r>
              <a:rPr lang="hu-HU" sz="2000" dirty="0" smtClean="0"/>
              <a:t> DIO üzeneteket küldeni saját maga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93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További részletek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37</a:t>
            </a:fld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712520"/>
            <a:ext cx="11839698" cy="61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249383" y="4583875"/>
            <a:ext cx="11839698" cy="2731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IoT</a:t>
            </a:r>
            <a:r>
              <a:rPr lang="hu-HU" dirty="0" smtClean="0"/>
              <a:t> vs. </a:t>
            </a:r>
            <a:r>
              <a:rPr lang="hu-HU" dirty="0" err="1" smtClean="0"/>
              <a:t>Cloud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143001"/>
            <a:ext cx="11811000" cy="5357813"/>
          </a:xfrm>
        </p:spPr>
        <p:txBody>
          <a:bodyPr>
            <a:normAutofit/>
          </a:bodyPr>
          <a:lstStyle/>
          <a:p>
            <a:r>
              <a:rPr lang="hu-HU" b="1" dirty="0" smtClean="0"/>
              <a:t>Tudok adatokat gyűjteni, és kommunikálni. Más feladat?</a:t>
            </a:r>
            <a:endParaRPr lang="hu-HU" b="1" dirty="0"/>
          </a:p>
          <a:p>
            <a:pPr lvl="1"/>
            <a:r>
              <a:rPr lang="hu-HU" b="1" dirty="0">
                <a:solidFill>
                  <a:srgbClr val="C00000"/>
                </a:solidFill>
              </a:rPr>
              <a:t>Hol tárolom el a begyűjtött nyers adatokat</a:t>
            </a:r>
            <a:r>
              <a:rPr lang="hu-HU" b="1" dirty="0" smtClean="0">
                <a:solidFill>
                  <a:srgbClr val="C00000"/>
                </a:solidFill>
              </a:rPr>
              <a:t>?</a:t>
            </a:r>
            <a:endParaRPr lang="hu-HU" dirty="0"/>
          </a:p>
          <a:p>
            <a:pPr lvl="1"/>
            <a:r>
              <a:rPr lang="hu-HU" b="1" dirty="0">
                <a:solidFill>
                  <a:srgbClr val="C00000"/>
                </a:solidFill>
              </a:rPr>
              <a:t>Hogyan dolgozom fel őket?</a:t>
            </a:r>
          </a:p>
          <a:p>
            <a:pPr lvl="2"/>
            <a:r>
              <a:rPr lang="hu-HU" dirty="0"/>
              <a:t>Szűrés, aggregálás, korrelációs elemzés, stb</a:t>
            </a:r>
            <a:r>
              <a:rPr lang="hu-HU" dirty="0" smtClean="0"/>
              <a:t>. – </a:t>
            </a:r>
            <a:r>
              <a:rPr lang="hu-HU" dirty="0">
                <a:solidFill>
                  <a:srgbClr val="C00000"/>
                </a:solidFill>
              </a:rPr>
              <a:t>B</a:t>
            </a:r>
            <a:r>
              <a:rPr lang="hu-HU" dirty="0" smtClean="0">
                <a:solidFill>
                  <a:srgbClr val="C00000"/>
                </a:solidFill>
              </a:rPr>
              <a:t>ig Data</a:t>
            </a:r>
            <a:endParaRPr lang="hu-HU" dirty="0">
              <a:solidFill>
                <a:srgbClr val="C00000"/>
              </a:solidFill>
            </a:endParaRPr>
          </a:p>
          <a:p>
            <a:pPr lvl="1"/>
            <a:r>
              <a:rPr lang="hu-HU" b="1" dirty="0">
                <a:solidFill>
                  <a:srgbClr val="C00000"/>
                </a:solidFill>
              </a:rPr>
              <a:t>Hogyan csatolom vissza az információt az </a:t>
            </a:r>
            <a:r>
              <a:rPr lang="hu-HU" b="1" dirty="0" err="1">
                <a:solidFill>
                  <a:srgbClr val="C00000"/>
                </a:solidFill>
              </a:rPr>
              <a:t>IoT-be</a:t>
            </a:r>
            <a:r>
              <a:rPr lang="hu-HU" b="1" dirty="0">
                <a:solidFill>
                  <a:srgbClr val="C00000"/>
                </a:solidFill>
              </a:rPr>
              <a:t>?</a:t>
            </a:r>
            <a:endParaRPr lang="hu-HU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Az </a:t>
            </a:r>
            <a:r>
              <a:rPr lang="hu-HU" dirty="0" err="1" smtClean="0"/>
              <a:t>IoT</a:t>
            </a:r>
            <a:r>
              <a:rPr lang="hu-HU" dirty="0" smtClean="0"/>
              <a:t> eszközök nem tudják hosszú távon tárolni, feldolgozni az adataikat</a:t>
            </a:r>
          </a:p>
          <a:p>
            <a:pPr lvl="1"/>
            <a:r>
              <a:rPr lang="hu-HU" dirty="0" smtClean="0"/>
              <a:t>Korlátozott memória (RAM, </a:t>
            </a:r>
            <a:r>
              <a:rPr lang="hu-HU" dirty="0" err="1" smtClean="0"/>
              <a:t>Flash</a:t>
            </a:r>
            <a:r>
              <a:rPr lang="hu-HU" dirty="0" smtClean="0"/>
              <a:t>), CPU, energia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De tényleg küldjünk ki mindent a felhőbe?</a:t>
            </a:r>
          </a:p>
          <a:p>
            <a:pPr lvl="1"/>
            <a:r>
              <a:rPr lang="hu-HU" dirty="0" smtClean="0"/>
              <a:t>A rádiós kommunikáció nagyon sok energiába kerül</a:t>
            </a:r>
          </a:p>
          <a:p>
            <a:pPr lvl="1"/>
            <a:r>
              <a:rPr lang="hu-HU" dirty="0" smtClean="0"/>
              <a:t>Célszerű egy </a:t>
            </a:r>
            <a:r>
              <a:rPr lang="hu-HU" dirty="0" err="1" smtClean="0"/>
              <a:t>előfeldolgozást</a:t>
            </a:r>
            <a:r>
              <a:rPr lang="hu-HU" dirty="0" smtClean="0"/>
              <a:t> és aggregálást helyben elvégezni</a:t>
            </a:r>
          </a:p>
          <a:p>
            <a:pPr lvl="1"/>
            <a:r>
              <a:rPr lang="hu-HU" dirty="0" smtClean="0"/>
              <a:t>A mérés és az adatküldés két külön feladat</a:t>
            </a:r>
          </a:p>
          <a:p>
            <a:pPr lvl="2"/>
            <a:r>
              <a:rPr lang="hu-HU" dirty="0" smtClean="0"/>
              <a:t>Mérni az alkalmazás igényei szerint kell</a:t>
            </a:r>
          </a:p>
          <a:p>
            <a:pPr lvl="2"/>
            <a:r>
              <a:rPr lang="hu-HU" dirty="0" smtClean="0"/>
              <a:t>Adatküldés az erőforrások alapján optimalizálva</a:t>
            </a:r>
          </a:p>
          <a:p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28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IoT</a:t>
            </a:r>
            <a:r>
              <a:rPr lang="hu-HU" dirty="0" smtClean="0"/>
              <a:t> vs. </a:t>
            </a:r>
            <a:r>
              <a:rPr lang="hu-HU" dirty="0" err="1" smtClean="0"/>
              <a:t>Cloud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052737"/>
            <a:ext cx="11475640" cy="4331767"/>
          </a:xfrm>
        </p:spPr>
        <p:txBody>
          <a:bodyPr/>
          <a:lstStyle/>
          <a:p>
            <a:r>
              <a:rPr lang="hu-HU" dirty="0" smtClean="0"/>
              <a:t>Adatok a felhőben, de az </a:t>
            </a:r>
            <a:r>
              <a:rPr lang="hu-HU" dirty="0" err="1" smtClean="0"/>
              <a:t>IoT</a:t>
            </a:r>
            <a:r>
              <a:rPr lang="hu-HU" dirty="0" smtClean="0"/>
              <a:t> tartományban is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1923120" y="1636421"/>
            <a:ext cx="8632669" cy="4624466"/>
            <a:chOff x="256137" y="1516242"/>
            <a:chExt cx="6577492" cy="4957266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341194" y="4146482"/>
              <a:ext cx="6417490" cy="2107903"/>
              <a:chOff x="812887" y="2374171"/>
              <a:chExt cx="4563924" cy="2107903"/>
            </a:xfrm>
          </p:grpSpPr>
          <p:sp>
            <p:nvSpPr>
              <p:cNvPr id="297" name="Ív 296"/>
              <p:cNvSpPr/>
              <p:nvPr/>
            </p:nvSpPr>
            <p:spPr>
              <a:xfrm rot="14680829">
                <a:off x="1466657" y="2673201"/>
                <a:ext cx="483119" cy="904169"/>
              </a:xfrm>
              <a:prstGeom prst="arc">
                <a:avLst>
                  <a:gd name="adj1" fmla="val 16638932"/>
                  <a:gd name="adj2" fmla="val 4358640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Ív 297"/>
              <p:cNvSpPr/>
              <p:nvPr/>
            </p:nvSpPr>
            <p:spPr>
              <a:xfrm rot="15993401">
                <a:off x="1244934" y="2862112"/>
                <a:ext cx="797647" cy="1661742"/>
              </a:xfrm>
              <a:prstGeom prst="arc">
                <a:avLst>
                  <a:gd name="adj1" fmla="val 11887533"/>
                  <a:gd name="adj2" fmla="val 20082139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Ív 298"/>
              <p:cNvSpPr/>
              <p:nvPr/>
            </p:nvSpPr>
            <p:spPr>
              <a:xfrm rot="5400000">
                <a:off x="1861618" y="3300735"/>
                <a:ext cx="564722" cy="1661742"/>
              </a:xfrm>
              <a:prstGeom prst="arc">
                <a:avLst>
                  <a:gd name="adj1" fmla="val 17473636"/>
                  <a:gd name="adj2" fmla="val 5462612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Ív 299"/>
              <p:cNvSpPr/>
              <p:nvPr/>
            </p:nvSpPr>
            <p:spPr>
              <a:xfrm rot="4373769">
                <a:off x="3074158" y="3368842"/>
                <a:ext cx="564722" cy="1661742"/>
              </a:xfrm>
              <a:prstGeom prst="arc">
                <a:avLst>
                  <a:gd name="adj1" fmla="val 17983528"/>
                  <a:gd name="adj2" fmla="val 570014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Ív 300"/>
              <p:cNvSpPr/>
              <p:nvPr/>
            </p:nvSpPr>
            <p:spPr>
              <a:xfrm rot="4373769">
                <a:off x="4263579" y="3180224"/>
                <a:ext cx="564722" cy="1661742"/>
              </a:xfrm>
              <a:prstGeom prst="arc">
                <a:avLst>
                  <a:gd name="adj1" fmla="val 15532396"/>
                  <a:gd name="adj2" fmla="val 5598901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Ív 301"/>
              <p:cNvSpPr/>
              <p:nvPr/>
            </p:nvSpPr>
            <p:spPr>
              <a:xfrm rot="20086932">
                <a:off x="4155042" y="2577171"/>
                <a:ext cx="987282" cy="1426443"/>
              </a:xfrm>
              <a:prstGeom prst="arc">
                <a:avLst>
                  <a:gd name="adj1" fmla="val 15532396"/>
                  <a:gd name="adj2" fmla="val 2973703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Ív 302"/>
              <p:cNvSpPr/>
              <p:nvPr/>
            </p:nvSpPr>
            <p:spPr>
              <a:xfrm rot="15655768">
                <a:off x="2584740" y="1863477"/>
                <a:ext cx="388961" cy="1661742"/>
              </a:xfrm>
              <a:prstGeom prst="arc">
                <a:avLst>
                  <a:gd name="adj1" fmla="val 16094085"/>
                  <a:gd name="adj2" fmla="val 529659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Ív 303"/>
              <p:cNvSpPr/>
              <p:nvPr/>
            </p:nvSpPr>
            <p:spPr>
              <a:xfrm rot="19600617">
                <a:off x="3389061" y="2374171"/>
                <a:ext cx="987282" cy="912910"/>
              </a:xfrm>
              <a:prstGeom prst="arc">
                <a:avLst>
                  <a:gd name="adj1" fmla="val 15532396"/>
                  <a:gd name="adj2" fmla="val 860409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Csoportba foglalás 7"/>
            <p:cNvGrpSpPr/>
            <p:nvPr/>
          </p:nvGrpSpPr>
          <p:grpSpPr>
            <a:xfrm>
              <a:off x="1014576" y="4796574"/>
              <a:ext cx="1972720" cy="1087346"/>
              <a:chOff x="2967052" y="4052682"/>
              <a:chExt cx="3485989" cy="1912157"/>
            </a:xfrm>
          </p:grpSpPr>
          <p:sp>
            <p:nvSpPr>
              <p:cNvPr id="253" name="Ellipszis 252"/>
              <p:cNvSpPr/>
              <p:nvPr/>
            </p:nvSpPr>
            <p:spPr>
              <a:xfrm>
                <a:off x="3263385" y="4924060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Ellipszis 253"/>
              <p:cNvSpPr/>
              <p:nvPr/>
            </p:nvSpPr>
            <p:spPr>
              <a:xfrm>
                <a:off x="3847586" y="5296593"/>
                <a:ext cx="93134" cy="93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Ellipszis 254"/>
              <p:cNvSpPr/>
              <p:nvPr/>
            </p:nvSpPr>
            <p:spPr>
              <a:xfrm>
                <a:off x="3432718" y="5266959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Ellipszis 255"/>
              <p:cNvSpPr/>
              <p:nvPr/>
            </p:nvSpPr>
            <p:spPr>
              <a:xfrm>
                <a:off x="4234935" y="499430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Ellipszis 256"/>
              <p:cNvSpPr/>
              <p:nvPr/>
            </p:nvSpPr>
            <p:spPr>
              <a:xfrm>
                <a:off x="4622285" y="547439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Ellipszis 257"/>
              <p:cNvSpPr/>
              <p:nvPr/>
            </p:nvSpPr>
            <p:spPr>
              <a:xfrm>
                <a:off x="2967052" y="567759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Ellipszis 258"/>
              <p:cNvSpPr/>
              <p:nvPr/>
            </p:nvSpPr>
            <p:spPr>
              <a:xfrm>
                <a:off x="3940720" y="5677592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0" name="Egyenes összekötő 259"/>
              <p:cNvCxnSpPr>
                <a:stCxn id="253" idx="5"/>
                <a:endCxn id="254" idx="1"/>
              </p:cNvCxnSpPr>
              <p:nvPr/>
            </p:nvCxnSpPr>
            <p:spPr>
              <a:xfrm>
                <a:off x="3342880" y="5003554"/>
                <a:ext cx="518345" cy="3066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Egyenes összekötő 260"/>
              <p:cNvCxnSpPr>
                <a:stCxn id="256" idx="3"/>
                <a:endCxn id="254" idx="7"/>
              </p:cNvCxnSpPr>
              <p:nvPr/>
            </p:nvCxnSpPr>
            <p:spPr>
              <a:xfrm flipH="1">
                <a:off x="3927081" y="5073798"/>
                <a:ext cx="321493" cy="23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Egyenes összekötő 261"/>
              <p:cNvCxnSpPr>
                <a:stCxn id="255" idx="6"/>
                <a:endCxn id="254" idx="2"/>
              </p:cNvCxnSpPr>
              <p:nvPr/>
            </p:nvCxnSpPr>
            <p:spPr>
              <a:xfrm>
                <a:off x="3525852" y="5313526"/>
                <a:ext cx="321734" cy="29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Egyenes összekötő 262"/>
              <p:cNvCxnSpPr>
                <a:stCxn id="254" idx="6"/>
                <a:endCxn id="257" idx="2"/>
              </p:cNvCxnSpPr>
              <p:nvPr/>
            </p:nvCxnSpPr>
            <p:spPr>
              <a:xfrm>
                <a:off x="3940720" y="5343160"/>
                <a:ext cx="681565" cy="177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Egyenes összekötő 263"/>
              <p:cNvCxnSpPr>
                <a:stCxn id="254" idx="4"/>
                <a:endCxn id="259" idx="0"/>
              </p:cNvCxnSpPr>
              <p:nvPr/>
            </p:nvCxnSpPr>
            <p:spPr>
              <a:xfrm>
                <a:off x="3894153" y="5389726"/>
                <a:ext cx="93134" cy="2878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Egyenes összekötő 264"/>
              <p:cNvCxnSpPr>
                <a:stCxn id="258" idx="6"/>
                <a:endCxn id="254" idx="3"/>
              </p:cNvCxnSpPr>
              <p:nvPr/>
            </p:nvCxnSpPr>
            <p:spPr>
              <a:xfrm flipV="1">
                <a:off x="3060186" y="5376087"/>
                <a:ext cx="801039" cy="348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Ellipszis 265"/>
              <p:cNvSpPr/>
              <p:nvPr/>
            </p:nvSpPr>
            <p:spPr>
              <a:xfrm>
                <a:off x="5032746" y="460725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Ellipszis 266"/>
              <p:cNvSpPr/>
              <p:nvPr/>
            </p:nvSpPr>
            <p:spPr>
              <a:xfrm>
                <a:off x="5280086" y="4881726"/>
                <a:ext cx="93134" cy="93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Ellipszis 267"/>
              <p:cNvSpPr/>
              <p:nvPr/>
            </p:nvSpPr>
            <p:spPr>
              <a:xfrm>
                <a:off x="4846638" y="487749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Ellipszis 268"/>
              <p:cNvSpPr/>
              <p:nvPr/>
            </p:nvSpPr>
            <p:spPr>
              <a:xfrm>
                <a:off x="5909715" y="460725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Ellipszis 269"/>
              <p:cNvSpPr/>
              <p:nvPr/>
            </p:nvSpPr>
            <p:spPr>
              <a:xfrm>
                <a:off x="5923354" y="5013749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Ellipszis 270"/>
              <p:cNvSpPr/>
              <p:nvPr/>
            </p:nvSpPr>
            <p:spPr>
              <a:xfrm>
                <a:off x="4399552" y="5262726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Ellipszis 271"/>
              <p:cNvSpPr/>
              <p:nvPr/>
            </p:nvSpPr>
            <p:spPr>
              <a:xfrm>
                <a:off x="5419680" y="5216159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3" name="Egyenes összekötő 272"/>
              <p:cNvCxnSpPr>
                <a:stCxn id="266" idx="5"/>
                <a:endCxn id="267" idx="1"/>
              </p:cNvCxnSpPr>
              <p:nvPr/>
            </p:nvCxnSpPr>
            <p:spPr>
              <a:xfrm>
                <a:off x="5112241" y="4686748"/>
                <a:ext cx="181484" cy="2086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Egyenes összekötő 273"/>
              <p:cNvCxnSpPr>
                <a:stCxn id="269" idx="3"/>
                <a:endCxn id="267" idx="7"/>
              </p:cNvCxnSpPr>
              <p:nvPr/>
            </p:nvCxnSpPr>
            <p:spPr>
              <a:xfrm flipH="1">
                <a:off x="5359581" y="4686747"/>
                <a:ext cx="563773" cy="208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Egyenes összekötő 274"/>
              <p:cNvCxnSpPr>
                <a:stCxn id="268" idx="6"/>
                <a:endCxn id="267" idx="2"/>
              </p:cNvCxnSpPr>
              <p:nvPr/>
            </p:nvCxnSpPr>
            <p:spPr>
              <a:xfrm>
                <a:off x="4939772" y="4924060"/>
                <a:ext cx="340314" cy="42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Egyenes összekötő 275"/>
              <p:cNvCxnSpPr>
                <a:stCxn id="267" idx="6"/>
                <a:endCxn id="270" idx="2"/>
              </p:cNvCxnSpPr>
              <p:nvPr/>
            </p:nvCxnSpPr>
            <p:spPr>
              <a:xfrm>
                <a:off x="5373220" y="4928293"/>
                <a:ext cx="550134" cy="132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Egyenes összekötő 276"/>
              <p:cNvCxnSpPr>
                <a:stCxn id="267" idx="4"/>
                <a:endCxn id="272" idx="0"/>
              </p:cNvCxnSpPr>
              <p:nvPr/>
            </p:nvCxnSpPr>
            <p:spPr>
              <a:xfrm>
                <a:off x="5326653" y="4974859"/>
                <a:ext cx="139594" cy="241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Egyenes összekötő 277"/>
              <p:cNvCxnSpPr>
                <a:stCxn id="271" idx="6"/>
                <a:endCxn id="267" idx="3"/>
              </p:cNvCxnSpPr>
              <p:nvPr/>
            </p:nvCxnSpPr>
            <p:spPr>
              <a:xfrm flipV="1">
                <a:off x="4492686" y="4961220"/>
                <a:ext cx="801039" cy="348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Ellipszis 278"/>
              <p:cNvSpPr/>
              <p:nvPr/>
            </p:nvSpPr>
            <p:spPr>
              <a:xfrm>
                <a:off x="5047851" y="5176037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Ellipszis 279"/>
              <p:cNvSpPr/>
              <p:nvPr/>
            </p:nvSpPr>
            <p:spPr>
              <a:xfrm>
                <a:off x="5503386" y="5604621"/>
                <a:ext cx="93134" cy="93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Ellipszis 280"/>
              <p:cNvSpPr/>
              <p:nvPr/>
            </p:nvSpPr>
            <p:spPr>
              <a:xfrm>
                <a:off x="5088518" y="5574987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Ellipszis 281"/>
              <p:cNvSpPr/>
              <p:nvPr/>
            </p:nvSpPr>
            <p:spPr>
              <a:xfrm>
                <a:off x="5719520" y="536120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Ellipszis 282"/>
              <p:cNvSpPr/>
              <p:nvPr/>
            </p:nvSpPr>
            <p:spPr>
              <a:xfrm>
                <a:off x="6359907" y="5646955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Ellipszis 283"/>
              <p:cNvSpPr/>
              <p:nvPr/>
            </p:nvSpPr>
            <p:spPr>
              <a:xfrm>
                <a:off x="4485544" y="5871706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Ellipszis 284"/>
              <p:cNvSpPr/>
              <p:nvPr/>
            </p:nvSpPr>
            <p:spPr>
              <a:xfrm>
                <a:off x="5503386" y="580119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6" name="Egyenes összekötő 285"/>
              <p:cNvCxnSpPr>
                <a:stCxn id="279" idx="5"/>
                <a:endCxn id="280" idx="1"/>
              </p:cNvCxnSpPr>
              <p:nvPr/>
            </p:nvCxnSpPr>
            <p:spPr>
              <a:xfrm>
                <a:off x="5127346" y="5255531"/>
                <a:ext cx="389679" cy="36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Egyenes összekötő 286"/>
              <p:cNvCxnSpPr>
                <a:stCxn id="282" idx="3"/>
                <a:endCxn id="280" idx="7"/>
              </p:cNvCxnSpPr>
              <p:nvPr/>
            </p:nvCxnSpPr>
            <p:spPr>
              <a:xfrm flipH="1">
                <a:off x="5582881" y="5440698"/>
                <a:ext cx="150278" cy="177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Egyenes összekötő 287"/>
              <p:cNvCxnSpPr>
                <a:stCxn id="281" idx="6"/>
                <a:endCxn id="280" idx="2"/>
              </p:cNvCxnSpPr>
              <p:nvPr/>
            </p:nvCxnSpPr>
            <p:spPr>
              <a:xfrm>
                <a:off x="5181652" y="5621554"/>
                <a:ext cx="321734" cy="29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Egyenes összekötő 288"/>
              <p:cNvCxnSpPr>
                <a:stCxn id="280" idx="6"/>
                <a:endCxn id="283" idx="2"/>
              </p:cNvCxnSpPr>
              <p:nvPr/>
            </p:nvCxnSpPr>
            <p:spPr>
              <a:xfrm>
                <a:off x="5596520" y="5651188"/>
                <a:ext cx="763387" cy="42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Egyenes összekötő 289"/>
              <p:cNvCxnSpPr>
                <a:stCxn id="280" idx="4"/>
                <a:endCxn id="285" idx="0"/>
              </p:cNvCxnSpPr>
              <p:nvPr/>
            </p:nvCxnSpPr>
            <p:spPr>
              <a:xfrm>
                <a:off x="5549953" y="5697754"/>
                <a:ext cx="0" cy="103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Egyenes összekötő 290"/>
              <p:cNvCxnSpPr>
                <a:stCxn id="284" idx="6"/>
                <a:endCxn id="280" idx="3"/>
              </p:cNvCxnSpPr>
              <p:nvPr/>
            </p:nvCxnSpPr>
            <p:spPr>
              <a:xfrm flipV="1">
                <a:off x="4578678" y="5684115"/>
                <a:ext cx="938347" cy="234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Egyenes összekötő 291"/>
              <p:cNvCxnSpPr>
                <a:stCxn id="296" idx="0"/>
              </p:cNvCxnSpPr>
              <p:nvPr/>
            </p:nvCxnSpPr>
            <p:spPr>
              <a:xfrm flipH="1" flipV="1">
                <a:off x="3888817" y="4052682"/>
                <a:ext cx="1" cy="1270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Egyenes összekötő 292"/>
              <p:cNvCxnSpPr>
                <a:stCxn id="254" idx="0"/>
                <a:endCxn id="296" idx="2"/>
              </p:cNvCxnSpPr>
              <p:nvPr/>
            </p:nvCxnSpPr>
            <p:spPr>
              <a:xfrm flipH="1" flipV="1">
                <a:off x="3888818" y="4396944"/>
                <a:ext cx="5335" cy="89964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Egyenes összekötő 293"/>
              <p:cNvCxnSpPr>
                <a:stCxn id="267" idx="1"/>
                <a:endCxn id="296" idx="2"/>
              </p:cNvCxnSpPr>
              <p:nvPr/>
            </p:nvCxnSpPr>
            <p:spPr>
              <a:xfrm flipH="1" flipV="1">
                <a:off x="3888818" y="4396944"/>
                <a:ext cx="1404907" cy="49842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Egyenes összekötő 294"/>
              <p:cNvCxnSpPr>
                <a:stCxn id="280" idx="2"/>
                <a:endCxn id="296" idx="2"/>
              </p:cNvCxnSpPr>
              <p:nvPr/>
            </p:nvCxnSpPr>
            <p:spPr>
              <a:xfrm flipH="1" flipV="1">
                <a:off x="3888818" y="4396944"/>
                <a:ext cx="1614568" cy="125424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Téglalap 295"/>
              <p:cNvSpPr/>
              <p:nvPr/>
            </p:nvSpPr>
            <p:spPr>
              <a:xfrm>
                <a:off x="3787929" y="4179779"/>
                <a:ext cx="201777" cy="2171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Szövegdoboz 8"/>
            <p:cNvSpPr txBox="1"/>
            <p:nvPr/>
          </p:nvSpPr>
          <p:spPr>
            <a:xfrm>
              <a:off x="5611519" y="6077597"/>
              <a:ext cx="1222110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IoT</a:t>
              </a:r>
              <a:r>
                <a:rPr lang="hu-HU" dirty="0" smtClean="0"/>
                <a:t> tartomány</a:t>
              </a:r>
              <a:endParaRPr lang="en-US" dirty="0"/>
            </a:p>
          </p:txBody>
        </p:sp>
        <p:grpSp>
          <p:nvGrpSpPr>
            <p:cNvPr id="10" name="Csoportba foglalás 9"/>
            <p:cNvGrpSpPr/>
            <p:nvPr/>
          </p:nvGrpSpPr>
          <p:grpSpPr>
            <a:xfrm flipH="1">
              <a:off x="693910" y="2112578"/>
              <a:ext cx="3020706" cy="1222544"/>
              <a:chOff x="812887" y="2374171"/>
              <a:chExt cx="4563924" cy="2107903"/>
            </a:xfrm>
          </p:grpSpPr>
          <p:sp>
            <p:nvSpPr>
              <p:cNvPr id="245" name="Ív 244"/>
              <p:cNvSpPr/>
              <p:nvPr/>
            </p:nvSpPr>
            <p:spPr>
              <a:xfrm rot="14680829">
                <a:off x="1466657" y="2673201"/>
                <a:ext cx="483119" cy="904169"/>
              </a:xfrm>
              <a:prstGeom prst="arc">
                <a:avLst>
                  <a:gd name="adj1" fmla="val 16200000"/>
                  <a:gd name="adj2" fmla="val 3433730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Ív 245"/>
              <p:cNvSpPr/>
              <p:nvPr/>
            </p:nvSpPr>
            <p:spPr>
              <a:xfrm rot="15993401">
                <a:off x="1244934" y="2862112"/>
                <a:ext cx="797647" cy="1661742"/>
              </a:xfrm>
              <a:prstGeom prst="arc">
                <a:avLst>
                  <a:gd name="adj1" fmla="val 11887533"/>
                  <a:gd name="adj2" fmla="val 20082139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Ív 246"/>
              <p:cNvSpPr/>
              <p:nvPr/>
            </p:nvSpPr>
            <p:spPr>
              <a:xfrm rot="5400000">
                <a:off x="1861618" y="3300735"/>
                <a:ext cx="564722" cy="1661742"/>
              </a:xfrm>
              <a:prstGeom prst="arc">
                <a:avLst>
                  <a:gd name="adj1" fmla="val 18300898"/>
                  <a:gd name="adj2" fmla="val 534222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Ív 247"/>
              <p:cNvSpPr/>
              <p:nvPr/>
            </p:nvSpPr>
            <p:spPr>
              <a:xfrm rot="4373769">
                <a:off x="3074158" y="3368842"/>
                <a:ext cx="564722" cy="1661742"/>
              </a:xfrm>
              <a:prstGeom prst="arc">
                <a:avLst>
                  <a:gd name="adj1" fmla="val 18265279"/>
                  <a:gd name="adj2" fmla="val 570014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Ív 248"/>
              <p:cNvSpPr/>
              <p:nvPr/>
            </p:nvSpPr>
            <p:spPr>
              <a:xfrm rot="4373769">
                <a:off x="4263579" y="3180224"/>
                <a:ext cx="564722" cy="1661742"/>
              </a:xfrm>
              <a:prstGeom prst="arc">
                <a:avLst>
                  <a:gd name="adj1" fmla="val 15532396"/>
                  <a:gd name="adj2" fmla="val 5025314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Ív 249"/>
              <p:cNvSpPr/>
              <p:nvPr/>
            </p:nvSpPr>
            <p:spPr>
              <a:xfrm rot="20086932">
                <a:off x="4155042" y="2577171"/>
                <a:ext cx="987282" cy="1426443"/>
              </a:xfrm>
              <a:prstGeom prst="arc">
                <a:avLst>
                  <a:gd name="adj1" fmla="val 15532396"/>
                  <a:gd name="adj2" fmla="val 4186358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Ív 250"/>
              <p:cNvSpPr/>
              <p:nvPr/>
            </p:nvSpPr>
            <p:spPr>
              <a:xfrm rot="15655768">
                <a:off x="2584740" y="1863477"/>
                <a:ext cx="388961" cy="1661742"/>
              </a:xfrm>
              <a:prstGeom prst="arc">
                <a:avLst>
                  <a:gd name="adj1" fmla="val 16094085"/>
                  <a:gd name="adj2" fmla="val 529659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Ív 251"/>
              <p:cNvSpPr/>
              <p:nvPr/>
            </p:nvSpPr>
            <p:spPr>
              <a:xfrm rot="19600617">
                <a:off x="3389061" y="2374171"/>
                <a:ext cx="987282" cy="912910"/>
              </a:xfrm>
              <a:prstGeom prst="arc">
                <a:avLst>
                  <a:gd name="adj1" fmla="val 15532396"/>
                  <a:gd name="adj2" fmla="val 417543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Szövegdoboz 10"/>
            <p:cNvSpPr txBox="1"/>
            <p:nvPr/>
          </p:nvSpPr>
          <p:spPr>
            <a:xfrm>
              <a:off x="256137" y="1696260"/>
              <a:ext cx="1743149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Felhő szolgáltatások</a:t>
              </a:r>
              <a:endParaRPr lang="en-US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4290489" y="1696260"/>
              <a:ext cx="2124268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Felhasználó / Alkalmazás</a:t>
              </a:r>
              <a:endParaRPr lang="en-US" dirty="0"/>
            </a:p>
          </p:txBody>
        </p:sp>
        <p:grpSp>
          <p:nvGrpSpPr>
            <p:cNvPr id="13" name="Csoportba foglalás 12"/>
            <p:cNvGrpSpPr/>
            <p:nvPr/>
          </p:nvGrpSpPr>
          <p:grpSpPr>
            <a:xfrm>
              <a:off x="3886759" y="5196182"/>
              <a:ext cx="1961416" cy="735537"/>
              <a:chOff x="3414138" y="4856766"/>
              <a:chExt cx="2602350" cy="1108073"/>
            </a:xfrm>
          </p:grpSpPr>
          <p:sp>
            <p:nvSpPr>
              <p:cNvPr id="210" name="Ellipszis 209"/>
              <p:cNvSpPr/>
              <p:nvPr/>
            </p:nvSpPr>
            <p:spPr>
              <a:xfrm>
                <a:off x="3861225" y="4856766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Ellipszis 210"/>
              <p:cNvSpPr/>
              <p:nvPr/>
            </p:nvSpPr>
            <p:spPr>
              <a:xfrm>
                <a:off x="3847586" y="5296593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Ellipszis 211"/>
              <p:cNvSpPr/>
              <p:nvPr/>
            </p:nvSpPr>
            <p:spPr>
              <a:xfrm>
                <a:off x="3432718" y="5266959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Ellipszis 212"/>
              <p:cNvSpPr/>
              <p:nvPr/>
            </p:nvSpPr>
            <p:spPr>
              <a:xfrm>
                <a:off x="4234935" y="4994304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Ellipszis 213"/>
              <p:cNvSpPr/>
              <p:nvPr/>
            </p:nvSpPr>
            <p:spPr>
              <a:xfrm>
                <a:off x="4281502" y="5562752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Ellipszis 214"/>
              <p:cNvSpPr/>
              <p:nvPr/>
            </p:nvSpPr>
            <p:spPr>
              <a:xfrm>
                <a:off x="3414138" y="5548015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Ellipszis 215"/>
              <p:cNvSpPr/>
              <p:nvPr/>
            </p:nvSpPr>
            <p:spPr>
              <a:xfrm>
                <a:off x="3940720" y="5677592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Egyenes összekötő 216"/>
              <p:cNvCxnSpPr>
                <a:stCxn id="210" idx="5"/>
                <a:endCxn id="213" idx="2"/>
              </p:cNvCxnSpPr>
              <p:nvPr/>
            </p:nvCxnSpPr>
            <p:spPr>
              <a:xfrm>
                <a:off x="3940720" y="4936260"/>
                <a:ext cx="294215" cy="1046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Egyenes összekötő 217"/>
              <p:cNvCxnSpPr>
                <a:stCxn id="213" idx="3"/>
                <a:endCxn id="211" idx="7"/>
              </p:cNvCxnSpPr>
              <p:nvPr/>
            </p:nvCxnSpPr>
            <p:spPr>
              <a:xfrm flipH="1">
                <a:off x="3927081" y="5073798"/>
                <a:ext cx="321493" cy="23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Egyenes összekötő 218"/>
              <p:cNvCxnSpPr>
                <a:stCxn id="212" idx="6"/>
                <a:endCxn id="211" idx="2"/>
              </p:cNvCxnSpPr>
              <p:nvPr/>
            </p:nvCxnSpPr>
            <p:spPr>
              <a:xfrm>
                <a:off x="3525852" y="5313526"/>
                <a:ext cx="321734" cy="296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Egyenes összekötő 219"/>
              <p:cNvCxnSpPr>
                <a:stCxn id="226" idx="4"/>
                <a:endCxn id="214" idx="0"/>
              </p:cNvCxnSpPr>
              <p:nvPr/>
            </p:nvCxnSpPr>
            <p:spPr>
              <a:xfrm flipH="1">
                <a:off x="4328069" y="5355859"/>
                <a:ext cx="118050" cy="20689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Egyenes összekötő 220"/>
              <p:cNvCxnSpPr>
                <a:stCxn id="211" idx="4"/>
                <a:endCxn id="216" idx="0"/>
              </p:cNvCxnSpPr>
              <p:nvPr/>
            </p:nvCxnSpPr>
            <p:spPr>
              <a:xfrm>
                <a:off x="3894153" y="5389726"/>
                <a:ext cx="93134" cy="2878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Egyenes összekötő 221"/>
              <p:cNvCxnSpPr>
                <a:stCxn id="215" idx="0"/>
                <a:endCxn id="212" idx="4"/>
              </p:cNvCxnSpPr>
              <p:nvPr/>
            </p:nvCxnSpPr>
            <p:spPr>
              <a:xfrm flipV="1">
                <a:off x="3460705" y="5360092"/>
                <a:ext cx="18580" cy="1879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Ellipszis 222"/>
              <p:cNvSpPr/>
              <p:nvPr/>
            </p:nvSpPr>
            <p:spPr>
              <a:xfrm>
                <a:off x="5080779" y="4982465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Ellipszis 223"/>
              <p:cNvSpPr/>
              <p:nvPr/>
            </p:nvSpPr>
            <p:spPr>
              <a:xfrm>
                <a:off x="4846638" y="4877493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Ellipszis 224"/>
              <p:cNvSpPr/>
              <p:nvPr/>
            </p:nvSpPr>
            <p:spPr>
              <a:xfrm>
                <a:off x="5923354" y="5013749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Ellipszis 225"/>
              <p:cNvSpPr/>
              <p:nvPr/>
            </p:nvSpPr>
            <p:spPr>
              <a:xfrm>
                <a:off x="4399552" y="5262726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Ellipszis 226"/>
              <p:cNvSpPr/>
              <p:nvPr/>
            </p:nvSpPr>
            <p:spPr>
              <a:xfrm>
                <a:off x="5419680" y="5216159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8" name="Egyenes összekötő 227"/>
              <p:cNvCxnSpPr>
                <a:stCxn id="213" idx="4"/>
                <a:endCxn id="226" idx="1"/>
              </p:cNvCxnSpPr>
              <p:nvPr/>
            </p:nvCxnSpPr>
            <p:spPr>
              <a:xfrm>
                <a:off x="4281502" y="5087437"/>
                <a:ext cx="131689" cy="1889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Egyenes összekötő 228"/>
              <p:cNvCxnSpPr>
                <a:stCxn id="224" idx="2"/>
                <a:endCxn id="213" idx="6"/>
              </p:cNvCxnSpPr>
              <p:nvPr/>
            </p:nvCxnSpPr>
            <p:spPr>
              <a:xfrm flipH="1">
                <a:off x="4328069" y="4924060"/>
                <a:ext cx="518569" cy="1168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Egyenes összekötő 229"/>
              <p:cNvCxnSpPr>
                <a:stCxn id="224" idx="6"/>
                <a:endCxn id="223" idx="2"/>
              </p:cNvCxnSpPr>
              <p:nvPr/>
            </p:nvCxnSpPr>
            <p:spPr>
              <a:xfrm>
                <a:off x="4939772" y="4924060"/>
                <a:ext cx="141007" cy="1049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Egyenes összekötő 230"/>
              <p:cNvCxnSpPr>
                <a:stCxn id="223" idx="6"/>
                <a:endCxn id="225" idx="2"/>
              </p:cNvCxnSpPr>
              <p:nvPr/>
            </p:nvCxnSpPr>
            <p:spPr>
              <a:xfrm>
                <a:off x="5173913" y="5029032"/>
                <a:ext cx="749441" cy="312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Egyenes összekötő 231"/>
              <p:cNvCxnSpPr>
                <a:stCxn id="223" idx="4"/>
                <a:endCxn id="227" idx="0"/>
              </p:cNvCxnSpPr>
              <p:nvPr/>
            </p:nvCxnSpPr>
            <p:spPr>
              <a:xfrm>
                <a:off x="5127346" y="5075598"/>
                <a:ext cx="338901" cy="14056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Egyenes összekötő 232"/>
              <p:cNvCxnSpPr>
                <a:stCxn id="226" idx="6"/>
                <a:endCxn id="223" idx="3"/>
              </p:cNvCxnSpPr>
              <p:nvPr/>
            </p:nvCxnSpPr>
            <p:spPr>
              <a:xfrm flipV="1">
                <a:off x="4492686" y="5061959"/>
                <a:ext cx="601732" cy="2473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Ellipszis 233"/>
              <p:cNvSpPr/>
              <p:nvPr/>
            </p:nvSpPr>
            <p:spPr>
              <a:xfrm>
                <a:off x="4939772" y="5333532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Ellipszis 234"/>
              <p:cNvSpPr/>
              <p:nvPr/>
            </p:nvSpPr>
            <p:spPr>
              <a:xfrm>
                <a:off x="5230497" y="5645134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Ellipszis 235"/>
              <p:cNvSpPr/>
              <p:nvPr/>
            </p:nvSpPr>
            <p:spPr>
              <a:xfrm>
                <a:off x="4790531" y="5590595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Ellipszis 236"/>
              <p:cNvSpPr/>
              <p:nvPr/>
            </p:nvSpPr>
            <p:spPr>
              <a:xfrm>
                <a:off x="5719520" y="5361204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4485544" y="5871706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9" name="Egyenes összekötő 238"/>
              <p:cNvCxnSpPr>
                <a:stCxn id="234" idx="5"/>
                <a:endCxn id="235" idx="1"/>
              </p:cNvCxnSpPr>
              <p:nvPr/>
            </p:nvCxnSpPr>
            <p:spPr>
              <a:xfrm>
                <a:off x="5019267" y="5413026"/>
                <a:ext cx="224869" cy="2457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Egyenes összekötő 239"/>
              <p:cNvCxnSpPr>
                <a:stCxn id="237" idx="3"/>
                <a:endCxn id="235" idx="7"/>
              </p:cNvCxnSpPr>
              <p:nvPr/>
            </p:nvCxnSpPr>
            <p:spPr>
              <a:xfrm flipH="1">
                <a:off x="5309992" y="5440698"/>
                <a:ext cx="423167" cy="2180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Egyenes összekötő 240"/>
              <p:cNvCxnSpPr>
                <a:stCxn id="236" idx="1"/>
                <a:endCxn id="226" idx="5"/>
              </p:cNvCxnSpPr>
              <p:nvPr/>
            </p:nvCxnSpPr>
            <p:spPr>
              <a:xfrm flipH="1" flipV="1">
                <a:off x="4479047" y="5342220"/>
                <a:ext cx="325123" cy="2620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Egyenes összekötő 241"/>
              <p:cNvCxnSpPr>
                <a:stCxn id="234" idx="0"/>
                <a:endCxn id="223" idx="4"/>
              </p:cNvCxnSpPr>
              <p:nvPr/>
            </p:nvCxnSpPr>
            <p:spPr>
              <a:xfrm flipV="1">
                <a:off x="4986339" y="5075598"/>
                <a:ext cx="141007" cy="2579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Egyenes összekötő 242"/>
              <p:cNvCxnSpPr>
                <a:stCxn id="214" idx="2"/>
                <a:endCxn id="216" idx="7"/>
              </p:cNvCxnSpPr>
              <p:nvPr/>
            </p:nvCxnSpPr>
            <p:spPr>
              <a:xfrm flipH="1">
                <a:off x="4020215" y="5609319"/>
                <a:ext cx="261287" cy="819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Egyenes összekötő 243"/>
              <p:cNvCxnSpPr>
                <a:stCxn id="238" idx="6"/>
                <a:endCxn id="235" idx="3"/>
              </p:cNvCxnSpPr>
              <p:nvPr/>
            </p:nvCxnSpPr>
            <p:spPr>
              <a:xfrm flipV="1">
                <a:off x="4578678" y="5724628"/>
                <a:ext cx="665458" cy="19364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3" descr="C:\Users\Attila\AppData\Local\Microsoft\Windows\Temporary Internet Files\Content.IE5\W4YMXBLN\MC90043386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036" y="5497191"/>
              <a:ext cx="333000" cy="33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ttila\AppData\Local\Microsoft\Windows\Temporary Internet Files\Content.IE5\W4YMXBLN\MC90043386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012" y="5917092"/>
              <a:ext cx="333000" cy="33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Attila\AppData\Local\Microsoft\Windows\Temporary Internet Files\Content.IE5\W4YMXBLN\MC90043386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512" y="5130528"/>
              <a:ext cx="333000" cy="33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Attila\AppData\Local\Microsoft\Windows\Temporary Internet Files\Content.IE5\OFXHBHVA\MC90043483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667" y="4879512"/>
              <a:ext cx="473822" cy="47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Attila\AppData\Local\Microsoft\Windows\Temporary Internet Files\Content.IE5\OFXHBHVA\MC900434781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71" y="4907807"/>
              <a:ext cx="340172" cy="340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Attila\AppData\Local\Microsoft\Windows\Temporary Internet Files\Content.IE5\OFXHBHVA\MC90043483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062" y="4731554"/>
              <a:ext cx="473822" cy="47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C:\Users\Attila\AppData\Local\Microsoft\Windows\Temporary Internet Files\Content.IE5\O5K0XVTH\MC900360632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527" y="4857558"/>
              <a:ext cx="270942" cy="35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Csoportba foglalás 20"/>
            <p:cNvGrpSpPr/>
            <p:nvPr/>
          </p:nvGrpSpPr>
          <p:grpSpPr>
            <a:xfrm>
              <a:off x="1377865" y="2079366"/>
              <a:ext cx="879475" cy="1022351"/>
              <a:chOff x="3106738" y="1751013"/>
              <a:chExt cx="879475" cy="1022351"/>
            </a:xfrm>
          </p:grpSpPr>
          <p:sp>
            <p:nvSpPr>
              <p:cNvPr id="181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106738" y="1751013"/>
                <a:ext cx="87947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901700"/>
              </a:xfrm>
              <a:custGeom>
                <a:avLst/>
                <a:gdLst>
                  <a:gd name="T0" fmla="*/ 0 w 1339"/>
                  <a:gd name="T1" fmla="*/ 403 h 2273"/>
                  <a:gd name="T2" fmla="*/ 0 w 1339"/>
                  <a:gd name="T3" fmla="*/ 2167 h 2273"/>
                  <a:gd name="T4" fmla="*/ 165 w 1339"/>
                  <a:gd name="T5" fmla="*/ 2190 h 2273"/>
                  <a:gd name="T6" fmla="*/ 278 w 1339"/>
                  <a:gd name="T7" fmla="*/ 2144 h 2273"/>
                  <a:gd name="T8" fmla="*/ 282 w 1339"/>
                  <a:gd name="T9" fmla="*/ 2144 h 2273"/>
                  <a:gd name="T10" fmla="*/ 292 w 1339"/>
                  <a:gd name="T11" fmla="*/ 2143 h 2273"/>
                  <a:gd name="T12" fmla="*/ 307 w 1339"/>
                  <a:gd name="T13" fmla="*/ 2142 h 2273"/>
                  <a:gd name="T14" fmla="*/ 324 w 1339"/>
                  <a:gd name="T15" fmla="*/ 2141 h 2273"/>
                  <a:gd name="T16" fmla="*/ 344 w 1339"/>
                  <a:gd name="T17" fmla="*/ 2139 h 2273"/>
                  <a:gd name="T18" fmla="*/ 362 w 1339"/>
                  <a:gd name="T19" fmla="*/ 2139 h 2273"/>
                  <a:gd name="T20" fmla="*/ 378 w 1339"/>
                  <a:gd name="T21" fmla="*/ 2141 h 2273"/>
                  <a:gd name="T22" fmla="*/ 391 w 1339"/>
                  <a:gd name="T23" fmla="*/ 2144 h 2273"/>
                  <a:gd name="T24" fmla="*/ 404 w 1339"/>
                  <a:gd name="T25" fmla="*/ 2150 h 2273"/>
                  <a:gd name="T26" fmla="*/ 420 w 1339"/>
                  <a:gd name="T27" fmla="*/ 2159 h 2273"/>
                  <a:gd name="T28" fmla="*/ 438 w 1339"/>
                  <a:gd name="T29" fmla="*/ 2168 h 2273"/>
                  <a:gd name="T30" fmla="*/ 456 w 1339"/>
                  <a:gd name="T31" fmla="*/ 2177 h 2273"/>
                  <a:gd name="T32" fmla="*/ 473 w 1339"/>
                  <a:gd name="T33" fmla="*/ 2186 h 2273"/>
                  <a:gd name="T34" fmla="*/ 487 w 1339"/>
                  <a:gd name="T35" fmla="*/ 2194 h 2273"/>
                  <a:gd name="T36" fmla="*/ 496 w 1339"/>
                  <a:gd name="T37" fmla="*/ 2199 h 2273"/>
                  <a:gd name="T38" fmla="*/ 500 w 1339"/>
                  <a:gd name="T39" fmla="*/ 2201 h 2273"/>
                  <a:gd name="T40" fmla="*/ 539 w 1339"/>
                  <a:gd name="T41" fmla="*/ 2247 h 2273"/>
                  <a:gd name="T42" fmla="*/ 790 w 1339"/>
                  <a:gd name="T43" fmla="*/ 2273 h 2273"/>
                  <a:gd name="T44" fmla="*/ 1339 w 1339"/>
                  <a:gd name="T45" fmla="*/ 1605 h 2273"/>
                  <a:gd name="T46" fmla="*/ 1339 w 1339"/>
                  <a:gd name="T47" fmla="*/ 41 h 2273"/>
                  <a:gd name="T48" fmla="*/ 784 w 1339"/>
                  <a:gd name="T49" fmla="*/ 0 h 2273"/>
                  <a:gd name="T50" fmla="*/ 0 w 1339"/>
                  <a:gd name="T51" fmla="*/ 40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9" h="2273">
                    <a:moveTo>
                      <a:pt x="0" y="403"/>
                    </a:moveTo>
                    <a:lnTo>
                      <a:pt x="0" y="2167"/>
                    </a:lnTo>
                    <a:lnTo>
                      <a:pt x="165" y="2190"/>
                    </a:lnTo>
                    <a:lnTo>
                      <a:pt x="278" y="2144"/>
                    </a:lnTo>
                    <a:lnTo>
                      <a:pt x="282" y="2144"/>
                    </a:lnTo>
                    <a:lnTo>
                      <a:pt x="292" y="2143"/>
                    </a:lnTo>
                    <a:lnTo>
                      <a:pt x="307" y="2142"/>
                    </a:lnTo>
                    <a:lnTo>
                      <a:pt x="324" y="2141"/>
                    </a:lnTo>
                    <a:lnTo>
                      <a:pt x="344" y="2139"/>
                    </a:lnTo>
                    <a:lnTo>
                      <a:pt x="362" y="2139"/>
                    </a:lnTo>
                    <a:lnTo>
                      <a:pt x="378" y="2141"/>
                    </a:lnTo>
                    <a:lnTo>
                      <a:pt x="391" y="2144"/>
                    </a:lnTo>
                    <a:lnTo>
                      <a:pt x="404" y="2150"/>
                    </a:lnTo>
                    <a:lnTo>
                      <a:pt x="420" y="2159"/>
                    </a:lnTo>
                    <a:lnTo>
                      <a:pt x="438" y="2168"/>
                    </a:lnTo>
                    <a:lnTo>
                      <a:pt x="456" y="2177"/>
                    </a:lnTo>
                    <a:lnTo>
                      <a:pt x="473" y="2186"/>
                    </a:lnTo>
                    <a:lnTo>
                      <a:pt x="487" y="2194"/>
                    </a:lnTo>
                    <a:lnTo>
                      <a:pt x="496" y="2199"/>
                    </a:lnTo>
                    <a:lnTo>
                      <a:pt x="500" y="2201"/>
                    </a:lnTo>
                    <a:lnTo>
                      <a:pt x="539" y="2247"/>
                    </a:lnTo>
                    <a:lnTo>
                      <a:pt x="790" y="2273"/>
                    </a:lnTo>
                    <a:lnTo>
                      <a:pt x="1339" y="1605"/>
                    </a:lnTo>
                    <a:lnTo>
                      <a:pt x="1339" y="41"/>
                    </a:lnTo>
                    <a:lnTo>
                      <a:pt x="784" y="0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177800"/>
              </a:xfrm>
              <a:custGeom>
                <a:avLst/>
                <a:gdLst>
                  <a:gd name="T0" fmla="*/ 0 w 1339"/>
                  <a:gd name="T1" fmla="*/ 410 h 449"/>
                  <a:gd name="T2" fmla="*/ 750 w 1339"/>
                  <a:gd name="T3" fmla="*/ 449 h 449"/>
                  <a:gd name="T4" fmla="*/ 1339 w 1339"/>
                  <a:gd name="T5" fmla="*/ 29 h 449"/>
                  <a:gd name="T6" fmla="*/ 784 w 1339"/>
                  <a:gd name="T7" fmla="*/ 0 h 449"/>
                  <a:gd name="T8" fmla="*/ 0 w 1339"/>
                  <a:gd name="T9" fmla="*/ 374 h 449"/>
                  <a:gd name="T10" fmla="*/ 0 w 1339"/>
                  <a:gd name="T11" fmla="*/ 41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9" h="449">
                    <a:moveTo>
                      <a:pt x="0" y="410"/>
                    </a:moveTo>
                    <a:lnTo>
                      <a:pt x="750" y="449"/>
                    </a:lnTo>
                    <a:lnTo>
                      <a:pt x="1339" y="29"/>
                    </a:lnTo>
                    <a:lnTo>
                      <a:pt x="784" y="0"/>
                    </a:lnTo>
                    <a:lnTo>
                      <a:pt x="0" y="374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3333751" y="2101851"/>
                <a:ext cx="82550" cy="50800"/>
              </a:xfrm>
              <a:custGeom>
                <a:avLst/>
                <a:gdLst>
                  <a:gd name="T0" fmla="*/ 105 w 209"/>
                  <a:gd name="T1" fmla="*/ 128 h 128"/>
                  <a:gd name="T2" fmla="*/ 126 w 209"/>
                  <a:gd name="T3" fmla="*/ 127 h 128"/>
                  <a:gd name="T4" fmla="*/ 145 w 209"/>
                  <a:gd name="T5" fmla="*/ 123 h 128"/>
                  <a:gd name="T6" fmla="*/ 164 w 209"/>
                  <a:gd name="T7" fmla="*/ 117 h 128"/>
                  <a:gd name="T8" fmla="*/ 179 w 209"/>
                  <a:gd name="T9" fmla="*/ 110 h 128"/>
                  <a:gd name="T10" fmla="*/ 191 w 209"/>
                  <a:gd name="T11" fmla="*/ 99 h 128"/>
                  <a:gd name="T12" fmla="*/ 202 w 209"/>
                  <a:gd name="T13" fmla="*/ 89 h 128"/>
                  <a:gd name="T14" fmla="*/ 207 w 209"/>
                  <a:gd name="T15" fmla="*/ 77 h 128"/>
                  <a:gd name="T16" fmla="*/ 209 w 209"/>
                  <a:gd name="T17" fmla="*/ 64 h 128"/>
                  <a:gd name="T18" fmla="*/ 207 w 209"/>
                  <a:gd name="T19" fmla="*/ 51 h 128"/>
                  <a:gd name="T20" fmla="*/ 202 w 209"/>
                  <a:gd name="T21" fmla="*/ 39 h 128"/>
                  <a:gd name="T22" fmla="*/ 191 w 209"/>
                  <a:gd name="T23" fmla="*/ 27 h 128"/>
                  <a:gd name="T24" fmla="*/ 179 w 209"/>
                  <a:gd name="T25" fmla="*/ 18 h 128"/>
                  <a:gd name="T26" fmla="*/ 164 w 209"/>
                  <a:gd name="T27" fmla="*/ 10 h 128"/>
                  <a:gd name="T28" fmla="*/ 145 w 209"/>
                  <a:gd name="T29" fmla="*/ 5 h 128"/>
                  <a:gd name="T30" fmla="*/ 126 w 209"/>
                  <a:gd name="T31" fmla="*/ 1 h 128"/>
                  <a:gd name="T32" fmla="*/ 105 w 209"/>
                  <a:gd name="T33" fmla="*/ 0 h 128"/>
                  <a:gd name="T34" fmla="*/ 84 w 209"/>
                  <a:gd name="T35" fmla="*/ 1 h 128"/>
                  <a:gd name="T36" fmla="*/ 64 w 209"/>
                  <a:gd name="T37" fmla="*/ 5 h 128"/>
                  <a:gd name="T38" fmla="*/ 46 w 209"/>
                  <a:gd name="T39" fmla="*/ 10 h 128"/>
                  <a:gd name="T40" fmla="*/ 31 w 209"/>
                  <a:gd name="T41" fmla="*/ 18 h 128"/>
                  <a:gd name="T42" fmla="*/ 18 w 209"/>
                  <a:gd name="T43" fmla="*/ 27 h 128"/>
                  <a:gd name="T44" fmla="*/ 8 w 209"/>
                  <a:gd name="T45" fmla="*/ 39 h 128"/>
                  <a:gd name="T46" fmla="*/ 3 w 209"/>
                  <a:gd name="T47" fmla="*/ 51 h 128"/>
                  <a:gd name="T48" fmla="*/ 0 w 209"/>
                  <a:gd name="T49" fmla="*/ 64 h 128"/>
                  <a:gd name="T50" fmla="*/ 3 w 209"/>
                  <a:gd name="T51" fmla="*/ 77 h 128"/>
                  <a:gd name="T52" fmla="*/ 8 w 209"/>
                  <a:gd name="T53" fmla="*/ 89 h 128"/>
                  <a:gd name="T54" fmla="*/ 18 w 209"/>
                  <a:gd name="T55" fmla="*/ 99 h 128"/>
                  <a:gd name="T56" fmla="*/ 31 w 209"/>
                  <a:gd name="T57" fmla="*/ 110 h 128"/>
                  <a:gd name="T58" fmla="*/ 46 w 209"/>
                  <a:gd name="T59" fmla="*/ 117 h 128"/>
                  <a:gd name="T60" fmla="*/ 64 w 209"/>
                  <a:gd name="T61" fmla="*/ 123 h 128"/>
                  <a:gd name="T62" fmla="*/ 84 w 209"/>
                  <a:gd name="T63" fmla="*/ 127 h 128"/>
                  <a:gd name="T64" fmla="*/ 105 w 209"/>
                  <a:gd name="T6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128">
                    <a:moveTo>
                      <a:pt x="105" y="128"/>
                    </a:moveTo>
                    <a:lnTo>
                      <a:pt x="126" y="127"/>
                    </a:lnTo>
                    <a:lnTo>
                      <a:pt x="145" y="123"/>
                    </a:lnTo>
                    <a:lnTo>
                      <a:pt x="164" y="117"/>
                    </a:lnTo>
                    <a:lnTo>
                      <a:pt x="179" y="110"/>
                    </a:lnTo>
                    <a:lnTo>
                      <a:pt x="191" y="99"/>
                    </a:lnTo>
                    <a:lnTo>
                      <a:pt x="202" y="89"/>
                    </a:lnTo>
                    <a:lnTo>
                      <a:pt x="207" y="77"/>
                    </a:lnTo>
                    <a:lnTo>
                      <a:pt x="209" y="64"/>
                    </a:lnTo>
                    <a:lnTo>
                      <a:pt x="207" y="51"/>
                    </a:lnTo>
                    <a:lnTo>
                      <a:pt x="202" y="39"/>
                    </a:lnTo>
                    <a:lnTo>
                      <a:pt x="191" y="27"/>
                    </a:lnTo>
                    <a:lnTo>
                      <a:pt x="179" y="18"/>
                    </a:lnTo>
                    <a:lnTo>
                      <a:pt x="164" y="10"/>
                    </a:lnTo>
                    <a:lnTo>
                      <a:pt x="145" y="5"/>
                    </a:lnTo>
                    <a:lnTo>
                      <a:pt x="126" y="1"/>
                    </a:lnTo>
                    <a:lnTo>
                      <a:pt x="105" y="0"/>
                    </a:lnTo>
                    <a:lnTo>
                      <a:pt x="84" y="1"/>
                    </a:lnTo>
                    <a:lnTo>
                      <a:pt x="64" y="5"/>
                    </a:lnTo>
                    <a:lnTo>
                      <a:pt x="46" y="10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9"/>
                    </a:lnTo>
                    <a:lnTo>
                      <a:pt x="3" y="51"/>
                    </a:lnTo>
                    <a:lnTo>
                      <a:pt x="0" y="64"/>
                    </a:lnTo>
                    <a:lnTo>
                      <a:pt x="3" y="77"/>
                    </a:lnTo>
                    <a:lnTo>
                      <a:pt x="8" y="89"/>
                    </a:lnTo>
                    <a:lnTo>
                      <a:pt x="18" y="99"/>
                    </a:lnTo>
                    <a:lnTo>
                      <a:pt x="31" y="110"/>
                    </a:lnTo>
                    <a:lnTo>
                      <a:pt x="46" y="117"/>
                    </a:lnTo>
                    <a:lnTo>
                      <a:pt x="64" y="123"/>
                    </a:lnTo>
                    <a:lnTo>
                      <a:pt x="84" y="127"/>
                    </a:lnTo>
                    <a:lnTo>
                      <a:pt x="105" y="12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3308351" y="2368551"/>
                <a:ext cx="136525" cy="44450"/>
              </a:xfrm>
              <a:custGeom>
                <a:avLst/>
                <a:gdLst>
                  <a:gd name="T0" fmla="*/ 0 w 345"/>
                  <a:gd name="T1" fmla="*/ 0 h 113"/>
                  <a:gd name="T2" fmla="*/ 5 w 345"/>
                  <a:gd name="T3" fmla="*/ 74 h 113"/>
                  <a:gd name="T4" fmla="*/ 345 w 345"/>
                  <a:gd name="T5" fmla="*/ 113 h 113"/>
                  <a:gd name="T6" fmla="*/ 345 w 345"/>
                  <a:gd name="T7" fmla="*/ 34 h 113"/>
                  <a:gd name="T8" fmla="*/ 0 w 345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113">
                    <a:moveTo>
                      <a:pt x="0" y="0"/>
                    </a:moveTo>
                    <a:lnTo>
                      <a:pt x="5" y="74"/>
                    </a:lnTo>
                    <a:lnTo>
                      <a:pt x="345" y="113"/>
                    </a:lnTo>
                    <a:lnTo>
                      <a:pt x="34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3240088" y="1873251"/>
                <a:ext cx="344488" cy="863600"/>
              </a:xfrm>
              <a:custGeom>
                <a:avLst/>
                <a:gdLst>
                  <a:gd name="T0" fmla="*/ 778 w 868"/>
                  <a:gd name="T1" fmla="*/ 0 h 2177"/>
                  <a:gd name="T2" fmla="*/ 12 w 868"/>
                  <a:gd name="T3" fmla="*/ 374 h 2177"/>
                  <a:gd name="T4" fmla="*/ 0 w 868"/>
                  <a:gd name="T5" fmla="*/ 2166 h 2177"/>
                  <a:gd name="T6" fmla="*/ 85 w 868"/>
                  <a:gd name="T7" fmla="*/ 2177 h 2177"/>
                  <a:gd name="T8" fmla="*/ 85 w 868"/>
                  <a:gd name="T9" fmla="*/ 403 h 2177"/>
                  <a:gd name="T10" fmla="*/ 868 w 868"/>
                  <a:gd name="T11" fmla="*/ 5 h 2177"/>
                  <a:gd name="T12" fmla="*/ 778 w 868"/>
                  <a:gd name="T13" fmla="*/ 0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2177">
                    <a:moveTo>
                      <a:pt x="778" y="0"/>
                    </a:moveTo>
                    <a:lnTo>
                      <a:pt x="12" y="374"/>
                    </a:lnTo>
                    <a:lnTo>
                      <a:pt x="0" y="2166"/>
                    </a:lnTo>
                    <a:lnTo>
                      <a:pt x="85" y="2177"/>
                    </a:lnTo>
                    <a:lnTo>
                      <a:pt x="85" y="403"/>
                    </a:lnTo>
                    <a:lnTo>
                      <a:pt x="868" y="5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6"/>
              <p:cNvSpPr>
                <a:spLocks noChangeArrowheads="1"/>
              </p:cNvSpPr>
              <p:nvPr/>
            </p:nvSpPr>
            <p:spPr bwMode="auto">
              <a:xfrm>
                <a:off x="3278188" y="2232026"/>
                <a:ext cx="22225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7"/>
              <p:cNvSpPr>
                <a:spLocks noChangeArrowheads="1"/>
              </p:cNvSpPr>
              <p:nvPr/>
            </p:nvSpPr>
            <p:spPr bwMode="auto">
              <a:xfrm>
                <a:off x="3308351" y="2368551"/>
                <a:ext cx="14288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"/>
              <p:cNvSpPr>
                <a:spLocks/>
              </p:cNvSpPr>
              <p:nvPr/>
            </p:nvSpPr>
            <p:spPr bwMode="auto">
              <a:xfrm>
                <a:off x="3560763" y="1879601"/>
                <a:ext cx="215900" cy="889000"/>
              </a:xfrm>
              <a:custGeom>
                <a:avLst/>
                <a:gdLst>
                  <a:gd name="T0" fmla="*/ 9 w 547"/>
                  <a:gd name="T1" fmla="*/ 2238 h 2238"/>
                  <a:gd name="T2" fmla="*/ 9 w 547"/>
                  <a:gd name="T3" fmla="*/ 2187 h 2238"/>
                  <a:gd name="T4" fmla="*/ 518 w 547"/>
                  <a:gd name="T5" fmla="*/ 1574 h 2238"/>
                  <a:gd name="T6" fmla="*/ 519 w 547"/>
                  <a:gd name="T7" fmla="*/ 53 h 2238"/>
                  <a:gd name="T8" fmla="*/ 0 w 547"/>
                  <a:gd name="T9" fmla="*/ 422 h 2238"/>
                  <a:gd name="T10" fmla="*/ 0 w 547"/>
                  <a:gd name="T11" fmla="*/ 378 h 2238"/>
                  <a:gd name="T12" fmla="*/ 547 w 547"/>
                  <a:gd name="T13" fmla="*/ 0 h 2238"/>
                  <a:gd name="T14" fmla="*/ 546 w 547"/>
                  <a:gd name="T15" fmla="*/ 1583 h 2238"/>
                  <a:gd name="T16" fmla="*/ 9 w 547"/>
                  <a:gd name="T17" fmla="*/ 2238 h 2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2238">
                    <a:moveTo>
                      <a:pt x="9" y="2238"/>
                    </a:moveTo>
                    <a:lnTo>
                      <a:pt x="9" y="2187"/>
                    </a:lnTo>
                    <a:lnTo>
                      <a:pt x="518" y="1574"/>
                    </a:lnTo>
                    <a:lnTo>
                      <a:pt x="519" y="53"/>
                    </a:lnTo>
                    <a:lnTo>
                      <a:pt x="0" y="422"/>
                    </a:lnTo>
                    <a:lnTo>
                      <a:pt x="0" y="378"/>
                    </a:lnTo>
                    <a:lnTo>
                      <a:pt x="547" y="0"/>
                    </a:lnTo>
                    <a:lnTo>
                      <a:pt x="546" y="1583"/>
                    </a:lnTo>
                    <a:lnTo>
                      <a:pt x="9" y="2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9"/>
              <p:cNvSpPr>
                <a:spLocks/>
              </p:cNvSpPr>
              <p:nvPr/>
            </p:nvSpPr>
            <p:spPr bwMode="auto">
              <a:xfrm>
                <a:off x="3290888" y="2098676"/>
                <a:ext cx="185738" cy="61913"/>
              </a:xfrm>
              <a:custGeom>
                <a:avLst/>
                <a:gdLst>
                  <a:gd name="T0" fmla="*/ 468 w 468"/>
                  <a:gd name="T1" fmla="*/ 106 h 159"/>
                  <a:gd name="T2" fmla="*/ 151 w 468"/>
                  <a:gd name="T3" fmla="*/ 96 h 159"/>
                  <a:gd name="T4" fmla="*/ 151 w 468"/>
                  <a:gd name="T5" fmla="*/ 102 h 159"/>
                  <a:gd name="T6" fmla="*/ 152 w 468"/>
                  <a:gd name="T7" fmla="*/ 110 h 159"/>
                  <a:gd name="T8" fmla="*/ 157 w 468"/>
                  <a:gd name="T9" fmla="*/ 117 h 159"/>
                  <a:gd name="T10" fmla="*/ 168 w 468"/>
                  <a:gd name="T11" fmla="*/ 125 h 159"/>
                  <a:gd name="T12" fmla="*/ 182 w 468"/>
                  <a:gd name="T13" fmla="*/ 130 h 159"/>
                  <a:gd name="T14" fmla="*/ 205 w 468"/>
                  <a:gd name="T15" fmla="*/ 134 h 159"/>
                  <a:gd name="T16" fmla="*/ 235 w 468"/>
                  <a:gd name="T17" fmla="*/ 135 h 159"/>
                  <a:gd name="T18" fmla="*/ 275 w 468"/>
                  <a:gd name="T19" fmla="*/ 134 h 159"/>
                  <a:gd name="T20" fmla="*/ 271 w 468"/>
                  <a:gd name="T21" fmla="*/ 139 h 159"/>
                  <a:gd name="T22" fmla="*/ 262 w 468"/>
                  <a:gd name="T23" fmla="*/ 144 h 159"/>
                  <a:gd name="T24" fmla="*/ 248 w 468"/>
                  <a:gd name="T25" fmla="*/ 149 h 159"/>
                  <a:gd name="T26" fmla="*/ 233 w 468"/>
                  <a:gd name="T27" fmla="*/ 153 h 159"/>
                  <a:gd name="T28" fmla="*/ 218 w 468"/>
                  <a:gd name="T29" fmla="*/ 156 h 159"/>
                  <a:gd name="T30" fmla="*/ 203 w 468"/>
                  <a:gd name="T31" fmla="*/ 159 h 159"/>
                  <a:gd name="T32" fmla="*/ 193 w 468"/>
                  <a:gd name="T33" fmla="*/ 159 h 159"/>
                  <a:gd name="T34" fmla="*/ 186 w 468"/>
                  <a:gd name="T35" fmla="*/ 159 h 159"/>
                  <a:gd name="T36" fmla="*/ 168 w 468"/>
                  <a:gd name="T37" fmla="*/ 152 h 159"/>
                  <a:gd name="T38" fmla="*/ 152 w 468"/>
                  <a:gd name="T39" fmla="*/ 144 h 159"/>
                  <a:gd name="T40" fmla="*/ 140 w 468"/>
                  <a:gd name="T41" fmla="*/ 138 h 159"/>
                  <a:gd name="T42" fmla="*/ 131 w 468"/>
                  <a:gd name="T43" fmla="*/ 130 h 159"/>
                  <a:gd name="T44" fmla="*/ 123 w 468"/>
                  <a:gd name="T45" fmla="*/ 122 h 159"/>
                  <a:gd name="T46" fmla="*/ 118 w 468"/>
                  <a:gd name="T47" fmla="*/ 113 h 159"/>
                  <a:gd name="T48" fmla="*/ 113 w 468"/>
                  <a:gd name="T49" fmla="*/ 102 h 159"/>
                  <a:gd name="T50" fmla="*/ 108 w 468"/>
                  <a:gd name="T51" fmla="*/ 92 h 159"/>
                  <a:gd name="T52" fmla="*/ 2 w 468"/>
                  <a:gd name="T53" fmla="*/ 87 h 159"/>
                  <a:gd name="T54" fmla="*/ 0 w 468"/>
                  <a:gd name="T55" fmla="*/ 53 h 159"/>
                  <a:gd name="T56" fmla="*/ 104 w 468"/>
                  <a:gd name="T57" fmla="*/ 54 h 159"/>
                  <a:gd name="T58" fmla="*/ 109 w 468"/>
                  <a:gd name="T59" fmla="*/ 41 h 159"/>
                  <a:gd name="T60" fmla="*/ 118 w 468"/>
                  <a:gd name="T61" fmla="*/ 30 h 159"/>
                  <a:gd name="T62" fmla="*/ 129 w 468"/>
                  <a:gd name="T63" fmla="*/ 22 h 159"/>
                  <a:gd name="T64" fmla="*/ 140 w 468"/>
                  <a:gd name="T65" fmla="*/ 16 h 159"/>
                  <a:gd name="T66" fmla="*/ 154 w 468"/>
                  <a:gd name="T67" fmla="*/ 11 h 159"/>
                  <a:gd name="T68" fmla="*/ 168 w 468"/>
                  <a:gd name="T69" fmla="*/ 7 h 159"/>
                  <a:gd name="T70" fmla="*/ 181 w 468"/>
                  <a:gd name="T71" fmla="*/ 3 h 159"/>
                  <a:gd name="T72" fmla="*/ 193 w 468"/>
                  <a:gd name="T73" fmla="*/ 0 h 159"/>
                  <a:gd name="T74" fmla="*/ 198 w 468"/>
                  <a:gd name="T75" fmla="*/ 0 h 159"/>
                  <a:gd name="T76" fmla="*/ 206 w 468"/>
                  <a:gd name="T77" fmla="*/ 3 h 159"/>
                  <a:gd name="T78" fmla="*/ 216 w 468"/>
                  <a:gd name="T79" fmla="*/ 5 h 159"/>
                  <a:gd name="T80" fmla="*/ 225 w 468"/>
                  <a:gd name="T81" fmla="*/ 8 h 159"/>
                  <a:gd name="T82" fmla="*/ 236 w 468"/>
                  <a:gd name="T83" fmla="*/ 12 h 159"/>
                  <a:gd name="T84" fmla="*/ 244 w 468"/>
                  <a:gd name="T85" fmla="*/ 16 h 159"/>
                  <a:gd name="T86" fmla="*/ 252 w 468"/>
                  <a:gd name="T87" fmla="*/ 20 h 159"/>
                  <a:gd name="T88" fmla="*/ 256 w 468"/>
                  <a:gd name="T89" fmla="*/ 24 h 159"/>
                  <a:gd name="T90" fmla="*/ 222 w 468"/>
                  <a:gd name="T91" fmla="*/ 24 h 159"/>
                  <a:gd name="T92" fmla="*/ 195 w 468"/>
                  <a:gd name="T93" fmla="*/ 28 h 159"/>
                  <a:gd name="T94" fmla="*/ 177 w 468"/>
                  <a:gd name="T95" fmla="*/ 33 h 159"/>
                  <a:gd name="T96" fmla="*/ 163 w 468"/>
                  <a:gd name="T97" fmla="*/ 39 h 159"/>
                  <a:gd name="T98" fmla="*/ 154 w 468"/>
                  <a:gd name="T99" fmla="*/ 46 h 159"/>
                  <a:gd name="T100" fmla="*/ 148 w 468"/>
                  <a:gd name="T101" fmla="*/ 53 h 159"/>
                  <a:gd name="T102" fmla="*/ 146 w 468"/>
                  <a:gd name="T103" fmla="*/ 56 h 159"/>
                  <a:gd name="T104" fmla="*/ 146 w 468"/>
                  <a:gd name="T105" fmla="*/ 58 h 159"/>
                  <a:gd name="T106" fmla="*/ 464 w 468"/>
                  <a:gd name="T107" fmla="*/ 68 h 159"/>
                  <a:gd name="T108" fmla="*/ 468 w 468"/>
                  <a:gd name="T109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8" h="159">
                    <a:moveTo>
                      <a:pt x="468" y="106"/>
                    </a:moveTo>
                    <a:lnTo>
                      <a:pt x="151" y="96"/>
                    </a:lnTo>
                    <a:lnTo>
                      <a:pt x="151" y="102"/>
                    </a:lnTo>
                    <a:lnTo>
                      <a:pt x="152" y="110"/>
                    </a:lnTo>
                    <a:lnTo>
                      <a:pt x="157" y="117"/>
                    </a:lnTo>
                    <a:lnTo>
                      <a:pt x="168" y="125"/>
                    </a:lnTo>
                    <a:lnTo>
                      <a:pt x="182" y="130"/>
                    </a:lnTo>
                    <a:lnTo>
                      <a:pt x="205" y="134"/>
                    </a:lnTo>
                    <a:lnTo>
                      <a:pt x="235" y="135"/>
                    </a:lnTo>
                    <a:lnTo>
                      <a:pt x="275" y="134"/>
                    </a:lnTo>
                    <a:lnTo>
                      <a:pt x="271" y="139"/>
                    </a:lnTo>
                    <a:lnTo>
                      <a:pt x="262" y="144"/>
                    </a:lnTo>
                    <a:lnTo>
                      <a:pt x="248" y="149"/>
                    </a:lnTo>
                    <a:lnTo>
                      <a:pt x="233" y="153"/>
                    </a:lnTo>
                    <a:lnTo>
                      <a:pt x="218" y="156"/>
                    </a:lnTo>
                    <a:lnTo>
                      <a:pt x="203" y="159"/>
                    </a:lnTo>
                    <a:lnTo>
                      <a:pt x="193" y="159"/>
                    </a:lnTo>
                    <a:lnTo>
                      <a:pt x="186" y="159"/>
                    </a:lnTo>
                    <a:lnTo>
                      <a:pt x="168" y="152"/>
                    </a:lnTo>
                    <a:lnTo>
                      <a:pt x="152" y="144"/>
                    </a:lnTo>
                    <a:lnTo>
                      <a:pt x="140" y="138"/>
                    </a:lnTo>
                    <a:lnTo>
                      <a:pt x="131" y="130"/>
                    </a:lnTo>
                    <a:lnTo>
                      <a:pt x="123" y="122"/>
                    </a:lnTo>
                    <a:lnTo>
                      <a:pt x="118" y="113"/>
                    </a:lnTo>
                    <a:lnTo>
                      <a:pt x="113" y="102"/>
                    </a:lnTo>
                    <a:lnTo>
                      <a:pt x="108" y="92"/>
                    </a:lnTo>
                    <a:lnTo>
                      <a:pt x="2" y="87"/>
                    </a:lnTo>
                    <a:lnTo>
                      <a:pt x="0" y="53"/>
                    </a:lnTo>
                    <a:lnTo>
                      <a:pt x="104" y="54"/>
                    </a:lnTo>
                    <a:lnTo>
                      <a:pt x="109" y="41"/>
                    </a:lnTo>
                    <a:lnTo>
                      <a:pt x="118" y="30"/>
                    </a:lnTo>
                    <a:lnTo>
                      <a:pt x="129" y="22"/>
                    </a:lnTo>
                    <a:lnTo>
                      <a:pt x="140" y="16"/>
                    </a:lnTo>
                    <a:lnTo>
                      <a:pt x="154" y="11"/>
                    </a:lnTo>
                    <a:lnTo>
                      <a:pt x="168" y="7"/>
                    </a:lnTo>
                    <a:lnTo>
                      <a:pt x="181" y="3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6" y="3"/>
                    </a:lnTo>
                    <a:lnTo>
                      <a:pt x="216" y="5"/>
                    </a:lnTo>
                    <a:lnTo>
                      <a:pt x="225" y="8"/>
                    </a:lnTo>
                    <a:lnTo>
                      <a:pt x="236" y="12"/>
                    </a:lnTo>
                    <a:lnTo>
                      <a:pt x="244" y="16"/>
                    </a:lnTo>
                    <a:lnTo>
                      <a:pt x="252" y="20"/>
                    </a:lnTo>
                    <a:lnTo>
                      <a:pt x="256" y="24"/>
                    </a:lnTo>
                    <a:lnTo>
                      <a:pt x="222" y="24"/>
                    </a:lnTo>
                    <a:lnTo>
                      <a:pt x="195" y="28"/>
                    </a:lnTo>
                    <a:lnTo>
                      <a:pt x="177" y="33"/>
                    </a:lnTo>
                    <a:lnTo>
                      <a:pt x="163" y="39"/>
                    </a:lnTo>
                    <a:lnTo>
                      <a:pt x="154" y="46"/>
                    </a:lnTo>
                    <a:lnTo>
                      <a:pt x="148" y="53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464" y="68"/>
                    </a:lnTo>
                    <a:lnTo>
                      <a:pt x="468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0"/>
              <p:cNvSpPr>
                <a:spLocks/>
              </p:cNvSpPr>
              <p:nvPr/>
            </p:nvSpPr>
            <p:spPr bwMode="auto">
              <a:xfrm>
                <a:off x="3275013" y="2227263"/>
                <a:ext cx="227013" cy="69850"/>
              </a:xfrm>
              <a:custGeom>
                <a:avLst/>
                <a:gdLst>
                  <a:gd name="T0" fmla="*/ 563 w 573"/>
                  <a:gd name="T1" fmla="*/ 174 h 174"/>
                  <a:gd name="T2" fmla="*/ 3 w 573"/>
                  <a:gd name="T3" fmla="*/ 127 h 174"/>
                  <a:gd name="T4" fmla="*/ 0 w 573"/>
                  <a:gd name="T5" fmla="*/ 0 h 174"/>
                  <a:gd name="T6" fmla="*/ 573 w 573"/>
                  <a:gd name="T7" fmla="*/ 30 h 174"/>
                  <a:gd name="T8" fmla="*/ 572 w 573"/>
                  <a:gd name="T9" fmla="*/ 63 h 174"/>
                  <a:gd name="T10" fmla="*/ 25 w 573"/>
                  <a:gd name="T11" fmla="*/ 25 h 174"/>
                  <a:gd name="T12" fmla="*/ 26 w 573"/>
                  <a:gd name="T13" fmla="*/ 102 h 174"/>
                  <a:gd name="T14" fmla="*/ 560 w 573"/>
                  <a:gd name="T15" fmla="*/ 144 h 174"/>
                  <a:gd name="T16" fmla="*/ 563 w 57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174">
                    <a:moveTo>
                      <a:pt x="563" y="174"/>
                    </a:moveTo>
                    <a:lnTo>
                      <a:pt x="3" y="127"/>
                    </a:lnTo>
                    <a:lnTo>
                      <a:pt x="0" y="0"/>
                    </a:lnTo>
                    <a:lnTo>
                      <a:pt x="573" y="30"/>
                    </a:lnTo>
                    <a:lnTo>
                      <a:pt x="572" y="63"/>
                    </a:lnTo>
                    <a:lnTo>
                      <a:pt x="25" y="25"/>
                    </a:lnTo>
                    <a:lnTo>
                      <a:pt x="26" y="102"/>
                    </a:lnTo>
                    <a:lnTo>
                      <a:pt x="560" y="144"/>
                    </a:lnTo>
                    <a:lnTo>
                      <a:pt x="563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1"/>
              <p:cNvSpPr>
                <a:spLocks/>
              </p:cNvSpPr>
              <p:nvPr/>
            </p:nvSpPr>
            <p:spPr bwMode="auto">
              <a:xfrm>
                <a:off x="3302001" y="2360613"/>
                <a:ext cx="144463" cy="58738"/>
              </a:xfrm>
              <a:custGeom>
                <a:avLst/>
                <a:gdLst>
                  <a:gd name="T0" fmla="*/ 29 w 362"/>
                  <a:gd name="T1" fmla="*/ 29 h 145"/>
                  <a:gd name="T2" fmla="*/ 28 w 362"/>
                  <a:gd name="T3" fmla="*/ 81 h 145"/>
                  <a:gd name="T4" fmla="*/ 362 w 362"/>
                  <a:gd name="T5" fmla="*/ 117 h 145"/>
                  <a:gd name="T6" fmla="*/ 359 w 362"/>
                  <a:gd name="T7" fmla="*/ 145 h 145"/>
                  <a:gd name="T8" fmla="*/ 2 w 362"/>
                  <a:gd name="T9" fmla="*/ 106 h 145"/>
                  <a:gd name="T10" fmla="*/ 0 w 362"/>
                  <a:gd name="T11" fmla="*/ 0 h 145"/>
                  <a:gd name="T12" fmla="*/ 356 w 362"/>
                  <a:gd name="T13" fmla="*/ 30 h 145"/>
                  <a:gd name="T14" fmla="*/ 354 w 362"/>
                  <a:gd name="T15" fmla="*/ 58 h 145"/>
                  <a:gd name="T16" fmla="*/ 29 w 362"/>
                  <a:gd name="T17" fmla="*/ 2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5">
                    <a:moveTo>
                      <a:pt x="29" y="29"/>
                    </a:moveTo>
                    <a:lnTo>
                      <a:pt x="28" y="81"/>
                    </a:lnTo>
                    <a:lnTo>
                      <a:pt x="362" y="117"/>
                    </a:lnTo>
                    <a:lnTo>
                      <a:pt x="359" y="145"/>
                    </a:lnTo>
                    <a:lnTo>
                      <a:pt x="2" y="106"/>
                    </a:lnTo>
                    <a:lnTo>
                      <a:pt x="0" y="0"/>
                    </a:lnTo>
                    <a:lnTo>
                      <a:pt x="356" y="30"/>
                    </a:lnTo>
                    <a:lnTo>
                      <a:pt x="354" y="58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2"/>
              <p:cNvSpPr>
                <a:spLocks/>
              </p:cNvSpPr>
              <p:nvPr/>
            </p:nvSpPr>
            <p:spPr bwMode="auto">
              <a:xfrm>
                <a:off x="3236913" y="1870076"/>
                <a:ext cx="531813" cy="903288"/>
              </a:xfrm>
              <a:custGeom>
                <a:avLst/>
                <a:gdLst>
                  <a:gd name="T0" fmla="*/ 0 w 1342"/>
                  <a:gd name="T1" fmla="*/ 374 h 2276"/>
                  <a:gd name="T2" fmla="*/ 174 w 1342"/>
                  <a:gd name="T3" fmla="*/ 2211 h 2276"/>
                  <a:gd name="T4" fmla="*/ 200 w 1342"/>
                  <a:gd name="T5" fmla="*/ 2204 h 2276"/>
                  <a:gd name="T6" fmla="*/ 224 w 1342"/>
                  <a:gd name="T7" fmla="*/ 2195 h 2276"/>
                  <a:gd name="T8" fmla="*/ 246 w 1342"/>
                  <a:gd name="T9" fmla="*/ 2187 h 2276"/>
                  <a:gd name="T10" fmla="*/ 271 w 1342"/>
                  <a:gd name="T11" fmla="*/ 2180 h 2276"/>
                  <a:gd name="T12" fmla="*/ 299 w 1342"/>
                  <a:gd name="T13" fmla="*/ 2175 h 2276"/>
                  <a:gd name="T14" fmla="*/ 331 w 1342"/>
                  <a:gd name="T15" fmla="*/ 2174 h 2276"/>
                  <a:gd name="T16" fmla="*/ 372 w 1342"/>
                  <a:gd name="T17" fmla="*/ 2177 h 2276"/>
                  <a:gd name="T18" fmla="*/ 422 w 1342"/>
                  <a:gd name="T19" fmla="*/ 2184 h 2276"/>
                  <a:gd name="T20" fmla="*/ 458 w 1342"/>
                  <a:gd name="T21" fmla="*/ 2199 h 2276"/>
                  <a:gd name="T22" fmla="*/ 488 w 1342"/>
                  <a:gd name="T23" fmla="*/ 2220 h 2276"/>
                  <a:gd name="T24" fmla="*/ 519 w 1342"/>
                  <a:gd name="T25" fmla="*/ 2243 h 2276"/>
                  <a:gd name="T26" fmla="*/ 550 w 1342"/>
                  <a:gd name="T27" fmla="*/ 2260 h 2276"/>
                  <a:gd name="T28" fmla="*/ 787 w 1342"/>
                  <a:gd name="T29" fmla="*/ 421 h 2276"/>
                  <a:gd name="T30" fmla="*/ 741 w 1342"/>
                  <a:gd name="T31" fmla="*/ 2237 h 2276"/>
                  <a:gd name="T32" fmla="*/ 538 w 1342"/>
                  <a:gd name="T33" fmla="*/ 2204 h 2276"/>
                  <a:gd name="T34" fmla="*/ 500 w 1342"/>
                  <a:gd name="T35" fmla="*/ 2180 h 2276"/>
                  <a:gd name="T36" fmla="*/ 462 w 1342"/>
                  <a:gd name="T37" fmla="*/ 2161 h 2276"/>
                  <a:gd name="T38" fmla="*/ 423 w 1342"/>
                  <a:gd name="T39" fmla="*/ 2146 h 2276"/>
                  <a:gd name="T40" fmla="*/ 388 w 1342"/>
                  <a:gd name="T41" fmla="*/ 2139 h 2276"/>
                  <a:gd name="T42" fmla="*/ 360 w 1342"/>
                  <a:gd name="T43" fmla="*/ 2136 h 2276"/>
                  <a:gd name="T44" fmla="*/ 331 w 1342"/>
                  <a:gd name="T45" fmla="*/ 2137 h 2276"/>
                  <a:gd name="T46" fmla="*/ 303 w 1342"/>
                  <a:gd name="T47" fmla="*/ 2140 h 2276"/>
                  <a:gd name="T48" fmla="*/ 274 w 1342"/>
                  <a:gd name="T49" fmla="*/ 2146 h 2276"/>
                  <a:gd name="T50" fmla="*/ 248 w 1342"/>
                  <a:gd name="T51" fmla="*/ 2156 h 2276"/>
                  <a:gd name="T52" fmla="*/ 220 w 1342"/>
                  <a:gd name="T53" fmla="*/ 2165 h 2276"/>
                  <a:gd name="T54" fmla="*/ 195 w 1342"/>
                  <a:gd name="T55" fmla="*/ 2177 h 2276"/>
                  <a:gd name="T56" fmla="*/ 37 w 1342"/>
                  <a:gd name="T57" fmla="*/ 2165 h 2276"/>
                  <a:gd name="T58" fmla="*/ 674 w 1342"/>
                  <a:gd name="T59" fmla="*/ 1515 h 2276"/>
                  <a:gd name="T60" fmla="*/ 37 w 1342"/>
                  <a:gd name="T61" fmla="*/ 1423 h 2276"/>
                  <a:gd name="T62" fmla="*/ 689 w 1342"/>
                  <a:gd name="T63" fmla="*/ 1180 h 2276"/>
                  <a:gd name="T64" fmla="*/ 37 w 1342"/>
                  <a:gd name="T65" fmla="*/ 1097 h 2276"/>
                  <a:gd name="T66" fmla="*/ 697 w 1342"/>
                  <a:gd name="T67" fmla="*/ 866 h 2276"/>
                  <a:gd name="T68" fmla="*/ 37 w 1342"/>
                  <a:gd name="T69" fmla="*/ 798 h 2276"/>
                  <a:gd name="T70" fmla="*/ 706 w 1342"/>
                  <a:gd name="T71" fmla="*/ 457 h 2276"/>
                  <a:gd name="T72" fmla="*/ 36 w 1342"/>
                  <a:gd name="T73" fmla="*/ 400 h 2276"/>
                  <a:gd name="T74" fmla="*/ 49 w 1342"/>
                  <a:gd name="T75" fmla="*/ 388 h 2276"/>
                  <a:gd name="T76" fmla="*/ 114 w 1342"/>
                  <a:gd name="T77" fmla="*/ 357 h 2276"/>
                  <a:gd name="T78" fmla="*/ 221 w 1342"/>
                  <a:gd name="T79" fmla="*/ 304 h 2276"/>
                  <a:gd name="T80" fmla="*/ 352 w 1342"/>
                  <a:gd name="T81" fmla="*/ 240 h 2276"/>
                  <a:gd name="T82" fmla="*/ 491 w 1342"/>
                  <a:gd name="T83" fmla="*/ 172 h 2276"/>
                  <a:gd name="T84" fmla="*/ 619 w 1342"/>
                  <a:gd name="T85" fmla="*/ 109 h 2276"/>
                  <a:gd name="T86" fmla="*/ 721 w 1342"/>
                  <a:gd name="T87" fmla="*/ 60 h 2276"/>
                  <a:gd name="T88" fmla="*/ 782 w 1342"/>
                  <a:gd name="T89" fmla="*/ 31 h 2276"/>
                  <a:gd name="T90" fmla="*/ 1299 w 1342"/>
                  <a:gd name="T91" fmla="*/ 47 h 2276"/>
                  <a:gd name="T92" fmla="*/ 790 w 1342"/>
                  <a:gd name="T93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2" h="2276">
                    <a:moveTo>
                      <a:pt x="790" y="0"/>
                    </a:moveTo>
                    <a:lnTo>
                      <a:pt x="0" y="374"/>
                    </a:lnTo>
                    <a:lnTo>
                      <a:pt x="0" y="2186"/>
                    </a:lnTo>
                    <a:lnTo>
                      <a:pt x="174" y="2211"/>
                    </a:lnTo>
                    <a:lnTo>
                      <a:pt x="187" y="2207"/>
                    </a:lnTo>
                    <a:lnTo>
                      <a:pt x="200" y="2204"/>
                    </a:lnTo>
                    <a:lnTo>
                      <a:pt x="212" y="2199"/>
                    </a:lnTo>
                    <a:lnTo>
                      <a:pt x="224" y="2195"/>
                    </a:lnTo>
                    <a:lnTo>
                      <a:pt x="236" y="2191"/>
                    </a:lnTo>
                    <a:lnTo>
                      <a:pt x="246" y="2187"/>
                    </a:lnTo>
                    <a:lnTo>
                      <a:pt x="258" y="2183"/>
                    </a:lnTo>
                    <a:lnTo>
                      <a:pt x="271" y="2180"/>
                    </a:lnTo>
                    <a:lnTo>
                      <a:pt x="284" y="2178"/>
                    </a:lnTo>
                    <a:lnTo>
                      <a:pt x="299" y="2175"/>
                    </a:lnTo>
                    <a:lnTo>
                      <a:pt x="314" y="2174"/>
                    </a:lnTo>
                    <a:lnTo>
                      <a:pt x="331" y="2174"/>
                    </a:lnTo>
                    <a:lnTo>
                      <a:pt x="351" y="2175"/>
                    </a:lnTo>
                    <a:lnTo>
                      <a:pt x="372" y="2177"/>
                    </a:lnTo>
                    <a:lnTo>
                      <a:pt x="396" y="2179"/>
                    </a:lnTo>
                    <a:lnTo>
                      <a:pt x="422" y="2184"/>
                    </a:lnTo>
                    <a:lnTo>
                      <a:pt x="441" y="2190"/>
                    </a:lnTo>
                    <a:lnTo>
                      <a:pt x="458" y="2199"/>
                    </a:lnTo>
                    <a:lnTo>
                      <a:pt x="474" y="2209"/>
                    </a:lnTo>
                    <a:lnTo>
                      <a:pt x="488" y="2220"/>
                    </a:lnTo>
                    <a:lnTo>
                      <a:pt x="503" y="2232"/>
                    </a:lnTo>
                    <a:lnTo>
                      <a:pt x="519" y="2243"/>
                    </a:lnTo>
                    <a:lnTo>
                      <a:pt x="533" y="2252"/>
                    </a:lnTo>
                    <a:lnTo>
                      <a:pt x="550" y="2260"/>
                    </a:lnTo>
                    <a:lnTo>
                      <a:pt x="787" y="2276"/>
                    </a:lnTo>
                    <a:lnTo>
                      <a:pt x="787" y="421"/>
                    </a:lnTo>
                    <a:lnTo>
                      <a:pt x="741" y="420"/>
                    </a:lnTo>
                    <a:lnTo>
                      <a:pt x="741" y="2237"/>
                    </a:lnTo>
                    <a:lnTo>
                      <a:pt x="559" y="2218"/>
                    </a:lnTo>
                    <a:lnTo>
                      <a:pt x="538" y="2204"/>
                    </a:lnTo>
                    <a:lnTo>
                      <a:pt x="519" y="2192"/>
                    </a:lnTo>
                    <a:lnTo>
                      <a:pt x="500" y="2180"/>
                    </a:lnTo>
                    <a:lnTo>
                      <a:pt x="481" y="2170"/>
                    </a:lnTo>
                    <a:lnTo>
                      <a:pt x="462" y="2161"/>
                    </a:lnTo>
                    <a:lnTo>
                      <a:pt x="444" y="2153"/>
                    </a:lnTo>
                    <a:lnTo>
                      <a:pt x="423" y="2146"/>
                    </a:lnTo>
                    <a:lnTo>
                      <a:pt x="402" y="2141"/>
                    </a:lnTo>
                    <a:lnTo>
                      <a:pt x="388" y="2139"/>
                    </a:lnTo>
                    <a:lnTo>
                      <a:pt x="373" y="2137"/>
                    </a:lnTo>
                    <a:lnTo>
                      <a:pt x="360" y="2136"/>
                    </a:lnTo>
                    <a:lnTo>
                      <a:pt x="346" y="2136"/>
                    </a:lnTo>
                    <a:lnTo>
                      <a:pt x="331" y="2137"/>
                    </a:lnTo>
                    <a:lnTo>
                      <a:pt x="317" y="2139"/>
                    </a:lnTo>
                    <a:lnTo>
                      <a:pt x="303" y="2140"/>
                    </a:lnTo>
                    <a:lnTo>
                      <a:pt x="288" y="2144"/>
                    </a:lnTo>
                    <a:lnTo>
                      <a:pt x="274" y="2146"/>
                    </a:lnTo>
                    <a:lnTo>
                      <a:pt x="261" y="2150"/>
                    </a:lnTo>
                    <a:lnTo>
                      <a:pt x="248" y="2156"/>
                    </a:lnTo>
                    <a:lnTo>
                      <a:pt x="233" y="2160"/>
                    </a:lnTo>
                    <a:lnTo>
                      <a:pt x="220" y="2165"/>
                    </a:lnTo>
                    <a:lnTo>
                      <a:pt x="208" y="2170"/>
                    </a:lnTo>
                    <a:lnTo>
                      <a:pt x="195" y="2177"/>
                    </a:lnTo>
                    <a:lnTo>
                      <a:pt x="183" y="2182"/>
                    </a:lnTo>
                    <a:lnTo>
                      <a:pt x="37" y="2165"/>
                    </a:lnTo>
                    <a:lnTo>
                      <a:pt x="37" y="1457"/>
                    </a:lnTo>
                    <a:lnTo>
                      <a:pt x="674" y="1515"/>
                    </a:lnTo>
                    <a:lnTo>
                      <a:pt x="673" y="1477"/>
                    </a:lnTo>
                    <a:lnTo>
                      <a:pt x="37" y="1423"/>
                    </a:lnTo>
                    <a:lnTo>
                      <a:pt x="37" y="1134"/>
                    </a:lnTo>
                    <a:lnTo>
                      <a:pt x="689" y="1180"/>
                    </a:lnTo>
                    <a:lnTo>
                      <a:pt x="689" y="1147"/>
                    </a:lnTo>
                    <a:lnTo>
                      <a:pt x="37" y="1097"/>
                    </a:lnTo>
                    <a:lnTo>
                      <a:pt x="37" y="833"/>
                    </a:lnTo>
                    <a:lnTo>
                      <a:pt x="697" y="866"/>
                    </a:lnTo>
                    <a:lnTo>
                      <a:pt x="695" y="828"/>
                    </a:lnTo>
                    <a:lnTo>
                      <a:pt x="37" y="798"/>
                    </a:lnTo>
                    <a:lnTo>
                      <a:pt x="36" y="434"/>
                    </a:lnTo>
                    <a:lnTo>
                      <a:pt x="706" y="457"/>
                    </a:lnTo>
                    <a:lnTo>
                      <a:pt x="708" y="420"/>
                    </a:lnTo>
                    <a:lnTo>
                      <a:pt x="36" y="400"/>
                    </a:lnTo>
                    <a:lnTo>
                      <a:pt x="36" y="395"/>
                    </a:lnTo>
                    <a:lnTo>
                      <a:pt x="49" y="388"/>
                    </a:lnTo>
                    <a:lnTo>
                      <a:pt x="75" y="375"/>
                    </a:lnTo>
                    <a:lnTo>
                      <a:pt x="114" y="357"/>
                    </a:lnTo>
                    <a:lnTo>
                      <a:pt x="164" y="332"/>
                    </a:lnTo>
                    <a:lnTo>
                      <a:pt x="221" y="304"/>
                    </a:lnTo>
                    <a:lnTo>
                      <a:pt x="286" y="273"/>
                    </a:lnTo>
                    <a:lnTo>
                      <a:pt x="352" y="240"/>
                    </a:lnTo>
                    <a:lnTo>
                      <a:pt x="422" y="206"/>
                    </a:lnTo>
                    <a:lnTo>
                      <a:pt x="491" y="172"/>
                    </a:lnTo>
                    <a:lnTo>
                      <a:pt x="558" y="141"/>
                    </a:lnTo>
                    <a:lnTo>
                      <a:pt x="619" y="109"/>
                    </a:lnTo>
                    <a:lnTo>
                      <a:pt x="676" y="83"/>
                    </a:lnTo>
                    <a:lnTo>
                      <a:pt x="721" y="60"/>
                    </a:lnTo>
                    <a:lnTo>
                      <a:pt x="758" y="43"/>
                    </a:lnTo>
                    <a:lnTo>
                      <a:pt x="782" y="31"/>
                    </a:lnTo>
                    <a:lnTo>
                      <a:pt x="790" y="27"/>
                    </a:lnTo>
                    <a:lnTo>
                      <a:pt x="1299" y="47"/>
                    </a:lnTo>
                    <a:lnTo>
                      <a:pt x="1342" y="1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3"/>
              <p:cNvSpPr>
                <a:spLocks/>
              </p:cNvSpPr>
              <p:nvPr/>
            </p:nvSpPr>
            <p:spPr bwMode="auto">
              <a:xfrm>
                <a:off x="3328988" y="2573338"/>
                <a:ext cx="15875" cy="20638"/>
              </a:xfrm>
              <a:custGeom>
                <a:avLst/>
                <a:gdLst>
                  <a:gd name="T0" fmla="*/ 17 w 37"/>
                  <a:gd name="T1" fmla="*/ 22 h 51"/>
                  <a:gd name="T2" fmla="*/ 18 w 37"/>
                  <a:gd name="T3" fmla="*/ 17 h 51"/>
                  <a:gd name="T4" fmla="*/ 22 w 37"/>
                  <a:gd name="T5" fmla="*/ 13 h 51"/>
                  <a:gd name="T6" fmla="*/ 27 w 37"/>
                  <a:gd name="T7" fmla="*/ 9 h 51"/>
                  <a:gd name="T8" fmla="*/ 34 w 37"/>
                  <a:gd name="T9" fmla="*/ 7 h 51"/>
                  <a:gd name="T10" fmla="*/ 31 w 37"/>
                  <a:gd name="T11" fmla="*/ 4 h 51"/>
                  <a:gd name="T12" fmla="*/ 27 w 37"/>
                  <a:gd name="T13" fmla="*/ 1 h 51"/>
                  <a:gd name="T14" fmla="*/ 23 w 37"/>
                  <a:gd name="T15" fmla="*/ 0 h 51"/>
                  <a:gd name="T16" fmla="*/ 19 w 37"/>
                  <a:gd name="T17" fmla="*/ 0 h 51"/>
                  <a:gd name="T18" fmla="*/ 11 w 37"/>
                  <a:gd name="T19" fmla="*/ 2 h 51"/>
                  <a:gd name="T20" fmla="*/ 6 w 37"/>
                  <a:gd name="T21" fmla="*/ 7 h 51"/>
                  <a:gd name="T22" fmla="*/ 1 w 37"/>
                  <a:gd name="T23" fmla="*/ 15 h 51"/>
                  <a:gd name="T24" fmla="*/ 0 w 37"/>
                  <a:gd name="T25" fmla="*/ 26 h 51"/>
                  <a:gd name="T26" fmla="*/ 1 w 37"/>
                  <a:gd name="T27" fmla="*/ 35 h 51"/>
                  <a:gd name="T28" fmla="*/ 6 w 37"/>
                  <a:gd name="T29" fmla="*/ 43 h 51"/>
                  <a:gd name="T30" fmla="*/ 11 w 37"/>
                  <a:gd name="T31" fmla="*/ 48 h 51"/>
                  <a:gd name="T32" fmla="*/ 19 w 37"/>
                  <a:gd name="T33" fmla="*/ 51 h 51"/>
                  <a:gd name="T34" fmla="*/ 24 w 37"/>
                  <a:gd name="T35" fmla="*/ 49 h 51"/>
                  <a:gd name="T36" fmla="*/ 30 w 37"/>
                  <a:gd name="T37" fmla="*/ 47 h 51"/>
                  <a:gd name="T38" fmla="*/ 34 w 37"/>
                  <a:gd name="T39" fmla="*/ 43 h 51"/>
                  <a:gd name="T40" fmla="*/ 37 w 37"/>
                  <a:gd name="T41" fmla="*/ 38 h 51"/>
                  <a:gd name="T42" fmla="*/ 30 w 37"/>
                  <a:gd name="T43" fmla="*/ 36 h 51"/>
                  <a:gd name="T44" fmla="*/ 23 w 37"/>
                  <a:gd name="T45" fmla="*/ 32 h 51"/>
                  <a:gd name="T46" fmla="*/ 18 w 37"/>
                  <a:gd name="T47" fmla="*/ 27 h 51"/>
                  <a:gd name="T48" fmla="*/ 17 w 3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1"/>
                    </a:lnTo>
                    <a:lnTo>
                      <a:pt x="24" y="49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7" y="38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3328988" y="2603501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3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25"/>
              <p:cNvSpPr>
                <a:spLocks/>
              </p:cNvSpPr>
              <p:nvPr/>
            </p:nvSpPr>
            <p:spPr bwMode="auto">
              <a:xfrm>
                <a:off x="3328988" y="2633663"/>
                <a:ext cx="15875" cy="20638"/>
              </a:xfrm>
              <a:custGeom>
                <a:avLst/>
                <a:gdLst>
                  <a:gd name="T0" fmla="*/ 17 w 37"/>
                  <a:gd name="T1" fmla="*/ 23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10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4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3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10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4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3328988" y="2662238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1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1 h 50"/>
                  <a:gd name="T20" fmla="*/ 6 w 37"/>
                  <a:gd name="T21" fmla="*/ 7 h 50"/>
                  <a:gd name="T22" fmla="*/ 1 w 37"/>
                  <a:gd name="T23" fmla="*/ 14 h 50"/>
                  <a:gd name="T24" fmla="*/ 0 w 37"/>
                  <a:gd name="T25" fmla="*/ 25 h 50"/>
                  <a:gd name="T26" fmla="*/ 1 w 37"/>
                  <a:gd name="T27" fmla="*/ 35 h 50"/>
                  <a:gd name="T28" fmla="*/ 6 w 37"/>
                  <a:gd name="T29" fmla="*/ 43 h 50"/>
                  <a:gd name="T30" fmla="*/ 11 w 37"/>
                  <a:gd name="T31" fmla="*/ 48 h 50"/>
                  <a:gd name="T32" fmla="*/ 19 w 37"/>
                  <a:gd name="T33" fmla="*/ 50 h 50"/>
                  <a:gd name="T34" fmla="*/ 24 w 37"/>
                  <a:gd name="T35" fmla="*/ 48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5 h 50"/>
                  <a:gd name="T44" fmla="*/ 23 w 37"/>
                  <a:gd name="T45" fmla="*/ 31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3354388" y="2576513"/>
                <a:ext cx="15875" cy="20638"/>
              </a:xfrm>
              <a:custGeom>
                <a:avLst/>
                <a:gdLst>
                  <a:gd name="T0" fmla="*/ 17 w 38"/>
                  <a:gd name="T1" fmla="*/ 22 h 51"/>
                  <a:gd name="T2" fmla="*/ 18 w 38"/>
                  <a:gd name="T3" fmla="*/ 17 h 51"/>
                  <a:gd name="T4" fmla="*/ 22 w 38"/>
                  <a:gd name="T5" fmla="*/ 13 h 51"/>
                  <a:gd name="T6" fmla="*/ 27 w 38"/>
                  <a:gd name="T7" fmla="*/ 9 h 51"/>
                  <a:gd name="T8" fmla="*/ 34 w 38"/>
                  <a:gd name="T9" fmla="*/ 8 h 51"/>
                  <a:gd name="T10" fmla="*/ 31 w 38"/>
                  <a:gd name="T11" fmla="*/ 4 h 51"/>
                  <a:gd name="T12" fmla="*/ 27 w 38"/>
                  <a:gd name="T13" fmla="*/ 1 h 51"/>
                  <a:gd name="T14" fmla="*/ 23 w 38"/>
                  <a:gd name="T15" fmla="*/ 0 h 51"/>
                  <a:gd name="T16" fmla="*/ 19 w 38"/>
                  <a:gd name="T17" fmla="*/ 0 h 51"/>
                  <a:gd name="T18" fmla="*/ 11 w 38"/>
                  <a:gd name="T19" fmla="*/ 3 h 51"/>
                  <a:gd name="T20" fmla="*/ 6 w 38"/>
                  <a:gd name="T21" fmla="*/ 8 h 51"/>
                  <a:gd name="T22" fmla="*/ 1 w 38"/>
                  <a:gd name="T23" fmla="*/ 16 h 51"/>
                  <a:gd name="T24" fmla="*/ 0 w 38"/>
                  <a:gd name="T25" fmla="*/ 25 h 51"/>
                  <a:gd name="T26" fmla="*/ 1 w 38"/>
                  <a:gd name="T27" fmla="*/ 35 h 51"/>
                  <a:gd name="T28" fmla="*/ 6 w 38"/>
                  <a:gd name="T29" fmla="*/ 43 h 51"/>
                  <a:gd name="T30" fmla="*/ 11 w 38"/>
                  <a:gd name="T31" fmla="*/ 49 h 51"/>
                  <a:gd name="T32" fmla="*/ 19 w 38"/>
                  <a:gd name="T33" fmla="*/ 51 h 51"/>
                  <a:gd name="T34" fmla="*/ 25 w 38"/>
                  <a:gd name="T35" fmla="*/ 50 h 51"/>
                  <a:gd name="T36" fmla="*/ 30 w 38"/>
                  <a:gd name="T37" fmla="*/ 47 h 51"/>
                  <a:gd name="T38" fmla="*/ 34 w 38"/>
                  <a:gd name="T39" fmla="*/ 43 h 51"/>
                  <a:gd name="T40" fmla="*/ 38 w 38"/>
                  <a:gd name="T41" fmla="*/ 38 h 51"/>
                  <a:gd name="T42" fmla="*/ 30 w 38"/>
                  <a:gd name="T43" fmla="*/ 37 h 51"/>
                  <a:gd name="T44" fmla="*/ 23 w 38"/>
                  <a:gd name="T45" fmla="*/ 33 h 51"/>
                  <a:gd name="T46" fmla="*/ 18 w 38"/>
                  <a:gd name="T47" fmla="*/ 28 h 51"/>
                  <a:gd name="T48" fmla="*/ 17 w 38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1"/>
                    </a:lnTo>
                    <a:lnTo>
                      <a:pt x="25" y="50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3" y="33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28"/>
              <p:cNvSpPr>
                <a:spLocks/>
              </p:cNvSpPr>
              <p:nvPr/>
            </p:nvSpPr>
            <p:spPr bwMode="auto">
              <a:xfrm>
                <a:off x="3354388" y="2606676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2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4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6 h 49"/>
                  <a:gd name="T38" fmla="*/ 34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3354388" y="2636838"/>
                <a:ext cx="15875" cy="19050"/>
              </a:xfrm>
              <a:custGeom>
                <a:avLst/>
                <a:gdLst>
                  <a:gd name="T0" fmla="*/ 17 w 38"/>
                  <a:gd name="T1" fmla="*/ 21 h 50"/>
                  <a:gd name="T2" fmla="*/ 18 w 38"/>
                  <a:gd name="T3" fmla="*/ 16 h 50"/>
                  <a:gd name="T4" fmla="*/ 22 w 38"/>
                  <a:gd name="T5" fmla="*/ 12 h 50"/>
                  <a:gd name="T6" fmla="*/ 27 w 38"/>
                  <a:gd name="T7" fmla="*/ 9 h 50"/>
                  <a:gd name="T8" fmla="*/ 34 w 38"/>
                  <a:gd name="T9" fmla="*/ 6 h 50"/>
                  <a:gd name="T10" fmla="*/ 31 w 38"/>
                  <a:gd name="T11" fmla="*/ 4 h 50"/>
                  <a:gd name="T12" fmla="*/ 27 w 38"/>
                  <a:gd name="T13" fmla="*/ 1 h 50"/>
                  <a:gd name="T14" fmla="*/ 23 w 38"/>
                  <a:gd name="T15" fmla="*/ 0 h 50"/>
                  <a:gd name="T16" fmla="*/ 19 w 38"/>
                  <a:gd name="T17" fmla="*/ 0 h 50"/>
                  <a:gd name="T18" fmla="*/ 11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1 w 38"/>
                  <a:gd name="T31" fmla="*/ 47 h 50"/>
                  <a:gd name="T32" fmla="*/ 19 w 38"/>
                  <a:gd name="T33" fmla="*/ 50 h 50"/>
                  <a:gd name="T34" fmla="*/ 25 w 38"/>
                  <a:gd name="T35" fmla="*/ 48 h 50"/>
                  <a:gd name="T36" fmla="*/ 30 w 38"/>
                  <a:gd name="T37" fmla="*/ 46 h 50"/>
                  <a:gd name="T38" fmla="*/ 34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3 w 38"/>
                  <a:gd name="T45" fmla="*/ 31 h 50"/>
                  <a:gd name="T46" fmla="*/ 18 w 38"/>
                  <a:gd name="T47" fmla="*/ 26 h 50"/>
                  <a:gd name="T48" fmla="*/ 17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7" y="21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50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0"/>
              <p:cNvSpPr>
                <a:spLocks/>
              </p:cNvSpPr>
              <p:nvPr/>
            </p:nvSpPr>
            <p:spPr bwMode="auto">
              <a:xfrm>
                <a:off x="3354388" y="2665413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1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3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4 h 49"/>
                  <a:gd name="T26" fmla="*/ 1 w 38"/>
                  <a:gd name="T27" fmla="*/ 34 h 49"/>
                  <a:gd name="T28" fmla="*/ 6 w 38"/>
                  <a:gd name="T29" fmla="*/ 41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5 h 49"/>
                  <a:gd name="T38" fmla="*/ 34 w 38"/>
                  <a:gd name="T39" fmla="*/ 41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1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6" y="41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1"/>
              <p:cNvSpPr>
                <a:spLocks/>
              </p:cNvSpPr>
              <p:nvPr/>
            </p:nvSpPr>
            <p:spPr bwMode="auto">
              <a:xfrm>
                <a:off x="3384551" y="2579688"/>
                <a:ext cx="14288" cy="19050"/>
              </a:xfrm>
              <a:custGeom>
                <a:avLst/>
                <a:gdLst>
                  <a:gd name="T0" fmla="*/ 18 w 38"/>
                  <a:gd name="T1" fmla="*/ 22 h 49"/>
                  <a:gd name="T2" fmla="*/ 20 w 38"/>
                  <a:gd name="T3" fmla="*/ 17 h 49"/>
                  <a:gd name="T4" fmla="*/ 24 w 38"/>
                  <a:gd name="T5" fmla="*/ 13 h 49"/>
                  <a:gd name="T6" fmla="*/ 29 w 38"/>
                  <a:gd name="T7" fmla="*/ 9 h 49"/>
                  <a:gd name="T8" fmla="*/ 35 w 38"/>
                  <a:gd name="T9" fmla="*/ 6 h 49"/>
                  <a:gd name="T10" fmla="*/ 33 w 38"/>
                  <a:gd name="T11" fmla="*/ 4 h 49"/>
                  <a:gd name="T12" fmla="*/ 29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2 h 49"/>
                  <a:gd name="T20" fmla="*/ 7 w 38"/>
                  <a:gd name="T21" fmla="*/ 8 h 49"/>
                  <a:gd name="T22" fmla="*/ 1 w 38"/>
                  <a:gd name="T23" fmla="*/ 15 h 49"/>
                  <a:gd name="T24" fmla="*/ 0 w 38"/>
                  <a:gd name="T25" fmla="*/ 25 h 49"/>
                  <a:gd name="T26" fmla="*/ 1 w 38"/>
                  <a:gd name="T27" fmla="*/ 35 h 49"/>
                  <a:gd name="T28" fmla="*/ 7 w 38"/>
                  <a:gd name="T29" fmla="*/ 43 h 49"/>
                  <a:gd name="T30" fmla="*/ 13 w 38"/>
                  <a:gd name="T31" fmla="*/ 48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7 h 49"/>
                  <a:gd name="T38" fmla="*/ 35 w 38"/>
                  <a:gd name="T39" fmla="*/ 43 h 49"/>
                  <a:gd name="T40" fmla="*/ 38 w 38"/>
                  <a:gd name="T41" fmla="*/ 38 h 49"/>
                  <a:gd name="T42" fmla="*/ 30 w 38"/>
                  <a:gd name="T43" fmla="*/ 36 h 49"/>
                  <a:gd name="T44" fmla="*/ 25 w 38"/>
                  <a:gd name="T45" fmla="*/ 32 h 49"/>
                  <a:gd name="T46" fmla="*/ 20 w 38"/>
                  <a:gd name="T47" fmla="*/ 27 h 49"/>
                  <a:gd name="T48" fmla="*/ 18 w 38"/>
                  <a:gd name="T4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2"/>
                    </a:moveTo>
                    <a:lnTo>
                      <a:pt x="20" y="17"/>
                    </a:lnTo>
                    <a:lnTo>
                      <a:pt x="24" y="13"/>
                    </a:lnTo>
                    <a:lnTo>
                      <a:pt x="29" y="9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3" y="48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7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2"/>
              <p:cNvSpPr>
                <a:spLocks/>
              </p:cNvSpPr>
              <p:nvPr/>
            </p:nvSpPr>
            <p:spPr bwMode="auto">
              <a:xfrm>
                <a:off x="3384551" y="2608263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3384551" y="2640013"/>
                <a:ext cx="14288" cy="19050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10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8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7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8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4"/>
              <p:cNvSpPr>
                <a:spLocks/>
              </p:cNvSpPr>
              <p:nvPr/>
            </p:nvSpPr>
            <p:spPr bwMode="auto">
              <a:xfrm>
                <a:off x="3384551" y="2667001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5"/>
              <p:cNvSpPr>
                <a:spLocks/>
              </p:cNvSpPr>
              <p:nvPr/>
            </p:nvSpPr>
            <p:spPr bwMode="auto">
              <a:xfrm>
                <a:off x="3411538" y="2581276"/>
                <a:ext cx="15875" cy="20638"/>
              </a:xfrm>
              <a:custGeom>
                <a:avLst/>
                <a:gdLst>
                  <a:gd name="T0" fmla="*/ 18 w 38"/>
                  <a:gd name="T1" fmla="*/ 22 h 50"/>
                  <a:gd name="T2" fmla="*/ 19 w 38"/>
                  <a:gd name="T3" fmla="*/ 17 h 50"/>
                  <a:gd name="T4" fmla="*/ 23 w 38"/>
                  <a:gd name="T5" fmla="*/ 13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3 h 50"/>
                  <a:gd name="T20" fmla="*/ 6 w 38"/>
                  <a:gd name="T21" fmla="*/ 8 h 50"/>
                  <a:gd name="T22" fmla="*/ 1 w 38"/>
                  <a:gd name="T23" fmla="*/ 16 h 50"/>
                  <a:gd name="T24" fmla="*/ 0 w 38"/>
                  <a:gd name="T25" fmla="*/ 25 h 50"/>
                  <a:gd name="T26" fmla="*/ 1 w 38"/>
                  <a:gd name="T27" fmla="*/ 36 h 50"/>
                  <a:gd name="T28" fmla="*/ 6 w 38"/>
                  <a:gd name="T29" fmla="*/ 43 h 50"/>
                  <a:gd name="T30" fmla="*/ 13 w 38"/>
                  <a:gd name="T31" fmla="*/ 49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3 h 50"/>
                  <a:gd name="T40" fmla="*/ 38 w 38"/>
                  <a:gd name="T41" fmla="*/ 38 h 50"/>
                  <a:gd name="T42" fmla="*/ 30 w 38"/>
                  <a:gd name="T43" fmla="*/ 37 h 50"/>
                  <a:gd name="T44" fmla="*/ 25 w 38"/>
                  <a:gd name="T45" fmla="*/ 33 h 50"/>
                  <a:gd name="T46" fmla="*/ 19 w 38"/>
                  <a:gd name="T47" fmla="*/ 28 h 50"/>
                  <a:gd name="T48" fmla="*/ 18 w 38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2"/>
                    </a:moveTo>
                    <a:lnTo>
                      <a:pt x="19" y="17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5" y="33"/>
                    </a:lnTo>
                    <a:lnTo>
                      <a:pt x="19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6"/>
              <p:cNvSpPr>
                <a:spLocks/>
              </p:cNvSpPr>
              <p:nvPr/>
            </p:nvSpPr>
            <p:spPr bwMode="auto">
              <a:xfrm>
                <a:off x="3411538" y="2611438"/>
                <a:ext cx="15875" cy="19050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6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6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7"/>
              <p:cNvSpPr>
                <a:spLocks/>
              </p:cNvSpPr>
              <p:nvPr/>
            </p:nvSpPr>
            <p:spPr bwMode="auto">
              <a:xfrm>
                <a:off x="3411538" y="2641601"/>
                <a:ext cx="15875" cy="20638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7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8"/>
              <p:cNvSpPr>
                <a:spLocks/>
              </p:cNvSpPr>
              <p:nvPr/>
            </p:nvSpPr>
            <p:spPr bwMode="auto">
              <a:xfrm>
                <a:off x="3411538" y="2670176"/>
                <a:ext cx="15875" cy="19050"/>
              </a:xfrm>
              <a:custGeom>
                <a:avLst/>
                <a:gdLst>
                  <a:gd name="T0" fmla="*/ 18 w 38"/>
                  <a:gd name="T1" fmla="*/ 21 h 49"/>
                  <a:gd name="T2" fmla="*/ 19 w 38"/>
                  <a:gd name="T3" fmla="*/ 15 h 49"/>
                  <a:gd name="T4" fmla="*/ 23 w 38"/>
                  <a:gd name="T5" fmla="*/ 11 h 49"/>
                  <a:gd name="T6" fmla="*/ 28 w 38"/>
                  <a:gd name="T7" fmla="*/ 9 h 49"/>
                  <a:gd name="T8" fmla="*/ 35 w 38"/>
                  <a:gd name="T9" fmla="*/ 6 h 49"/>
                  <a:gd name="T10" fmla="*/ 32 w 38"/>
                  <a:gd name="T11" fmla="*/ 4 h 49"/>
                  <a:gd name="T12" fmla="*/ 28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3 w 38"/>
                  <a:gd name="T31" fmla="*/ 47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5 h 49"/>
                  <a:gd name="T38" fmla="*/ 35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5 w 38"/>
                  <a:gd name="T45" fmla="*/ 31 h 49"/>
                  <a:gd name="T46" fmla="*/ 19 w 38"/>
                  <a:gd name="T47" fmla="*/ 26 h 49"/>
                  <a:gd name="T48" fmla="*/ 18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1"/>
                    </a:moveTo>
                    <a:lnTo>
                      <a:pt x="19" y="15"/>
                    </a:lnTo>
                    <a:lnTo>
                      <a:pt x="23" y="11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5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1756920" y="2207849"/>
              <a:ext cx="879475" cy="1022351"/>
              <a:chOff x="3106738" y="1751013"/>
              <a:chExt cx="879475" cy="1022351"/>
            </a:xfrm>
          </p:grpSpPr>
          <p:sp>
            <p:nvSpPr>
              <p:cNvPr id="152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106738" y="1751013"/>
                <a:ext cx="87947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901700"/>
              </a:xfrm>
              <a:custGeom>
                <a:avLst/>
                <a:gdLst>
                  <a:gd name="T0" fmla="*/ 0 w 1339"/>
                  <a:gd name="T1" fmla="*/ 403 h 2273"/>
                  <a:gd name="T2" fmla="*/ 0 w 1339"/>
                  <a:gd name="T3" fmla="*/ 2167 h 2273"/>
                  <a:gd name="T4" fmla="*/ 165 w 1339"/>
                  <a:gd name="T5" fmla="*/ 2190 h 2273"/>
                  <a:gd name="T6" fmla="*/ 278 w 1339"/>
                  <a:gd name="T7" fmla="*/ 2144 h 2273"/>
                  <a:gd name="T8" fmla="*/ 282 w 1339"/>
                  <a:gd name="T9" fmla="*/ 2144 h 2273"/>
                  <a:gd name="T10" fmla="*/ 292 w 1339"/>
                  <a:gd name="T11" fmla="*/ 2143 h 2273"/>
                  <a:gd name="T12" fmla="*/ 307 w 1339"/>
                  <a:gd name="T13" fmla="*/ 2142 h 2273"/>
                  <a:gd name="T14" fmla="*/ 324 w 1339"/>
                  <a:gd name="T15" fmla="*/ 2141 h 2273"/>
                  <a:gd name="T16" fmla="*/ 344 w 1339"/>
                  <a:gd name="T17" fmla="*/ 2139 h 2273"/>
                  <a:gd name="T18" fmla="*/ 362 w 1339"/>
                  <a:gd name="T19" fmla="*/ 2139 h 2273"/>
                  <a:gd name="T20" fmla="*/ 378 w 1339"/>
                  <a:gd name="T21" fmla="*/ 2141 h 2273"/>
                  <a:gd name="T22" fmla="*/ 391 w 1339"/>
                  <a:gd name="T23" fmla="*/ 2144 h 2273"/>
                  <a:gd name="T24" fmla="*/ 404 w 1339"/>
                  <a:gd name="T25" fmla="*/ 2150 h 2273"/>
                  <a:gd name="T26" fmla="*/ 420 w 1339"/>
                  <a:gd name="T27" fmla="*/ 2159 h 2273"/>
                  <a:gd name="T28" fmla="*/ 438 w 1339"/>
                  <a:gd name="T29" fmla="*/ 2168 h 2273"/>
                  <a:gd name="T30" fmla="*/ 456 w 1339"/>
                  <a:gd name="T31" fmla="*/ 2177 h 2273"/>
                  <a:gd name="T32" fmla="*/ 473 w 1339"/>
                  <a:gd name="T33" fmla="*/ 2186 h 2273"/>
                  <a:gd name="T34" fmla="*/ 487 w 1339"/>
                  <a:gd name="T35" fmla="*/ 2194 h 2273"/>
                  <a:gd name="T36" fmla="*/ 496 w 1339"/>
                  <a:gd name="T37" fmla="*/ 2199 h 2273"/>
                  <a:gd name="T38" fmla="*/ 500 w 1339"/>
                  <a:gd name="T39" fmla="*/ 2201 h 2273"/>
                  <a:gd name="T40" fmla="*/ 539 w 1339"/>
                  <a:gd name="T41" fmla="*/ 2247 h 2273"/>
                  <a:gd name="T42" fmla="*/ 790 w 1339"/>
                  <a:gd name="T43" fmla="*/ 2273 h 2273"/>
                  <a:gd name="T44" fmla="*/ 1339 w 1339"/>
                  <a:gd name="T45" fmla="*/ 1605 h 2273"/>
                  <a:gd name="T46" fmla="*/ 1339 w 1339"/>
                  <a:gd name="T47" fmla="*/ 41 h 2273"/>
                  <a:gd name="T48" fmla="*/ 784 w 1339"/>
                  <a:gd name="T49" fmla="*/ 0 h 2273"/>
                  <a:gd name="T50" fmla="*/ 0 w 1339"/>
                  <a:gd name="T51" fmla="*/ 40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9" h="2273">
                    <a:moveTo>
                      <a:pt x="0" y="403"/>
                    </a:moveTo>
                    <a:lnTo>
                      <a:pt x="0" y="2167"/>
                    </a:lnTo>
                    <a:lnTo>
                      <a:pt x="165" y="2190"/>
                    </a:lnTo>
                    <a:lnTo>
                      <a:pt x="278" y="2144"/>
                    </a:lnTo>
                    <a:lnTo>
                      <a:pt x="282" y="2144"/>
                    </a:lnTo>
                    <a:lnTo>
                      <a:pt x="292" y="2143"/>
                    </a:lnTo>
                    <a:lnTo>
                      <a:pt x="307" y="2142"/>
                    </a:lnTo>
                    <a:lnTo>
                      <a:pt x="324" y="2141"/>
                    </a:lnTo>
                    <a:lnTo>
                      <a:pt x="344" y="2139"/>
                    </a:lnTo>
                    <a:lnTo>
                      <a:pt x="362" y="2139"/>
                    </a:lnTo>
                    <a:lnTo>
                      <a:pt x="378" y="2141"/>
                    </a:lnTo>
                    <a:lnTo>
                      <a:pt x="391" y="2144"/>
                    </a:lnTo>
                    <a:lnTo>
                      <a:pt x="404" y="2150"/>
                    </a:lnTo>
                    <a:lnTo>
                      <a:pt x="420" y="2159"/>
                    </a:lnTo>
                    <a:lnTo>
                      <a:pt x="438" y="2168"/>
                    </a:lnTo>
                    <a:lnTo>
                      <a:pt x="456" y="2177"/>
                    </a:lnTo>
                    <a:lnTo>
                      <a:pt x="473" y="2186"/>
                    </a:lnTo>
                    <a:lnTo>
                      <a:pt x="487" y="2194"/>
                    </a:lnTo>
                    <a:lnTo>
                      <a:pt x="496" y="2199"/>
                    </a:lnTo>
                    <a:lnTo>
                      <a:pt x="500" y="2201"/>
                    </a:lnTo>
                    <a:lnTo>
                      <a:pt x="539" y="2247"/>
                    </a:lnTo>
                    <a:lnTo>
                      <a:pt x="790" y="2273"/>
                    </a:lnTo>
                    <a:lnTo>
                      <a:pt x="1339" y="1605"/>
                    </a:lnTo>
                    <a:lnTo>
                      <a:pt x="1339" y="41"/>
                    </a:lnTo>
                    <a:lnTo>
                      <a:pt x="784" y="0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177800"/>
              </a:xfrm>
              <a:custGeom>
                <a:avLst/>
                <a:gdLst>
                  <a:gd name="T0" fmla="*/ 0 w 1339"/>
                  <a:gd name="T1" fmla="*/ 410 h 449"/>
                  <a:gd name="T2" fmla="*/ 750 w 1339"/>
                  <a:gd name="T3" fmla="*/ 449 h 449"/>
                  <a:gd name="T4" fmla="*/ 1339 w 1339"/>
                  <a:gd name="T5" fmla="*/ 29 h 449"/>
                  <a:gd name="T6" fmla="*/ 784 w 1339"/>
                  <a:gd name="T7" fmla="*/ 0 h 449"/>
                  <a:gd name="T8" fmla="*/ 0 w 1339"/>
                  <a:gd name="T9" fmla="*/ 374 h 449"/>
                  <a:gd name="T10" fmla="*/ 0 w 1339"/>
                  <a:gd name="T11" fmla="*/ 41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9" h="449">
                    <a:moveTo>
                      <a:pt x="0" y="410"/>
                    </a:moveTo>
                    <a:lnTo>
                      <a:pt x="750" y="449"/>
                    </a:lnTo>
                    <a:lnTo>
                      <a:pt x="1339" y="29"/>
                    </a:lnTo>
                    <a:lnTo>
                      <a:pt x="784" y="0"/>
                    </a:lnTo>
                    <a:lnTo>
                      <a:pt x="0" y="374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3"/>
              <p:cNvSpPr>
                <a:spLocks/>
              </p:cNvSpPr>
              <p:nvPr/>
            </p:nvSpPr>
            <p:spPr bwMode="auto">
              <a:xfrm>
                <a:off x="3333751" y="2101851"/>
                <a:ext cx="82550" cy="50800"/>
              </a:xfrm>
              <a:custGeom>
                <a:avLst/>
                <a:gdLst>
                  <a:gd name="T0" fmla="*/ 105 w 209"/>
                  <a:gd name="T1" fmla="*/ 128 h 128"/>
                  <a:gd name="T2" fmla="*/ 126 w 209"/>
                  <a:gd name="T3" fmla="*/ 127 h 128"/>
                  <a:gd name="T4" fmla="*/ 145 w 209"/>
                  <a:gd name="T5" fmla="*/ 123 h 128"/>
                  <a:gd name="T6" fmla="*/ 164 w 209"/>
                  <a:gd name="T7" fmla="*/ 117 h 128"/>
                  <a:gd name="T8" fmla="*/ 179 w 209"/>
                  <a:gd name="T9" fmla="*/ 110 h 128"/>
                  <a:gd name="T10" fmla="*/ 191 w 209"/>
                  <a:gd name="T11" fmla="*/ 99 h 128"/>
                  <a:gd name="T12" fmla="*/ 202 w 209"/>
                  <a:gd name="T13" fmla="*/ 89 h 128"/>
                  <a:gd name="T14" fmla="*/ 207 w 209"/>
                  <a:gd name="T15" fmla="*/ 77 h 128"/>
                  <a:gd name="T16" fmla="*/ 209 w 209"/>
                  <a:gd name="T17" fmla="*/ 64 h 128"/>
                  <a:gd name="T18" fmla="*/ 207 w 209"/>
                  <a:gd name="T19" fmla="*/ 51 h 128"/>
                  <a:gd name="T20" fmla="*/ 202 w 209"/>
                  <a:gd name="T21" fmla="*/ 39 h 128"/>
                  <a:gd name="T22" fmla="*/ 191 w 209"/>
                  <a:gd name="T23" fmla="*/ 27 h 128"/>
                  <a:gd name="T24" fmla="*/ 179 w 209"/>
                  <a:gd name="T25" fmla="*/ 18 h 128"/>
                  <a:gd name="T26" fmla="*/ 164 w 209"/>
                  <a:gd name="T27" fmla="*/ 10 h 128"/>
                  <a:gd name="T28" fmla="*/ 145 w 209"/>
                  <a:gd name="T29" fmla="*/ 5 h 128"/>
                  <a:gd name="T30" fmla="*/ 126 w 209"/>
                  <a:gd name="T31" fmla="*/ 1 h 128"/>
                  <a:gd name="T32" fmla="*/ 105 w 209"/>
                  <a:gd name="T33" fmla="*/ 0 h 128"/>
                  <a:gd name="T34" fmla="*/ 84 w 209"/>
                  <a:gd name="T35" fmla="*/ 1 h 128"/>
                  <a:gd name="T36" fmla="*/ 64 w 209"/>
                  <a:gd name="T37" fmla="*/ 5 h 128"/>
                  <a:gd name="T38" fmla="*/ 46 w 209"/>
                  <a:gd name="T39" fmla="*/ 10 h 128"/>
                  <a:gd name="T40" fmla="*/ 31 w 209"/>
                  <a:gd name="T41" fmla="*/ 18 h 128"/>
                  <a:gd name="T42" fmla="*/ 18 w 209"/>
                  <a:gd name="T43" fmla="*/ 27 h 128"/>
                  <a:gd name="T44" fmla="*/ 8 w 209"/>
                  <a:gd name="T45" fmla="*/ 39 h 128"/>
                  <a:gd name="T46" fmla="*/ 3 w 209"/>
                  <a:gd name="T47" fmla="*/ 51 h 128"/>
                  <a:gd name="T48" fmla="*/ 0 w 209"/>
                  <a:gd name="T49" fmla="*/ 64 h 128"/>
                  <a:gd name="T50" fmla="*/ 3 w 209"/>
                  <a:gd name="T51" fmla="*/ 77 h 128"/>
                  <a:gd name="T52" fmla="*/ 8 w 209"/>
                  <a:gd name="T53" fmla="*/ 89 h 128"/>
                  <a:gd name="T54" fmla="*/ 18 w 209"/>
                  <a:gd name="T55" fmla="*/ 99 h 128"/>
                  <a:gd name="T56" fmla="*/ 31 w 209"/>
                  <a:gd name="T57" fmla="*/ 110 h 128"/>
                  <a:gd name="T58" fmla="*/ 46 w 209"/>
                  <a:gd name="T59" fmla="*/ 117 h 128"/>
                  <a:gd name="T60" fmla="*/ 64 w 209"/>
                  <a:gd name="T61" fmla="*/ 123 h 128"/>
                  <a:gd name="T62" fmla="*/ 84 w 209"/>
                  <a:gd name="T63" fmla="*/ 127 h 128"/>
                  <a:gd name="T64" fmla="*/ 105 w 209"/>
                  <a:gd name="T6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128">
                    <a:moveTo>
                      <a:pt x="105" y="128"/>
                    </a:moveTo>
                    <a:lnTo>
                      <a:pt x="126" y="127"/>
                    </a:lnTo>
                    <a:lnTo>
                      <a:pt x="145" y="123"/>
                    </a:lnTo>
                    <a:lnTo>
                      <a:pt x="164" y="117"/>
                    </a:lnTo>
                    <a:lnTo>
                      <a:pt x="179" y="110"/>
                    </a:lnTo>
                    <a:lnTo>
                      <a:pt x="191" y="99"/>
                    </a:lnTo>
                    <a:lnTo>
                      <a:pt x="202" y="89"/>
                    </a:lnTo>
                    <a:lnTo>
                      <a:pt x="207" y="77"/>
                    </a:lnTo>
                    <a:lnTo>
                      <a:pt x="209" y="64"/>
                    </a:lnTo>
                    <a:lnTo>
                      <a:pt x="207" y="51"/>
                    </a:lnTo>
                    <a:lnTo>
                      <a:pt x="202" y="39"/>
                    </a:lnTo>
                    <a:lnTo>
                      <a:pt x="191" y="27"/>
                    </a:lnTo>
                    <a:lnTo>
                      <a:pt x="179" y="18"/>
                    </a:lnTo>
                    <a:lnTo>
                      <a:pt x="164" y="10"/>
                    </a:lnTo>
                    <a:lnTo>
                      <a:pt x="145" y="5"/>
                    </a:lnTo>
                    <a:lnTo>
                      <a:pt x="126" y="1"/>
                    </a:lnTo>
                    <a:lnTo>
                      <a:pt x="105" y="0"/>
                    </a:lnTo>
                    <a:lnTo>
                      <a:pt x="84" y="1"/>
                    </a:lnTo>
                    <a:lnTo>
                      <a:pt x="64" y="5"/>
                    </a:lnTo>
                    <a:lnTo>
                      <a:pt x="46" y="10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9"/>
                    </a:lnTo>
                    <a:lnTo>
                      <a:pt x="3" y="51"/>
                    </a:lnTo>
                    <a:lnTo>
                      <a:pt x="0" y="64"/>
                    </a:lnTo>
                    <a:lnTo>
                      <a:pt x="3" y="77"/>
                    </a:lnTo>
                    <a:lnTo>
                      <a:pt x="8" y="89"/>
                    </a:lnTo>
                    <a:lnTo>
                      <a:pt x="18" y="99"/>
                    </a:lnTo>
                    <a:lnTo>
                      <a:pt x="31" y="110"/>
                    </a:lnTo>
                    <a:lnTo>
                      <a:pt x="46" y="117"/>
                    </a:lnTo>
                    <a:lnTo>
                      <a:pt x="64" y="123"/>
                    </a:lnTo>
                    <a:lnTo>
                      <a:pt x="84" y="127"/>
                    </a:lnTo>
                    <a:lnTo>
                      <a:pt x="105" y="12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4"/>
              <p:cNvSpPr>
                <a:spLocks/>
              </p:cNvSpPr>
              <p:nvPr/>
            </p:nvSpPr>
            <p:spPr bwMode="auto">
              <a:xfrm>
                <a:off x="3308351" y="2368551"/>
                <a:ext cx="136525" cy="44450"/>
              </a:xfrm>
              <a:custGeom>
                <a:avLst/>
                <a:gdLst>
                  <a:gd name="T0" fmla="*/ 0 w 345"/>
                  <a:gd name="T1" fmla="*/ 0 h 113"/>
                  <a:gd name="T2" fmla="*/ 5 w 345"/>
                  <a:gd name="T3" fmla="*/ 74 h 113"/>
                  <a:gd name="T4" fmla="*/ 345 w 345"/>
                  <a:gd name="T5" fmla="*/ 113 h 113"/>
                  <a:gd name="T6" fmla="*/ 345 w 345"/>
                  <a:gd name="T7" fmla="*/ 34 h 113"/>
                  <a:gd name="T8" fmla="*/ 0 w 345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113">
                    <a:moveTo>
                      <a:pt x="0" y="0"/>
                    </a:moveTo>
                    <a:lnTo>
                      <a:pt x="5" y="74"/>
                    </a:lnTo>
                    <a:lnTo>
                      <a:pt x="345" y="113"/>
                    </a:lnTo>
                    <a:lnTo>
                      <a:pt x="34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"/>
              <p:cNvSpPr>
                <a:spLocks/>
              </p:cNvSpPr>
              <p:nvPr/>
            </p:nvSpPr>
            <p:spPr bwMode="auto">
              <a:xfrm>
                <a:off x="3240088" y="1873251"/>
                <a:ext cx="344488" cy="863600"/>
              </a:xfrm>
              <a:custGeom>
                <a:avLst/>
                <a:gdLst>
                  <a:gd name="T0" fmla="*/ 778 w 868"/>
                  <a:gd name="T1" fmla="*/ 0 h 2177"/>
                  <a:gd name="T2" fmla="*/ 12 w 868"/>
                  <a:gd name="T3" fmla="*/ 374 h 2177"/>
                  <a:gd name="T4" fmla="*/ 0 w 868"/>
                  <a:gd name="T5" fmla="*/ 2166 h 2177"/>
                  <a:gd name="T6" fmla="*/ 85 w 868"/>
                  <a:gd name="T7" fmla="*/ 2177 h 2177"/>
                  <a:gd name="T8" fmla="*/ 85 w 868"/>
                  <a:gd name="T9" fmla="*/ 403 h 2177"/>
                  <a:gd name="T10" fmla="*/ 868 w 868"/>
                  <a:gd name="T11" fmla="*/ 5 h 2177"/>
                  <a:gd name="T12" fmla="*/ 778 w 868"/>
                  <a:gd name="T13" fmla="*/ 0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2177">
                    <a:moveTo>
                      <a:pt x="778" y="0"/>
                    </a:moveTo>
                    <a:lnTo>
                      <a:pt x="12" y="374"/>
                    </a:lnTo>
                    <a:lnTo>
                      <a:pt x="0" y="2166"/>
                    </a:lnTo>
                    <a:lnTo>
                      <a:pt x="85" y="2177"/>
                    </a:lnTo>
                    <a:lnTo>
                      <a:pt x="85" y="403"/>
                    </a:lnTo>
                    <a:lnTo>
                      <a:pt x="868" y="5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6"/>
              <p:cNvSpPr>
                <a:spLocks noChangeArrowheads="1"/>
              </p:cNvSpPr>
              <p:nvPr/>
            </p:nvSpPr>
            <p:spPr bwMode="auto">
              <a:xfrm>
                <a:off x="3278188" y="2232026"/>
                <a:ext cx="22225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7"/>
              <p:cNvSpPr>
                <a:spLocks noChangeArrowheads="1"/>
              </p:cNvSpPr>
              <p:nvPr/>
            </p:nvSpPr>
            <p:spPr bwMode="auto">
              <a:xfrm>
                <a:off x="3308351" y="2368551"/>
                <a:ext cx="14288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8"/>
              <p:cNvSpPr>
                <a:spLocks/>
              </p:cNvSpPr>
              <p:nvPr/>
            </p:nvSpPr>
            <p:spPr bwMode="auto">
              <a:xfrm>
                <a:off x="3560763" y="1879601"/>
                <a:ext cx="215900" cy="889000"/>
              </a:xfrm>
              <a:custGeom>
                <a:avLst/>
                <a:gdLst>
                  <a:gd name="T0" fmla="*/ 9 w 547"/>
                  <a:gd name="T1" fmla="*/ 2238 h 2238"/>
                  <a:gd name="T2" fmla="*/ 9 w 547"/>
                  <a:gd name="T3" fmla="*/ 2187 h 2238"/>
                  <a:gd name="T4" fmla="*/ 518 w 547"/>
                  <a:gd name="T5" fmla="*/ 1574 h 2238"/>
                  <a:gd name="T6" fmla="*/ 519 w 547"/>
                  <a:gd name="T7" fmla="*/ 53 h 2238"/>
                  <a:gd name="T8" fmla="*/ 0 w 547"/>
                  <a:gd name="T9" fmla="*/ 422 h 2238"/>
                  <a:gd name="T10" fmla="*/ 0 w 547"/>
                  <a:gd name="T11" fmla="*/ 378 h 2238"/>
                  <a:gd name="T12" fmla="*/ 547 w 547"/>
                  <a:gd name="T13" fmla="*/ 0 h 2238"/>
                  <a:gd name="T14" fmla="*/ 546 w 547"/>
                  <a:gd name="T15" fmla="*/ 1583 h 2238"/>
                  <a:gd name="T16" fmla="*/ 9 w 547"/>
                  <a:gd name="T17" fmla="*/ 2238 h 2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2238">
                    <a:moveTo>
                      <a:pt x="9" y="2238"/>
                    </a:moveTo>
                    <a:lnTo>
                      <a:pt x="9" y="2187"/>
                    </a:lnTo>
                    <a:lnTo>
                      <a:pt x="518" y="1574"/>
                    </a:lnTo>
                    <a:lnTo>
                      <a:pt x="519" y="53"/>
                    </a:lnTo>
                    <a:lnTo>
                      <a:pt x="0" y="422"/>
                    </a:lnTo>
                    <a:lnTo>
                      <a:pt x="0" y="378"/>
                    </a:lnTo>
                    <a:lnTo>
                      <a:pt x="547" y="0"/>
                    </a:lnTo>
                    <a:lnTo>
                      <a:pt x="546" y="1583"/>
                    </a:lnTo>
                    <a:lnTo>
                      <a:pt x="9" y="2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9"/>
              <p:cNvSpPr>
                <a:spLocks/>
              </p:cNvSpPr>
              <p:nvPr/>
            </p:nvSpPr>
            <p:spPr bwMode="auto">
              <a:xfrm>
                <a:off x="3290888" y="2098676"/>
                <a:ext cx="185738" cy="61913"/>
              </a:xfrm>
              <a:custGeom>
                <a:avLst/>
                <a:gdLst>
                  <a:gd name="T0" fmla="*/ 468 w 468"/>
                  <a:gd name="T1" fmla="*/ 106 h 159"/>
                  <a:gd name="T2" fmla="*/ 151 w 468"/>
                  <a:gd name="T3" fmla="*/ 96 h 159"/>
                  <a:gd name="T4" fmla="*/ 151 w 468"/>
                  <a:gd name="T5" fmla="*/ 102 h 159"/>
                  <a:gd name="T6" fmla="*/ 152 w 468"/>
                  <a:gd name="T7" fmla="*/ 110 h 159"/>
                  <a:gd name="T8" fmla="*/ 157 w 468"/>
                  <a:gd name="T9" fmla="*/ 117 h 159"/>
                  <a:gd name="T10" fmla="*/ 168 w 468"/>
                  <a:gd name="T11" fmla="*/ 125 h 159"/>
                  <a:gd name="T12" fmla="*/ 182 w 468"/>
                  <a:gd name="T13" fmla="*/ 130 h 159"/>
                  <a:gd name="T14" fmla="*/ 205 w 468"/>
                  <a:gd name="T15" fmla="*/ 134 h 159"/>
                  <a:gd name="T16" fmla="*/ 235 w 468"/>
                  <a:gd name="T17" fmla="*/ 135 h 159"/>
                  <a:gd name="T18" fmla="*/ 275 w 468"/>
                  <a:gd name="T19" fmla="*/ 134 h 159"/>
                  <a:gd name="T20" fmla="*/ 271 w 468"/>
                  <a:gd name="T21" fmla="*/ 139 h 159"/>
                  <a:gd name="T22" fmla="*/ 262 w 468"/>
                  <a:gd name="T23" fmla="*/ 144 h 159"/>
                  <a:gd name="T24" fmla="*/ 248 w 468"/>
                  <a:gd name="T25" fmla="*/ 149 h 159"/>
                  <a:gd name="T26" fmla="*/ 233 w 468"/>
                  <a:gd name="T27" fmla="*/ 153 h 159"/>
                  <a:gd name="T28" fmla="*/ 218 w 468"/>
                  <a:gd name="T29" fmla="*/ 156 h 159"/>
                  <a:gd name="T30" fmla="*/ 203 w 468"/>
                  <a:gd name="T31" fmla="*/ 159 h 159"/>
                  <a:gd name="T32" fmla="*/ 193 w 468"/>
                  <a:gd name="T33" fmla="*/ 159 h 159"/>
                  <a:gd name="T34" fmla="*/ 186 w 468"/>
                  <a:gd name="T35" fmla="*/ 159 h 159"/>
                  <a:gd name="T36" fmla="*/ 168 w 468"/>
                  <a:gd name="T37" fmla="*/ 152 h 159"/>
                  <a:gd name="T38" fmla="*/ 152 w 468"/>
                  <a:gd name="T39" fmla="*/ 144 h 159"/>
                  <a:gd name="T40" fmla="*/ 140 w 468"/>
                  <a:gd name="T41" fmla="*/ 138 h 159"/>
                  <a:gd name="T42" fmla="*/ 131 w 468"/>
                  <a:gd name="T43" fmla="*/ 130 h 159"/>
                  <a:gd name="T44" fmla="*/ 123 w 468"/>
                  <a:gd name="T45" fmla="*/ 122 h 159"/>
                  <a:gd name="T46" fmla="*/ 118 w 468"/>
                  <a:gd name="T47" fmla="*/ 113 h 159"/>
                  <a:gd name="T48" fmla="*/ 113 w 468"/>
                  <a:gd name="T49" fmla="*/ 102 h 159"/>
                  <a:gd name="T50" fmla="*/ 108 w 468"/>
                  <a:gd name="T51" fmla="*/ 92 h 159"/>
                  <a:gd name="T52" fmla="*/ 2 w 468"/>
                  <a:gd name="T53" fmla="*/ 87 h 159"/>
                  <a:gd name="T54" fmla="*/ 0 w 468"/>
                  <a:gd name="T55" fmla="*/ 53 h 159"/>
                  <a:gd name="T56" fmla="*/ 104 w 468"/>
                  <a:gd name="T57" fmla="*/ 54 h 159"/>
                  <a:gd name="T58" fmla="*/ 109 w 468"/>
                  <a:gd name="T59" fmla="*/ 41 h 159"/>
                  <a:gd name="T60" fmla="*/ 118 w 468"/>
                  <a:gd name="T61" fmla="*/ 30 h 159"/>
                  <a:gd name="T62" fmla="*/ 129 w 468"/>
                  <a:gd name="T63" fmla="*/ 22 h 159"/>
                  <a:gd name="T64" fmla="*/ 140 w 468"/>
                  <a:gd name="T65" fmla="*/ 16 h 159"/>
                  <a:gd name="T66" fmla="*/ 154 w 468"/>
                  <a:gd name="T67" fmla="*/ 11 h 159"/>
                  <a:gd name="T68" fmla="*/ 168 w 468"/>
                  <a:gd name="T69" fmla="*/ 7 h 159"/>
                  <a:gd name="T70" fmla="*/ 181 w 468"/>
                  <a:gd name="T71" fmla="*/ 3 h 159"/>
                  <a:gd name="T72" fmla="*/ 193 w 468"/>
                  <a:gd name="T73" fmla="*/ 0 h 159"/>
                  <a:gd name="T74" fmla="*/ 198 w 468"/>
                  <a:gd name="T75" fmla="*/ 0 h 159"/>
                  <a:gd name="T76" fmla="*/ 206 w 468"/>
                  <a:gd name="T77" fmla="*/ 3 h 159"/>
                  <a:gd name="T78" fmla="*/ 216 w 468"/>
                  <a:gd name="T79" fmla="*/ 5 h 159"/>
                  <a:gd name="T80" fmla="*/ 225 w 468"/>
                  <a:gd name="T81" fmla="*/ 8 h 159"/>
                  <a:gd name="T82" fmla="*/ 236 w 468"/>
                  <a:gd name="T83" fmla="*/ 12 h 159"/>
                  <a:gd name="T84" fmla="*/ 244 w 468"/>
                  <a:gd name="T85" fmla="*/ 16 h 159"/>
                  <a:gd name="T86" fmla="*/ 252 w 468"/>
                  <a:gd name="T87" fmla="*/ 20 h 159"/>
                  <a:gd name="T88" fmla="*/ 256 w 468"/>
                  <a:gd name="T89" fmla="*/ 24 h 159"/>
                  <a:gd name="T90" fmla="*/ 222 w 468"/>
                  <a:gd name="T91" fmla="*/ 24 h 159"/>
                  <a:gd name="T92" fmla="*/ 195 w 468"/>
                  <a:gd name="T93" fmla="*/ 28 h 159"/>
                  <a:gd name="T94" fmla="*/ 177 w 468"/>
                  <a:gd name="T95" fmla="*/ 33 h 159"/>
                  <a:gd name="T96" fmla="*/ 163 w 468"/>
                  <a:gd name="T97" fmla="*/ 39 h 159"/>
                  <a:gd name="T98" fmla="*/ 154 w 468"/>
                  <a:gd name="T99" fmla="*/ 46 h 159"/>
                  <a:gd name="T100" fmla="*/ 148 w 468"/>
                  <a:gd name="T101" fmla="*/ 53 h 159"/>
                  <a:gd name="T102" fmla="*/ 146 w 468"/>
                  <a:gd name="T103" fmla="*/ 56 h 159"/>
                  <a:gd name="T104" fmla="*/ 146 w 468"/>
                  <a:gd name="T105" fmla="*/ 58 h 159"/>
                  <a:gd name="T106" fmla="*/ 464 w 468"/>
                  <a:gd name="T107" fmla="*/ 68 h 159"/>
                  <a:gd name="T108" fmla="*/ 468 w 468"/>
                  <a:gd name="T109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8" h="159">
                    <a:moveTo>
                      <a:pt x="468" y="106"/>
                    </a:moveTo>
                    <a:lnTo>
                      <a:pt x="151" y="96"/>
                    </a:lnTo>
                    <a:lnTo>
                      <a:pt x="151" y="102"/>
                    </a:lnTo>
                    <a:lnTo>
                      <a:pt x="152" y="110"/>
                    </a:lnTo>
                    <a:lnTo>
                      <a:pt x="157" y="117"/>
                    </a:lnTo>
                    <a:lnTo>
                      <a:pt x="168" y="125"/>
                    </a:lnTo>
                    <a:lnTo>
                      <a:pt x="182" y="130"/>
                    </a:lnTo>
                    <a:lnTo>
                      <a:pt x="205" y="134"/>
                    </a:lnTo>
                    <a:lnTo>
                      <a:pt x="235" y="135"/>
                    </a:lnTo>
                    <a:lnTo>
                      <a:pt x="275" y="134"/>
                    </a:lnTo>
                    <a:lnTo>
                      <a:pt x="271" y="139"/>
                    </a:lnTo>
                    <a:lnTo>
                      <a:pt x="262" y="144"/>
                    </a:lnTo>
                    <a:lnTo>
                      <a:pt x="248" y="149"/>
                    </a:lnTo>
                    <a:lnTo>
                      <a:pt x="233" y="153"/>
                    </a:lnTo>
                    <a:lnTo>
                      <a:pt x="218" y="156"/>
                    </a:lnTo>
                    <a:lnTo>
                      <a:pt x="203" y="159"/>
                    </a:lnTo>
                    <a:lnTo>
                      <a:pt x="193" y="159"/>
                    </a:lnTo>
                    <a:lnTo>
                      <a:pt x="186" y="159"/>
                    </a:lnTo>
                    <a:lnTo>
                      <a:pt x="168" y="152"/>
                    </a:lnTo>
                    <a:lnTo>
                      <a:pt x="152" y="144"/>
                    </a:lnTo>
                    <a:lnTo>
                      <a:pt x="140" y="138"/>
                    </a:lnTo>
                    <a:lnTo>
                      <a:pt x="131" y="130"/>
                    </a:lnTo>
                    <a:lnTo>
                      <a:pt x="123" y="122"/>
                    </a:lnTo>
                    <a:lnTo>
                      <a:pt x="118" y="113"/>
                    </a:lnTo>
                    <a:lnTo>
                      <a:pt x="113" y="102"/>
                    </a:lnTo>
                    <a:lnTo>
                      <a:pt x="108" y="92"/>
                    </a:lnTo>
                    <a:lnTo>
                      <a:pt x="2" y="87"/>
                    </a:lnTo>
                    <a:lnTo>
                      <a:pt x="0" y="53"/>
                    </a:lnTo>
                    <a:lnTo>
                      <a:pt x="104" y="54"/>
                    </a:lnTo>
                    <a:lnTo>
                      <a:pt x="109" y="41"/>
                    </a:lnTo>
                    <a:lnTo>
                      <a:pt x="118" y="30"/>
                    </a:lnTo>
                    <a:lnTo>
                      <a:pt x="129" y="22"/>
                    </a:lnTo>
                    <a:lnTo>
                      <a:pt x="140" y="16"/>
                    </a:lnTo>
                    <a:lnTo>
                      <a:pt x="154" y="11"/>
                    </a:lnTo>
                    <a:lnTo>
                      <a:pt x="168" y="7"/>
                    </a:lnTo>
                    <a:lnTo>
                      <a:pt x="181" y="3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6" y="3"/>
                    </a:lnTo>
                    <a:lnTo>
                      <a:pt x="216" y="5"/>
                    </a:lnTo>
                    <a:lnTo>
                      <a:pt x="225" y="8"/>
                    </a:lnTo>
                    <a:lnTo>
                      <a:pt x="236" y="12"/>
                    </a:lnTo>
                    <a:lnTo>
                      <a:pt x="244" y="16"/>
                    </a:lnTo>
                    <a:lnTo>
                      <a:pt x="252" y="20"/>
                    </a:lnTo>
                    <a:lnTo>
                      <a:pt x="256" y="24"/>
                    </a:lnTo>
                    <a:lnTo>
                      <a:pt x="222" y="24"/>
                    </a:lnTo>
                    <a:lnTo>
                      <a:pt x="195" y="28"/>
                    </a:lnTo>
                    <a:lnTo>
                      <a:pt x="177" y="33"/>
                    </a:lnTo>
                    <a:lnTo>
                      <a:pt x="163" y="39"/>
                    </a:lnTo>
                    <a:lnTo>
                      <a:pt x="154" y="46"/>
                    </a:lnTo>
                    <a:lnTo>
                      <a:pt x="148" y="53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464" y="68"/>
                    </a:lnTo>
                    <a:lnTo>
                      <a:pt x="468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0"/>
              <p:cNvSpPr>
                <a:spLocks/>
              </p:cNvSpPr>
              <p:nvPr/>
            </p:nvSpPr>
            <p:spPr bwMode="auto">
              <a:xfrm>
                <a:off x="3275013" y="2227263"/>
                <a:ext cx="227013" cy="69850"/>
              </a:xfrm>
              <a:custGeom>
                <a:avLst/>
                <a:gdLst>
                  <a:gd name="T0" fmla="*/ 563 w 573"/>
                  <a:gd name="T1" fmla="*/ 174 h 174"/>
                  <a:gd name="T2" fmla="*/ 3 w 573"/>
                  <a:gd name="T3" fmla="*/ 127 h 174"/>
                  <a:gd name="T4" fmla="*/ 0 w 573"/>
                  <a:gd name="T5" fmla="*/ 0 h 174"/>
                  <a:gd name="T6" fmla="*/ 573 w 573"/>
                  <a:gd name="T7" fmla="*/ 30 h 174"/>
                  <a:gd name="T8" fmla="*/ 572 w 573"/>
                  <a:gd name="T9" fmla="*/ 63 h 174"/>
                  <a:gd name="T10" fmla="*/ 25 w 573"/>
                  <a:gd name="T11" fmla="*/ 25 h 174"/>
                  <a:gd name="T12" fmla="*/ 26 w 573"/>
                  <a:gd name="T13" fmla="*/ 102 h 174"/>
                  <a:gd name="T14" fmla="*/ 560 w 573"/>
                  <a:gd name="T15" fmla="*/ 144 h 174"/>
                  <a:gd name="T16" fmla="*/ 563 w 57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174">
                    <a:moveTo>
                      <a:pt x="563" y="174"/>
                    </a:moveTo>
                    <a:lnTo>
                      <a:pt x="3" y="127"/>
                    </a:lnTo>
                    <a:lnTo>
                      <a:pt x="0" y="0"/>
                    </a:lnTo>
                    <a:lnTo>
                      <a:pt x="573" y="30"/>
                    </a:lnTo>
                    <a:lnTo>
                      <a:pt x="572" y="63"/>
                    </a:lnTo>
                    <a:lnTo>
                      <a:pt x="25" y="25"/>
                    </a:lnTo>
                    <a:lnTo>
                      <a:pt x="26" y="102"/>
                    </a:lnTo>
                    <a:lnTo>
                      <a:pt x="560" y="144"/>
                    </a:lnTo>
                    <a:lnTo>
                      <a:pt x="563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21"/>
              <p:cNvSpPr>
                <a:spLocks/>
              </p:cNvSpPr>
              <p:nvPr/>
            </p:nvSpPr>
            <p:spPr bwMode="auto">
              <a:xfrm>
                <a:off x="3302001" y="2360613"/>
                <a:ext cx="144463" cy="58738"/>
              </a:xfrm>
              <a:custGeom>
                <a:avLst/>
                <a:gdLst>
                  <a:gd name="T0" fmla="*/ 29 w 362"/>
                  <a:gd name="T1" fmla="*/ 29 h 145"/>
                  <a:gd name="T2" fmla="*/ 28 w 362"/>
                  <a:gd name="T3" fmla="*/ 81 h 145"/>
                  <a:gd name="T4" fmla="*/ 362 w 362"/>
                  <a:gd name="T5" fmla="*/ 117 h 145"/>
                  <a:gd name="T6" fmla="*/ 359 w 362"/>
                  <a:gd name="T7" fmla="*/ 145 h 145"/>
                  <a:gd name="T8" fmla="*/ 2 w 362"/>
                  <a:gd name="T9" fmla="*/ 106 h 145"/>
                  <a:gd name="T10" fmla="*/ 0 w 362"/>
                  <a:gd name="T11" fmla="*/ 0 h 145"/>
                  <a:gd name="T12" fmla="*/ 356 w 362"/>
                  <a:gd name="T13" fmla="*/ 30 h 145"/>
                  <a:gd name="T14" fmla="*/ 354 w 362"/>
                  <a:gd name="T15" fmla="*/ 58 h 145"/>
                  <a:gd name="T16" fmla="*/ 29 w 362"/>
                  <a:gd name="T17" fmla="*/ 2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5">
                    <a:moveTo>
                      <a:pt x="29" y="29"/>
                    </a:moveTo>
                    <a:lnTo>
                      <a:pt x="28" y="81"/>
                    </a:lnTo>
                    <a:lnTo>
                      <a:pt x="362" y="117"/>
                    </a:lnTo>
                    <a:lnTo>
                      <a:pt x="359" y="145"/>
                    </a:lnTo>
                    <a:lnTo>
                      <a:pt x="2" y="106"/>
                    </a:lnTo>
                    <a:lnTo>
                      <a:pt x="0" y="0"/>
                    </a:lnTo>
                    <a:lnTo>
                      <a:pt x="356" y="30"/>
                    </a:lnTo>
                    <a:lnTo>
                      <a:pt x="354" y="58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2"/>
              <p:cNvSpPr>
                <a:spLocks/>
              </p:cNvSpPr>
              <p:nvPr/>
            </p:nvSpPr>
            <p:spPr bwMode="auto">
              <a:xfrm>
                <a:off x="3236913" y="1870076"/>
                <a:ext cx="531813" cy="903288"/>
              </a:xfrm>
              <a:custGeom>
                <a:avLst/>
                <a:gdLst>
                  <a:gd name="T0" fmla="*/ 0 w 1342"/>
                  <a:gd name="T1" fmla="*/ 374 h 2276"/>
                  <a:gd name="T2" fmla="*/ 174 w 1342"/>
                  <a:gd name="T3" fmla="*/ 2211 h 2276"/>
                  <a:gd name="T4" fmla="*/ 200 w 1342"/>
                  <a:gd name="T5" fmla="*/ 2204 h 2276"/>
                  <a:gd name="T6" fmla="*/ 224 w 1342"/>
                  <a:gd name="T7" fmla="*/ 2195 h 2276"/>
                  <a:gd name="T8" fmla="*/ 246 w 1342"/>
                  <a:gd name="T9" fmla="*/ 2187 h 2276"/>
                  <a:gd name="T10" fmla="*/ 271 w 1342"/>
                  <a:gd name="T11" fmla="*/ 2180 h 2276"/>
                  <a:gd name="T12" fmla="*/ 299 w 1342"/>
                  <a:gd name="T13" fmla="*/ 2175 h 2276"/>
                  <a:gd name="T14" fmla="*/ 331 w 1342"/>
                  <a:gd name="T15" fmla="*/ 2174 h 2276"/>
                  <a:gd name="T16" fmla="*/ 372 w 1342"/>
                  <a:gd name="T17" fmla="*/ 2177 h 2276"/>
                  <a:gd name="T18" fmla="*/ 422 w 1342"/>
                  <a:gd name="T19" fmla="*/ 2184 h 2276"/>
                  <a:gd name="T20" fmla="*/ 458 w 1342"/>
                  <a:gd name="T21" fmla="*/ 2199 h 2276"/>
                  <a:gd name="T22" fmla="*/ 488 w 1342"/>
                  <a:gd name="T23" fmla="*/ 2220 h 2276"/>
                  <a:gd name="T24" fmla="*/ 519 w 1342"/>
                  <a:gd name="T25" fmla="*/ 2243 h 2276"/>
                  <a:gd name="T26" fmla="*/ 550 w 1342"/>
                  <a:gd name="T27" fmla="*/ 2260 h 2276"/>
                  <a:gd name="T28" fmla="*/ 787 w 1342"/>
                  <a:gd name="T29" fmla="*/ 421 h 2276"/>
                  <a:gd name="T30" fmla="*/ 741 w 1342"/>
                  <a:gd name="T31" fmla="*/ 2237 h 2276"/>
                  <a:gd name="T32" fmla="*/ 538 w 1342"/>
                  <a:gd name="T33" fmla="*/ 2204 h 2276"/>
                  <a:gd name="T34" fmla="*/ 500 w 1342"/>
                  <a:gd name="T35" fmla="*/ 2180 h 2276"/>
                  <a:gd name="T36" fmla="*/ 462 w 1342"/>
                  <a:gd name="T37" fmla="*/ 2161 h 2276"/>
                  <a:gd name="T38" fmla="*/ 423 w 1342"/>
                  <a:gd name="T39" fmla="*/ 2146 h 2276"/>
                  <a:gd name="T40" fmla="*/ 388 w 1342"/>
                  <a:gd name="T41" fmla="*/ 2139 h 2276"/>
                  <a:gd name="T42" fmla="*/ 360 w 1342"/>
                  <a:gd name="T43" fmla="*/ 2136 h 2276"/>
                  <a:gd name="T44" fmla="*/ 331 w 1342"/>
                  <a:gd name="T45" fmla="*/ 2137 h 2276"/>
                  <a:gd name="T46" fmla="*/ 303 w 1342"/>
                  <a:gd name="T47" fmla="*/ 2140 h 2276"/>
                  <a:gd name="T48" fmla="*/ 274 w 1342"/>
                  <a:gd name="T49" fmla="*/ 2146 h 2276"/>
                  <a:gd name="T50" fmla="*/ 248 w 1342"/>
                  <a:gd name="T51" fmla="*/ 2156 h 2276"/>
                  <a:gd name="T52" fmla="*/ 220 w 1342"/>
                  <a:gd name="T53" fmla="*/ 2165 h 2276"/>
                  <a:gd name="T54" fmla="*/ 195 w 1342"/>
                  <a:gd name="T55" fmla="*/ 2177 h 2276"/>
                  <a:gd name="T56" fmla="*/ 37 w 1342"/>
                  <a:gd name="T57" fmla="*/ 2165 h 2276"/>
                  <a:gd name="T58" fmla="*/ 674 w 1342"/>
                  <a:gd name="T59" fmla="*/ 1515 h 2276"/>
                  <a:gd name="T60" fmla="*/ 37 w 1342"/>
                  <a:gd name="T61" fmla="*/ 1423 h 2276"/>
                  <a:gd name="T62" fmla="*/ 689 w 1342"/>
                  <a:gd name="T63" fmla="*/ 1180 h 2276"/>
                  <a:gd name="T64" fmla="*/ 37 w 1342"/>
                  <a:gd name="T65" fmla="*/ 1097 h 2276"/>
                  <a:gd name="T66" fmla="*/ 697 w 1342"/>
                  <a:gd name="T67" fmla="*/ 866 h 2276"/>
                  <a:gd name="T68" fmla="*/ 37 w 1342"/>
                  <a:gd name="T69" fmla="*/ 798 h 2276"/>
                  <a:gd name="T70" fmla="*/ 706 w 1342"/>
                  <a:gd name="T71" fmla="*/ 457 h 2276"/>
                  <a:gd name="T72" fmla="*/ 36 w 1342"/>
                  <a:gd name="T73" fmla="*/ 400 h 2276"/>
                  <a:gd name="T74" fmla="*/ 49 w 1342"/>
                  <a:gd name="T75" fmla="*/ 388 h 2276"/>
                  <a:gd name="T76" fmla="*/ 114 w 1342"/>
                  <a:gd name="T77" fmla="*/ 357 h 2276"/>
                  <a:gd name="T78" fmla="*/ 221 w 1342"/>
                  <a:gd name="T79" fmla="*/ 304 h 2276"/>
                  <a:gd name="T80" fmla="*/ 352 w 1342"/>
                  <a:gd name="T81" fmla="*/ 240 h 2276"/>
                  <a:gd name="T82" fmla="*/ 491 w 1342"/>
                  <a:gd name="T83" fmla="*/ 172 h 2276"/>
                  <a:gd name="T84" fmla="*/ 619 w 1342"/>
                  <a:gd name="T85" fmla="*/ 109 h 2276"/>
                  <a:gd name="T86" fmla="*/ 721 w 1342"/>
                  <a:gd name="T87" fmla="*/ 60 h 2276"/>
                  <a:gd name="T88" fmla="*/ 782 w 1342"/>
                  <a:gd name="T89" fmla="*/ 31 h 2276"/>
                  <a:gd name="T90" fmla="*/ 1299 w 1342"/>
                  <a:gd name="T91" fmla="*/ 47 h 2276"/>
                  <a:gd name="T92" fmla="*/ 790 w 1342"/>
                  <a:gd name="T93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2" h="2276">
                    <a:moveTo>
                      <a:pt x="790" y="0"/>
                    </a:moveTo>
                    <a:lnTo>
                      <a:pt x="0" y="374"/>
                    </a:lnTo>
                    <a:lnTo>
                      <a:pt x="0" y="2186"/>
                    </a:lnTo>
                    <a:lnTo>
                      <a:pt x="174" y="2211"/>
                    </a:lnTo>
                    <a:lnTo>
                      <a:pt x="187" y="2207"/>
                    </a:lnTo>
                    <a:lnTo>
                      <a:pt x="200" y="2204"/>
                    </a:lnTo>
                    <a:lnTo>
                      <a:pt x="212" y="2199"/>
                    </a:lnTo>
                    <a:lnTo>
                      <a:pt x="224" y="2195"/>
                    </a:lnTo>
                    <a:lnTo>
                      <a:pt x="236" y="2191"/>
                    </a:lnTo>
                    <a:lnTo>
                      <a:pt x="246" y="2187"/>
                    </a:lnTo>
                    <a:lnTo>
                      <a:pt x="258" y="2183"/>
                    </a:lnTo>
                    <a:lnTo>
                      <a:pt x="271" y="2180"/>
                    </a:lnTo>
                    <a:lnTo>
                      <a:pt x="284" y="2178"/>
                    </a:lnTo>
                    <a:lnTo>
                      <a:pt x="299" y="2175"/>
                    </a:lnTo>
                    <a:lnTo>
                      <a:pt x="314" y="2174"/>
                    </a:lnTo>
                    <a:lnTo>
                      <a:pt x="331" y="2174"/>
                    </a:lnTo>
                    <a:lnTo>
                      <a:pt x="351" y="2175"/>
                    </a:lnTo>
                    <a:lnTo>
                      <a:pt x="372" y="2177"/>
                    </a:lnTo>
                    <a:lnTo>
                      <a:pt x="396" y="2179"/>
                    </a:lnTo>
                    <a:lnTo>
                      <a:pt x="422" y="2184"/>
                    </a:lnTo>
                    <a:lnTo>
                      <a:pt x="441" y="2190"/>
                    </a:lnTo>
                    <a:lnTo>
                      <a:pt x="458" y="2199"/>
                    </a:lnTo>
                    <a:lnTo>
                      <a:pt x="474" y="2209"/>
                    </a:lnTo>
                    <a:lnTo>
                      <a:pt x="488" y="2220"/>
                    </a:lnTo>
                    <a:lnTo>
                      <a:pt x="503" y="2232"/>
                    </a:lnTo>
                    <a:lnTo>
                      <a:pt x="519" y="2243"/>
                    </a:lnTo>
                    <a:lnTo>
                      <a:pt x="533" y="2252"/>
                    </a:lnTo>
                    <a:lnTo>
                      <a:pt x="550" y="2260"/>
                    </a:lnTo>
                    <a:lnTo>
                      <a:pt x="787" y="2276"/>
                    </a:lnTo>
                    <a:lnTo>
                      <a:pt x="787" y="421"/>
                    </a:lnTo>
                    <a:lnTo>
                      <a:pt x="741" y="420"/>
                    </a:lnTo>
                    <a:lnTo>
                      <a:pt x="741" y="2237"/>
                    </a:lnTo>
                    <a:lnTo>
                      <a:pt x="559" y="2218"/>
                    </a:lnTo>
                    <a:lnTo>
                      <a:pt x="538" y="2204"/>
                    </a:lnTo>
                    <a:lnTo>
                      <a:pt x="519" y="2192"/>
                    </a:lnTo>
                    <a:lnTo>
                      <a:pt x="500" y="2180"/>
                    </a:lnTo>
                    <a:lnTo>
                      <a:pt x="481" y="2170"/>
                    </a:lnTo>
                    <a:lnTo>
                      <a:pt x="462" y="2161"/>
                    </a:lnTo>
                    <a:lnTo>
                      <a:pt x="444" y="2153"/>
                    </a:lnTo>
                    <a:lnTo>
                      <a:pt x="423" y="2146"/>
                    </a:lnTo>
                    <a:lnTo>
                      <a:pt x="402" y="2141"/>
                    </a:lnTo>
                    <a:lnTo>
                      <a:pt x="388" y="2139"/>
                    </a:lnTo>
                    <a:lnTo>
                      <a:pt x="373" y="2137"/>
                    </a:lnTo>
                    <a:lnTo>
                      <a:pt x="360" y="2136"/>
                    </a:lnTo>
                    <a:lnTo>
                      <a:pt x="346" y="2136"/>
                    </a:lnTo>
                    <a:lnTo>
                      <a:pt x="331" y="2137"/>
                    </a:lnTo>
                    <a:lnTo>
                      <a:pt x="317" y="2139"/>
                    </a:lnTo>
                    <a:lnTo>
                      <a:pt x="303" y="2140"/>
                    </a:lnTo>
                    <a:lnTo>
                      <a:pt x="288" y="2144"/>
                    </a:lnTo>
                    <a:lnTo>
                      <a:pt x="274" y="2146"/>
                    </a:lnTo>
                    <a:lnTo>
                      <a:pt x="261" y="2150"/>
                    </a:lnTo>
                    <a:lnTo>
                      <a:pt x="248" y="2156"/>
                    </a:lnTo>
                    <a:lnTo>
                      <a:pt x="233" y="2160"/>
                    </a:lnTo>
                    <a:lnTo>
                      <a:pt x="220" y="2165"/>
                    </a:lnTo>
                    <a:lnTo>
                      <a:pt x="208" y="2170"/>
                    </a:lnTo>
                    <a:lnTo>
                      <a:pt x="195" y="2177"/>
                    </a:lnTo>
                    <a:lnTo>
                      <a:pt x="183" y="2182"/>
                    </a:lnTo>
                    <a:lnTo>
                      <a:pt x="37" y="2165"/>
                    </a:lnTo>
                    <a:lnTo>
                      <a:pt x="37" y="1457"/>
                    </a:lnTo>
                    <a:lnTo>
                      <a:pt x="674" y="1515"/>
                    </a:lnTo>
                    <a:lnTo>
                      <a:pt x="673" y="1477"/>
                    </a:lnTo>
                    <a:lnTo>
                      <a:pt x="37" y="1423"/>
                    </a:lnTo>
                    <a:lnTo>
                      <a:pt x="37" y="1134"/>
                    </a:lnTo>
                    <a:lnTo>
                      <a:pt x="689" y="1180"/>
                    </a:lnTo>
                    <a:lnTo>
                      <a:pt x="689" y="1147"/>
                    </a:lnTo>
                    <a:lnTo>
                      <a:pt x="37" y="1097"/>
                    </a:lnTo>
                    <a:lnTo>
                      <a:pt x="37" y="833"/>
                    </a:lnTo>
                    <a:lnTo>
                      <a:pt x="697" y="866"/>
                    </a:lnTo>
                    <a:lnTo>
                      <a:pt x="695" y="828"/>
                    </a:lnTo>
                    <a:lnTo>
                      <a:pt x="37" y="798"/>
                    </a:lnTo>
                    <a:lnTo>
                      <a:pt x="36" y="434"/>
                    </a:lnTo>
                    <a:lnTo>
                      <a:pt x="706" y="457"/>
                    </a:lnTo>
                    <a:lnTo>
                      <a:pt x="708" y="420"/>
                    </a:lnTo>
                    <a:lnTo>
                      <a:pt x="36" y="400"/>
                    </a:lnTo>
                    <a:lnTo>
                      <a:pt x="36" y="395"/>
                    </a:lnTo>
                    <a:lnTo>
                      <a:pt x="49" y="388"/>
                    </a:lnTo>
                    <a:lnTo>
                      <a:pt x="75" y="375"/>
                    </a:lnTo>
                    <a:lnTo>
                      <a:pt x="114" y="357"/>
                    </a:lnTo>
                    <a:lnTo>
                      <a:pt x="164" y="332"/>
                    </a:lnTo>
                    <a:lnTo>
                      <a:pt x="221" y="304"/>
                    </a:lnTo>
                    <a:lnTo>
                      <a:pt x="286" y="273"/>
                    </a:lnTo>
                    <a:lnTo>
                      <a:pt x="352" y="240"/>
                    </a:lnTo>
                    <a:lnTo>
                      <a:pt x="422" y="206"/>
                    </a:lnTo>
                    <a:lnTo>
                      <a:pt x="491" y="172"/>
                    </a:lnTo>
                    <a:lnTo>
                      <a:pt x="558" y="141"/>
                    </a:lnTo>
                    <a:lnTo>
                      <a:pt x="619" y="109"/>
                    </a:lnTo>
                    <a:lnTo>
                      <a:pt x="676" y="83"/>
                    </a:lnTo>
                    <a:lnTo>
                      <a:pt x="721" y="60"/>
                    </a:lnTo>
                    <a:lnTo>
                      <a:pt x="758" y="43"/>
                    </a:lnTo>
                    <a:lnTo>
                      <a:pt x="782" y="31"/>
                    </a:lnTo>
                    <a:lnTo>
                      <a:pt x="790" y="27"/>
                    </a:lnTo>
                    <a:lnTo>
                      <a:pt x="1299" y="47"/>
                    </a:lnTo>
                    <a:lnTo>
                      <a:pt x="1342" y="1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3"/>
              <p:cNvSpPr>
                <a:spLocks/>
              </p:cNvSpPr>
              <p:nvPr/>
            </p:nvSpPr>
            <p:spPr bwMode="auto">
              <a:xfrm>
                <a:off x="3328988" y="2573338"/>
                <a:ext cx="15875" cy="20638"/>
              </a:xfrm>
              <a:custGeom>
                <a:avLst/>
                <a:gdLst>
                  <a:gd name="T0" fmla="*/ 17 w 37"/>
                  <a:gd name="T1" fmla="*/ 22 h 51"/>
                  <a:gd name="T2" fmla="*/ 18 w 37"/>
                  <a:gd name="T3" fmla="*/ 17 h 51"/>
                  <a:gd name="T4" fmla="*/ 22 w 37"/>
                  <a:gd name="T5" fmla="*/ 13 h 51"/>
                  <a:gd name="T6" fmla="*/ 27 w 37"/>
                  <a:gd name="T7" fmla="*/ 9 h 51"/>
                  <a:gd name="T8" fmla="*/ 34 w 37"/>
                  <a:gd name="T9" fmla="*/ 7 h 51"/>
                  <a:gd name="T10" fmla="*/ 31 w 37"/>
                  <a:gd name="T11" fmla="*/ 4 h 51"/>
                  <a:gd name="T12" fmla="*/ 27 w 37"/>
                  <a:gd name="T13" fmla="*/ 1 h 51"/>
                  <a:gd name="T14" fmla="*/ 23 w 37"/>
                  <a:gd name="T15" fmla="*/ 0 h 51"/>
                  <a:gd name="T16" fmla="*/ 19 w 37"/>
                  <a:gd name="T17" fmla="*/ 0 h 51"/>
                  <a:gd name="T18" fmla="*/ 11 w 37"/>
                  <a:gd name="T19" fmla="*/ 2 h 51"/>
                  <a:gd name="T20" fmla="*/ 6 w 37"/>
                  <a:gd name="T21" fmla="*/ 7 h 51"/>
                  <a:gd name="T22" fmla="*/ 1 w 37"/>
                  <a:gd name="T23" fmla="*/ 15 h 51"/>
                  <a:gd name="T24" fmla="*/ 0 w 37"/>
                  <a:gd name="T25" fmla="*/ 26 h 51"/>
                  <a:gd name="T26" fmla="*/ 1 w 37"/>
                  <a:gd name="T27" fmla="*/ 35 h 51"/>
                  <a:gd name="T28" fmla="*/ 6 w 37"/>
                  <a:gd name="T29" fmla="*/ 43 h 51"/>
                  <a:gd name="T30" fmla="*/ 11 w 37"/>
                  <a:gd name="T31" fmla="*/ 48 h 51"/>
                  <a:gd name="T32" fmla="*/ 19 w 37"/>
                  <a:gd name="T33" fmla="*/ 51 h 51"/>
                  <a:gd name="T34" fmla="*/ 24 w 37"/>
                  <a:gd name="T35" fmla="*/ 49 h 51"/>
                  <a:gd name="T36" fmla="*/ 30 w 37"/>
                  <a:gd name="T37" fmla="*/ 47 h 51"/>
                  <a:gd name="T38" fmla="*/ 34 w 37"/>
                  <a:gd name="T39" fmla="*/ 43 h 51"/>
                  <a:gd name="T40" fmla="*/ 37 w 37"/>
                  <a:gd name="T41" fmla="*/ 38 h 51"/>
                  <a:gd name="T42" fmla="*/ 30 w 37"/>
                  <a:gd name="T43" fmla="*/ 36 h 51"/>
                  <a:gd name="T44" fmla="*/ 23 w 37"/>
                  <a:gd name="T45" fmla="*/ 32 h 51"/>
                  <a:gd name="T46" fmla="*/ 18 w 37"/>
                  <a:gd name="T47" fmla="*/ 27 h 51"/>
                  <a:gd name="T48" fmla="*/ 17 w 3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1"/>
                    </a:lnTo>
                    <a:lnTo>
                      <a:pt x="24" y="49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7" y="38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24"/>
              <p:cNvSpPr>
                <a:spLocks/>
              </p:cNvSpPr>
              <p:nvPr/>
            </p:nvSpPr>
            <p:spPr bwMode="auto">
              <a:xfrm>
                <a:off x="3328988" y="2603501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3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5"/>
              <p:cNvSpPr>
                <a:spLocks/>
              </p:cNvSpPr>
              <p:nvPr/>
            </p:nvSpPr>
            <p:spPr bwMode="auto">
              <a:xfrm>
                <a:off x="3328988" y="2633663"/>
                <a:ext cx="15875" cy="20638"/>
              </a:xfrm>
              <a:custGeom>
                <a:avLst/>
                <a:gdLst>
                  <a:gd name="T0" fmla="*/ 17 w 37"/>
                  <a:gd name="T1" fmla="*/ 23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10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4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3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10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4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6"/>
              <p:cNvSpPr>
                <a:spLocks/>
              </p:cNvSpPr>
              <p:nvPr/>
            </p:nvSpPr>
            <p:spPr bwMode="auto">
              <a:xfrm>
                <a:off x="3328988" y="2662238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1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1 h 50"/>
                  <a:gd name="T20" fmla="*/ 6 w 37"/>
                  <a:gd name="T21" fmla="*/ 7 h 50"/>
                  <a:gd name="T22" fmla="*/ 1 w 37"/>
                  <a:gd name="T23" fmla="*/ 14 h 50"/>
                  <a:gd name="T24" fmla="*/ 0 w 37"/>
                  <a:gd name="T25" fmla="*/ 25 h 50"/>
                  <a:gd name="T26" fmla="*/ 1 w 37"/>
                  <a:gd name="T27" fmla="*/ 35 h 50"/>
                  <a:gd name="T28" fmla="*/ 6 w 37"/>
                  <a:gd name="T29" fmla="*/ 43 h 50"/>
                  <a:gd name="T30" fmla="*/ 11 w 37"/>
                  <a:gd name="T31" fmla="*/ 48 h 50"/>
                  <a:gd name="T32" fmla="*/ 19 w 37"/>
                  <a:gd name="T33" fmla="*/ 50 h 50"/>
                  <a:gd name="T34" fmla="*/ 24 w 37"/>
                  <a:gd name="T35" fmla="*/ 48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5 h 50"/>
                  <a:gd name="T44" fmla="*/ 23 w 37"/>
                  <a:gd name="T45" fmla="*/ 31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7"/>
              <p:cNvSpPr>
                <a:spLocks/>
              </p:cNvSpPr>
              <p:nvPr/>
            </p:nvSpPr>
            <p:spPr bwMode="auto">
              <a:xfrm>
                <a:off x="3354388" y="2576513"/>
                <a:ext cx="15875" cy="20638"/>
              </a:xfrm>
              <a:custGeom>
                <a:avLst/>
                <a:gdLst>
                  <a:gd name="T0" fmla="*/ 17 w 38"/>
                  <a:gd name="T1" fmla="*/ 22 h 51"/>
                  <a:gd name="T2" fmla="*/ 18 w 38"/>
                  <a:gd name="T3" fmla="*/ 17 h 51"/>
                  <a:gd name="T4" fmla="*/ 22 w 38"/>
                  <a:gd name="T5" fmla="*/ 13 h 51"/>
                  <a:gd name="T6" fmla="*/ 27 w 38"/>
                  <a:gd name="T7" fmla="*/ 9 h 51"/>
                  <a:gd name="T8" fmla="*/ 34 w 38"/>
                  <a:gd name="T9" fmla="*/ 8 h 51"/>
                  <a:gd name="T10" fmla="*/ 31 w 38"/>
                  <a:gd name="T11" fmla="*/ 4 h 51"/>
                  <a:gd name="T12" fmla="*/ 27 w 38"/>
                  <a:gd name="T13" fmla="*/ 1 h 51"/>
                  <a:gd name="T14" fmla="*/ 23 w 38"/>
                  <a:gd name="T15" fmla="*/ 0 h 51"/>
                  <a:gd name="T16" fmla="*/ 19 w 38"/>
                  <a:gd name="T17" fmla="*/ 0 h 51"/>
                  <a:gd name="T18" fmla="*/ 11 w 38"/>
                  <a:gd name="T19" fmla="*/ 3 h 51"/>
                  <a:gd name="T20" fmla="*/ 6 w 38"/>
                  <a:gd name="T21" fmla="*/ 8 h 51"/>
                  <a:gd name="T22" fmla="*/ 1 w 38"/>
                  <a:gd name="T23" fmla="*/ 16 h 51"/>
                  <a:gd name="T24" fmla="*/ 0 w 38"/>
                  <a:gd name="T25" fmla="*/ 25 h 51"/>
                  <a:gd name="T26" fmla="*/ 1 w 38"/>
                  <a:gd name="T27" fmla="*/ 35 h 51"/>
                  <a:gd name="T28" fmla="*/ 6 w 38"/>
                  <a:gd name="T29" fmla="*/ 43 h 51"/>
                  <a:gd name="T30" fmla="*/ 11 w 38"/>
                  <a:gd name="T31" fmla="*/ 49 h 51"/>
                  <a:gd name="T32" fmla="*/ 19 w 38"/>
                  <a:gd name="T33" fmla="*/ 51 h 51"/>
                  <a:gd name="T34" fmla="*/ 25 w 38"/>
                  <a:gd name="T35" fmla="*/ 50 h 51"/>
                  <a:gd name="T36" fmla="*/ 30 w 38"/>
                  <a:gd name="T37" fmla="*/ 47 h 51"/>
                  <a:gd name="T38" fmla="*/ 34 w 38"/>
                  <a:gd name="T39" fmla="*/ 43 h 51"/>
                  <a:gd name="T40" fmla="*/ 38 w 38"/>
                  <a:gd name="T41" fmla="*/ 38 h 51"/>
                  <a:gd name="T42" fmla="*/ 30 w 38"/>
                  <a:gd name="T43" fmla="*/ 37 h 51"/>
                  <a:gd name="T44" fmla="*/ 23 w 38"/>
                  <a:gd name="T45" fmla="*/ 33 h 51"/>
                  <a:gd name="T46" fmla="*/ 18 w 38"/>
                  <a:gd name="T47" fmla="*/ 28 h 51"/>
                  <a:gd name="T48" fmla="*/ 17 w 38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1"/>
                    </a:lnTo>
                    <a:lnTo>
                      <a:pt x="25" y="50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3" y="33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8"/>
              <p:cNvSpPr>
                <a:spLocks/>
              </p:cNvSpPr>
              <p:nvPr/>
            </p:nvSpPr>
            <p:spPr bwMode="auto">
              <a:xfrm>
                <a:off x="3354388" y="2606676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2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4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6 h 49"/>
                  <a:gd name="T38" fmla="*/ 34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9"/>
              <p:cNvSpPr>
                <a:spLocks/>
              </p:cNvSpPr>
              <p:nvPr/>
            </p:nvSpPr>
            <p:spPr bwMode="auto">
              <a:xfrm>
                <a:off x="3354388" y="2636838"/>
                <a:ext cx="15875" cy="19050"/>
              </a:xfrm>
              <a:custGeom>
                <a:avLst/>
                <a:gdLst>
                  <a:gd name="T0" fmla="*/ 17 w 38"/>
                  <a:gd name="T1" fmla="*/ 21 h 50"/>
                  <a:gd name="T2" fmla="*/ 18 w 38"/>
                  <a:gd name="T3" fmla="*/ 16 h 50"/>
                  <a:gd name="T4" fmla="*/ 22 w 38"/>
                  <a:gd name="T5" fmla="*/ 12 h 50"/>
                  <a:gd name="T6" fmla="*/ 27 w 38"/>
                  <a:gd name="T7" fmla="*/ 9 h 50"/>
                  <a:gd name="T8" fmla="*/ 34 w 38"/>
                  <a:gd name="T9" fmla="*/ 6 h 50"/>
                  <a:gd name="T10" fmla="*/ 31 w 38"/>
                  <a:gd name="T11" fmla="*/ 4 h 50"/>
                  <a:gd name="T12" fmla="*/ 27 w 38"/>
                  <a:gd name="T13" fmla="*/ 1 h 50"/>
                  <a:gd name="T14" fmla="*/ 23 w 38"/>
                  <a:gd name="T15" fmla="*/ 0 h 50"/>
                  <a:gd name="T16" fmla="*/ 19 w 38"/>
                  <a:gd name="T17" fmla="*/ 0 h 50"/>
                  <a:gd name="T18" fmla="*/ 11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1 w 38"/>
                  <a:gd name="T31" fmla="*/ 47 h 50"/>
                  <a:gd name="T32" fmla="*/ 19 w 38"/>
                  <a:gd name="T33" fmla="*/ 50 h 50"/>
                  <a:gd name="T34" fmla="*/ 25 w 38"/>
                  <a:gd name="T35" fmla="*/ 48 h 50"/>
                  <a:gd name="T36" fmla="*/ 30 w 38"/>
                  <a:gd name="T37" fmla="*/ 46 h 50"/>
                  <a:gd name="T38" fmla="*/ 34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3 w 38"/>
                  <a:gd name="T45" fmla="*/ 31 h 50"/>
                  <a:gd name="T46" fmla="*/ 18 w 38"/>
                  <a:gd name="T47" fmla="*/ 26 h 50"/>
                  <a:gd name="T48" fmla="*/ 17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7" y="21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50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0"/>
              <p:cNvSpPr>
                <a:spLocks/>
              </p:cNvSpPr>
              <p:nvPr/>
            </p:nvSpPr>
            <p:spPr bwMode="auto">
              <a:xfrm>
                <a:off x="3354388" y="2665413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1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3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4 h 49"/>
                  <a:gd name="T26" fmla="*/ 1 w 38"/>
                  <a:gd name="T27" fmla="*/ 34 h 49"/>
                  <a:gd name="T28" fmla="*/ 6 w 38"/>
                  <a:gd name="T29" fmla="*/ 41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5 h 49"/>
                  <a:gd name="T38" fmla="*/ 34 w 38"/>
                  <a:gd name="T39" fmla="*/ 41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1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6" y="41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1"/>
              <p:cNvSpPr>
                <a:spLocks/>
              </p:cNvSpPr>
              <p:nvPr/>
            </p:nvSpPr>
            <p:spPr bwMode="auto">
              <a:xfrm>
                <a:off x="3384551" y="2579688"/>
                <a:ext cx="14288" cy="19050"/>
              </a:xfrm>
              <a:custGeom>
                <a:avLst/>
                <a:gdLst>
                  <a:gd name="T0" fmla="*/ 18 w 38"/>
                  <a:gd name="T1" fmla="*/ 22 h 49"/>
                  <a:gd name="T2" fmla="*/ 20 w 38"/>
                  <a:gd name="T3" fmla="*/ 17 h 49"/>
                  <a:gd name="T4" fmla="*/ 24 w 38"/>
                  <a:gd name="T5" fmla="*/ 13 h 49"/>
                  <a:gd name="T6" fmla="*/ 29 w 38"/>
                  <a:gd name="T7" fmla="*/ 9 h 49"/>
                  <a:gd name="T8" fmla="*/ 35 w 38"/>
                  <a:gd name="T9" fmla="*/ 6 h 49"/>
                  <a:gd name="T10" fmla="*/ 33 w 38"/>
                  <a:gd name="T11" fmla="*/ 4 h 49"/>
                  <a:gd name="T12" fmla="*/ 29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2 h 49"/>
                  <a:gd name="T20" fmla="*/ 7 w 38"/>
                  <a:gd name="T21" fmla="*/ 8 h 49"/>
                  <a:gd name="T22" fmla="*/ 1 w 38"/>
                  <a:gd name="T23" fmla="*/ 15 h 49"/>
                  <a:gd name="T24" fmla="*/ 0 w 38"/>
                  <a:gd name="T25" fmla="*/ 25 h 49"/>
                  <a:gd name="T26" fmla="*/ 1 w 38"/>
                  <a:gd name="T27" fmla="*/ 35 h 49"/>
                  <a:gd name="T28" fmla="*/ 7 w 38"/>
                  <a:gd name="T29" fmla="*/ 43 h 49"/>
                  <a:gd name="T30" fmla="*/ 13 w 38"/>
                  <a:gd name="T31" fmla="*/ 48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7 h 49"/>
                  <a:gd name="T38" fmla="*/ 35 w 38"/>
                  <a:gd name="T39" fmla="*/ 43 h 49"/>
                  <a:gd name="T40" fmla="*/ 38 w 38"/>
                  <a:gd name="T41" fmla="*/ 38 h 49"/>
                  <a:gd name="T42" fmla="*/ 30 w 38"/>
                  <a:gd name="T43" fmla="*/ 36 h 49"/>
                  <a:gd name="T44" fmla="*/ 25 w 38"/>
                  <a:gd name="T45" fmla="*/ 32 h 49"/>
                  <a:gd name="T46" fmla="*/ 20 w 38"/>
                  <a:gd name="T47" fmla="*/ 27 h 49"/>
                  <a:gd name="T48" fmla="*/ 18 w 38"/>
                  <a:gd name="T4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2"/>
                    </a:moveTo>
                    <a:lnTo>
                      <a:pt x="20" y="17"/>
                    </a:lnTo>
                    <a:lnTo>
                      <a:pt x="24" y="13"/>
                    </a:lnTo>
                    <a:lnTo>
                      <a:pt x="29" y="9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3" y="48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7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2"/>
              <p:cNvSpPr>
                <a:spLocks/>
              </p:cNvSpPr>
              <p:nvPr/>
            </p:nvSpPr>
            <p:spPr bwMode="auto">
              <a:xfrm>
                <a:off x="3384551" y="2608263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3"/>
              <p:cNvSpPr>
                <a:spLocks/>
              </p:cNvSpPr>
              <p:nvPr/>
            </p:nvSpPr>
            <p:spPr bwMode="auto">
              <a:xfrm>
                <a:off x="3384551" y="2640013"/>
                <a:ext cx="14288" cy="19050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10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8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7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8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4"/>
              <p:cNvSpPr>
                <a:spLocks/>
              </p:cNvSpPr>
              <p:nvPr/>
            </p:nvSpPr>
            <p:spPr bwMode="auto">
              <a:xfrm>
                <a:off x="3384551" y="2667001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5"/>
              <p:cNvSpPr>
                <a:spLocks/>
              </p:cNvSpPr>
              <p:nvPr/>
            </p:nvSpPr>
            <p:spPr bwMode="auto">
              <a:xfrm>
                <a:off x="3411538" y="2581276"/>
                <a:ext cx="15875" cy="20638"/>
              </a:xfrm>
              <a:custGeom>
                <a:avLst/>
                <a:gdLst>
                  <a:gd name="T0" fmla="*/ 18 w 38"/>
                  <a:gd name="T1" fmla="*/ 22 h 50"/>
                  <a:gd name="T2" fmla="*/ 19 w 38"/>
                  <a:gd name="T3" fmla="*/ 17 h 50"/>
                  <a:gd name="T4" fmla="*/ 23 w 38"/>
                  <a:gd name="T5" fmla="*/ 13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3 h 50"/>
                  <a:gd name="T20" fmla="*/ 6 w 38"/>
                  <a:gd name="T21" fmla="*/ 8 h 50"/>
                  <a:gd name="T22" fmla="*/ 1 w 38"/>
                  <a:gd name="T23" fmla="*/ 16 h 50"/>
                  <a:gd name="T24" fmla="*/ 0 w 38"/>
                  <a:gd name="T25" fmla="*/ 25 h 50"/>
                  <a:gd name="T26" fmla="*/ 1 w 38"/>
                  <a:gd name="T27" fmla="*/ 36 h 50"/>
                  <a:gd name="T28" fmla="*/ 6 w 38"/>
                  <a:gd name="T29" fmla="*/ 43 h 50"/>
                  <a:gd name="T30" fmla="*/ 13 w 38"/>
                  <a:gd name="T31" fmla="*/ 49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3 h 50"/>
                  <a:gd name="T40" fmla="*/ 38 w 38"/>
                  <a:gd name="T41" fmla="*/ 38 h 50"/>
                  <a:gd name="T42" fmla="*/ 30 w 38"/>
                  <a:gd name="T43" fmla="*/ 37 h 50"/>
                  <a:gd name="T44" fmla="*/ 25 w 38"/>
                  <a:gd name="T45" fmla="*/ 33 h 50"/>
                  <a:gd name="T46" fmla="*/ 19 w 38"/>
                  <a:gd name="T47" fmla="*/ 28 h 50"/>
                  <a:gd name="T48" fmla="*/ 18 w 38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2"/>
                    </a:moveTo>
                    <a:lnTo>
                      <a:pt x="19" y="17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5" y="33"/>
                    </a:lnTo>
                    <a:lnTo>
                      <a:pt x="19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6"/>
              <p:cNvSpPr>
                <a:spLocks/>
              </p:cNvSpPr>
              <p:nvPr/>
            </p:nvSpPr>
            <p:spPr bwMode="auto">
              <a:xfrm>
                <a:off x="3411538" y="2611438"/>
                <a:ext cx="15875" cy="19050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6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6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3411538" y="2641601"/>
                <a:ext cx="15875" cy="20638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7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8"/>
              <p:cNvSpPr>
                <a:spLocks/>
              </p:cNvSpPr>
              <p:nvPr/>
            </p:nvSpPr>
            <p:spPr bwMode="auto">
              <a:xfrm>
                <a:off x="3411538" y="2670176"/>
                <a:ext cx="15875" cy="19050"/>
              </a:xfrm>
              <a:custGeom>
                <a:avLst/>
                <a:gdLst>
                  <a:gd name="T0" fmla="*/ 18 w 38"/>
                  <a:gd name="T1" fmla="*/ 21 h 49"/>
                  <a:gd name="T2" fmla="*/ 19 w 38"/>
                  <a:gd name="T3" fmla="*/ 15 h 49"/>
                  <a:gd name="T4" fmla="*/ 23 w 38"/>
                  <a:gd name="T5" fmla="*/ 11 h 49"/>
                  <a:gd name="T6" fmla="*/ 28 w 38"/>
                  <a:gd name="T7" fmla="*/ 9 h 49"/>
                  <a:gd name="T8" fmla="*/ 35 w 38"/>
                  <a:gd name="T9" fmla="*/ 6 h 49"/>
                  <a:gd name="T10" fmla="*/ 32 w 38"/>
                  <a:gd name="T11" fmla="*/ 4 h 49"/>
                  <a:gd name="T12" fmla="*/ 28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3 w 38"/>
                  <a:gd name="T31" fmla="*/ 47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5 h 49"/>
                  <a:gd name="T38" fmla="*/ 35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5 w 38"/>
                  <a:gd name="T45" fmla="*/ 31 h 49"/>
                  <a:gd name="T46" fmla="*/ 19 w 38"/>
                  <a:gd name="T47" fmla="*/ 26 h 49"/>
                  <a:gd name="T48" fmla="*/ 18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1"/>
                    </a:moveTo>
                    <a:lnTo>
                      <a:pt x="19" y="15"/>
                    </a:lnTo>
                    <a:lnTo>
                      <a:pt x="23" y="11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5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Csoportba foglalás 22"/>
            <p:cNvGrpSpPr/>
            <p:nvPr/>
          </p:nvGrpSpPr>
          <p:grpSpPr>
            <a:xfrm>
              <a:off x="2106429" y="2345715"/>
              <a:ext cx="879475" cy="1022351"/>
              <a:chOff x="3106738" y="1751013"/>
              <a:chExt cx="879475" cy="1022351"/>
            </a:xfrm>
          </p:grpSpPr>
          <p:sp>
            <p:nvSpPr>
              <p:cNvPr id="123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106738" y="1751013"/>
                <a:ext cx="87947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1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901700"/>
              </a:xfrm>
              <a:custGeom>
                <a:avLst/>
                <a:gdLst>
                  <a:gd name="T0" fmla="*/ 0 w 1339"/>
                  <a:gd name="T1" fmla="*/ 403 h 2273"/>
                  <a:gd name="T2" fmla="*/ 0 w 1339"/>
                  <a:gd name="T3" fmla="*/ 2167 h 2273"/>
                  <a:gd name="T4" fmla="*/ 165 w 1339"/>
                  <a:gd name="T5" fmla="*/ 2190 h 2273"/>
                  <a:gd name="T6" fmla="*/ 278 w 1339"/>
                  <a:gd name="T7" fmla="*/ 2144 h 2273"/>
                  <a:gd name="T8" fmla="*/ 282 w 1339"/>
                  <a:gd name="T9" fmla="*/ 2144 h 2273"/>
                  <a:gd name="T10" fmla="*/ 292 w 1339"/>
                  <a:gd name="T11" fmla="*/ 2143 h 2273"/>
                  <a:gd name="T12" fmla="*/ 307 w 1339"/>
                  <a:gd name="T13" fmla="*/ 2142 h 2273"/>
                  <a:gd name="T14" fmla="*/ 324 w 1339"/>
                  <a:gd name="T15" fmla="*/ 2141 h 2273"/>
                  <a:gd name="T16" fmla="*/ 344 w 1339"/>
                  <a:gd name="T17" fmla="*/ 2139 h 2273"/>
                  <a:gd name="T18" fmla="*/ 362 w 1339"/>
                  <a:gd name="T19" fmla="*/ 2139 h 2273"/>
                  <a:gd name="T20" fmla="*/ 378 w 1339"/>
                  <a:gd name="T21" fmla="*/ 2141 h 2273"/>
                  <a:gd name="T22" fmla="*/ 391 w 1339"/>
                  <a:gd name="T23" fmla="*/ 2144 h 2273"/>
                  <a:gd name="T24" fmla="*/ 404 w 1339"/>
                  <a:gd name="T25" fmla="*/ 2150 h 2273"/>
                  <a:gd name="T26" fmla="*/ 420 w 1339"/>
                  <a:gd name="T27" fmla="*/ 2159 h 2273"/>
                  <a:gd name="T28" fmla="*/ 438 w 1339"/>
                  <a:gd name="T29" fmla="*/ 2168 h 2273"/>
                  <a:gd name="T30" fmla="*/ 456 w 1339"/>
                  <a:gd name="T31" fmla="*/ 2177 h 2273"/>
                  <a:gd name="T32" fmla="*/ 473 w 1339"/>
                  <a:gd name="T33" fmla="*/ 2186 h 2273"/>
                  <a:gd name="T34" fmla="*/ 487 w 1339"/>
                  <a:gd name="T35" fmla="*/ 2194 h 2273"/>
                  <a:gd name="T36" fmla="*/ 496 w 1339"/>
                  <a:gd name="T37" fmla="*/ 2199 h 2273"/>
                  <a:gd name="T38" fmla="*/ 500 w 1339"/>
                  <a:gd name="T39" fmla="*/ 2201 h 2273"/>
                  <a:gd name="T40" fmla="*/ 539 w 1339"/>
                  <a:gd name="T41" fmla="*/ 2247 h 2273"/>
                  <a:gd name="T42" fmla="*/ 790 w 1339"/>
                  <a:gd name="T43" fmla="*/ 2273 h 2273"/>
                  <a:gd name="T44" fmla="*/ 1339 w 1339"/>
                  <a:gd name="T45" fmla="*/ 1605 h 2273"/>
                  <a:gd name="T46" fmla="*/ 1339 w 1339"/>
                  <a:gd name="T47" fmla="*/ 41 h 2273"/>
                  <a:gd name="T48" fmla="*/ 784 w 1339"/>
                  <a:gd name="T49" fmla="*/ 0 h 2273"/>
                  <a:gd name="T50" fmla="*/ 0 w 1339"/>
                  <a:gd name="T51" fmla="*/ 40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9" h="2273">
                    <a:moveTo>
                      <a:pt x="0" y="403"/>
                    </a:moveTo>
                    <a:lnTo>
                      <a:pt x="0" y="2167"/>
                    </a:lnTo>
                    <a:lnTo>
                      <a:pt x="165" y="2190"/>
                    </a:lnTo>
                    <a:lnTo>
                      <a:pt x="278" y="2144"/>
                    </a:lnTo>
                    <a:lnTo>
                      <a:pt x="282" y="2144"/>
                    </a:lnTo>
                    <a:lnTo>
                      <a:pt x="292" y="2143"/>
                    </a:lnTo>
                    <a:lnTo>
                      <a:pt x="307" y="2142"/>
                    </a:lnTo>
                    <a:lnTo>
                      <a:pt x="324" y="2141"/>
                    </a:lnTo>
                    <a:lnTo>
                      <a:pt x="344" y="2139"/>
                    </a:lnTo>
                    <a:lnTo>
                      <a:pt x="362" y="2139"/>
                    </a:lnTo>
                    <a:lnTo>
                      <a:pt x="378" y="2141"/>
                    </a:lnTo>
                    <a:lnTo>
                      <a:pt x="391" y="2144"/>
                    </a:lnTo>
                    <a:lnTo>
                      <a:pt x="404" y="2150"/>
                    </a:lnTo>
                    <a:lnTo>
                      <a:pt x="420" y="2159"/>
                    </a:lnTo>
                    <a:lnTo>
                      <a:pt x="438" y="2168"/>
                    </a:lnTo>
                    <a:lnTo>
                      <a:pt x="456" y="2177"/>
                    </a:lnTo>
                    <a:lnTo>
                      <a:pt x="473" y="2186"/>
                    </a:lnTo>
                    <a:lnTo>
                      <a:pt x="487" y="2194"/>
                    </a:lnTo>
                    <a:lnTo>
                      <a:pt x="496" y="2199"/>
                    </a:lnTo>
                    <a:lnTo>
                      <a:pt x="500" y="2201"/>
                    </a:lnTo>
                    <a:lnTo>
                      <a:pt x="539" y="2247"/>
                    </a:lnTo>
                    <a:lnTo>
                      <a:pt x="790" y="2273"/>
                    </a:lnTo>
                    <a:lnTo>
                      <a:pt x="1339" y="1605"/>
                    </a:lnTo>
                    <a:lnTo>
                      <a:pt x="1339" y="41"/>
                    </a:lnTo>
                    <a:lnTo>
                      <a:pt x="784" y="0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177800"/>
              </a:xfrm>
              <a:custGeom>
                <a:avLst/>
                <a:gdLst>
                  <a:gd name="T0" fmla="*/ 0 w 1339"/>
                  <a:gd name="T1" fmla="*/ 410 h 449"/>
                  <a:gd name="T2" fmla="*/ 750 w 1339"/>
                  <a:gd name="T3" fmla="*/ 449 h 449"/>
                  <a:gd name="T4" fmla="*/ 1339 w 1339"/>
                  <a:gd name="T5" fmla="*/ 29 h 449"/>
                  <a:gd name="T6" fmla="*/ 784 w 1339"/>
                  <a:gd name="T7" fmla="*/ 0 h 449"/>
                  <a:gd name="T8" fmla="*/ 0 w 1339"/>
                  <a:gd name="T9" fmla="*/ 374 h 449"/>
                  <a:gd name="T10" fmla="*/ 0 w 1339"/>
                  <a:gd name="T11" fmla="*/ 41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9" h="449">
                    <a:moveTo>
                      <a:pt x="0" y="410"/>
                    </a:moveTo>
                    <a:lnTo>
                      <a:pt x="750" y="449"/>
                    </a:lnTo>
                    <a:lnTo>
                      <a:pt x="1339" y="29"/>
                    </a:lnTo>
                    <a:lnTo>
                      <a:pt x="784" y="0"/>
                    </a:lnTo>
                    <a:lnTo>
                      <a:pt x="0" y="374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3"/>
              <p:cNvSpPr>
                <a:spLocks/>
              </p:cNvSpPr>
              <p:nvPr/>
            </p:nvSpPr>
            <p:spPr bwMode="auto">
              <a:xfrm>
                <a:off x="3333751" y="2101851"/>
                <a:ext cx="82550" cy="50800"/>
              </a:xfrm>
              <a:custGeom>
                <a:avLst/>
                <a:gdLst>
                  <a:gd name="T0" fmla="*/ 105 w 209"/>
                  <a:gd name="T1" fmla="*/ 128 h 128"/>
                  <a:gd name="T2" fmla="*/ 126 w 209"/>
                  <a:gd name="T3" fmla="*/ 127 h 128"/>
                  <a:gd name="T4" fmla="*/ 145 w 209"/>
                  <a:gd name="T5" fmla="*/ 123 h 128"/>
                  <a:gd name="T6" fmla="*/ 164 w 209"/>
                  <a:gd name="T7" fmla="*/ 117 h 128"/>
                  <a:gd name="T8" fmla="*/ 179 w 209"/>
                  <a:gd name="T9" fmla="*/ 110 h 128"/>
                  <a:gd name="T10" fmla="*/ 191 w 209"/>
                  <a:gd name="T11" fmla="*/ 99 h 128"/>
                  <a:gd name="T12" fmla="*/ 202 w 209"/>
                  <a:gd name="T13" fmla="*/ 89 h 128"/>
                  <a:gd name="T14" fmla="*/ 207 w 209"/>
                  <a:gd name="T15" fmla="*/ 77 h 128"/>
                  <a:gd name="T16" fmla="*/ 209 w 209"/>
                  <a:gd name="T17" fmla="*/ 64 h 128"/>
                  <a:gd name="T18" fmla="*/ 207 w 209"/>
                  <a:gd name="T19" fmla="*/ 51 h 128"/>
                  <a:gd name="T20" fmla="*/ 202 w 209"/>
                  <a:gd name="T21" fmla="*/ 39 h 128"/>
                  <a:gd name="T22" fmla="*/ 191 w 209"/>
                  <a:gd name="T23" fmla="*/ 27 h 128"/>
                  <a:gd name="T24" fmla="*/ 179 w 209"/>
                  <a:gd name="T25" fmla="*/ 18 h 128"/>
                  <a:gd name="T26" fmla="*/ 164 w 209"/>
                  <a:gd name="T27" fmla="*/ 10 h 128"/>
                  <a:gd name="T28" fmla="*/ 145 w 209"/>
                  <a:gd name="T29" fmla="*/ 5 h 128"/>
                  <a:gd name="T30" fmla="*/ 126 w 209"/>
                  <a:gd name="T31" fmla="*/ 1 h 128"/>
                  <a:gd name="T32" fmla="*/ 105 w 209"/>
                  <a:gd name="T33" fmla="*/ 0 h 128"/>
                  <a:gd name="T34" fmla="*/ 84 w 209"/>
                  <a:gd name="T35" fmla="*/ 1 h 128"/>
                  <a:gd name="T36" fmla="*/ 64 w 209"/>
                  <a:gd name="T37" fmla="*/ 5 h 128"/>
                  <a:gd name="T38" fmla="*/ 46 w 209"/>
                  <a:gd name="T39" fmla="*/ 10 h 128"/>
                  <a:gd name="T40" fmla="*/ 31 w 209"/>
                  <a:gd name="T41" fmla="*/ 18 h 128"/>
                  <a:gd name="T42" fmla="*/ 18 w 209"/>
                  <a:gd name="T43" fmla="*/ 27 h 128"/>
                  <a:gd name="T44" fmla="*/ 8 w 209"/>
                  <a:gd name="T45" fmla="*/ 39 h 128"/>
                  <a:gd name="T46" fmla="*/ 3 w 209"/>
                  <a:gd name="T47" fmla="*/ 51 h 128"/>
                  <a:gd name="T48" fmla="*/ 0 w 209"/>
                  <a:gd name="T49" fmla="*/ 64 h 128"/>
                  <a:gd name="T50" fmla="*/ 3 w 209"/>
                  <a:gd name="T51" fmla="*/ 77 h 128"/>
                  <a:gd name="T52" fmla="*/ 8 w 209"/>
                  <a:gd name="T53" fmla="*/ 89 h 128"/>
                  <a:gd name="T54" fmla="*/ 18 w 209"/>
                  <a:gd name="T55" fmla="*/ 99 h 128"/>
                  <a:gd name="T56" fmla="*/ 31 w 209"/>
                  <a:gd name="T57" fmla="*/ 110 h 128"/>
                  <a:gd name="T58" fmla="*/ 46 w 209"/>
                  <a:gd name="T59" fmla="*/ 117 h 128"/>
                  <a:gd name="T60" fmla="*/ 64 w 209"/>
                  <a:gd name="T61" fmla="*/ 123 h 128"/>
                  <a:gd name="T62" fmla="*/ 84 w 209"/>
                  <a:gd name="T63" fmla="*/ 127 h 128"/>
                  <a:gd name="T64" fmla="*/ 105 w 209"/>
                  <a:gd name="T6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128">
                    <a:moveTo>
                      <a:pt x="105" y="128"/>
                    </a:moveTo>
                    <a:lnTo>
                      <a:pt x="126" y="127"/>
                    </a:lnTo>
                    <a:lnTo>
                      <a:pt x="145" y="123"/>
                    </a:lnTo>
                    <a:lnTo>
                      <a:pt x="164" y="117"/>
                    </a:lnTo>
                    <a:lnTo>
                      <a:pt x="179" y="110"/>
                    </a:lnTo>
                    <a:lnTo>
                      <a:pt x="191" y="99"/>
                    </a:lnTo>
                    <a:lnTo>
                      <a:pt x="202" y="89"/>
                    </a:lnTo>
                    <a:lnTo>
                      <a:pt x="207" y="77"/>
                    </a:lnTo>
                    <a:lnTo>
                      <a:pt x="209" y="64"/>
                    </a:lnTo>
                    <a:lnTo>
                      <a:pt x="207" y="51"/>
                    </a:lnTo>
                    <a:lnTo>
                      <a:pt x="202" y="39"/>
                    </a:lnTo>
                    <a:lnTo>
                      <a:pt x="191" y="27"/>
                    </a:lnTo>
                    <a:lnTo>
                      <a:pt x="179" y="18"/>
                    </a:lnTo>
                    <a:lnTo>
                      <a:pt x="164" y="10"/>
                    </a:lnTo>
                    <a:lnTo>
                      <a:pt x="145" y="5"/>
                    </a:lnTo>
                    <a:lnTo>
                      <a:pt x="126" y="1"/>
                    </a:lnTo>
                    <a:lnTo>
                      <a:pt x="105" y="0"/>
                    </a:lnTo>
                    <a:lnTo>
                      <a:pt x="84" y="1"/>
                    </a:lnTo>
                    <a:lnTo>
                      <a:pt x="64" y="5"/>
                    </a:lnTo>
                    <a:lnTo>
                      <a:pt x="46" y="10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9"/>
                    </a:lnTo>
                    <a:lnTo>
                      <a:pt x="3" y="51"/>
                    </a:lnTo>
                    <a:lnTo>
                      <a:pt x="0" y="64"/>
                    </a:lnTo>
                    <a:lnTo>
                      <a:pt x="3" y="77"/>
                    </a:lnTo>
                    <a:lnTo>
                      <a:pt x="8" y="89"/>
                    </a:lnTo>
                    <a:lnTo>
                      <a:pt x="18" y="99"/>
                    </a:lnTo>
                    <a:lnTo>
                      <a:pt x="31" y="110"/>
                    </a:lnTo>
                    <a:lnTo>
                      <a:pt x="46" y="117"/>
                    </a:lnTo>
                    <a:lnTo>
                      <a:pt x="64" y="123"/>
                    </a:lnTo>
                    <a:lnTo>
                      <a:pt x="84" y="127"/>
                    </a:lnTo>
                    <a:lnTo>
                      <a:pt x="105" y="12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4"/>
              <p:cNvSpPr>
                <a:spLocks/>
              </p:cNvSpPr>
              <p:nvPr/>
            </p:nvSpPr>
            <p:spPr bwMode="auto">
              <a:xfrm>
                <a:off x="3308351" y="2368551"/>
                <a:ext cx="136525" cy="44450"/>
              </a:xfrm>
              <a:custGeom>
                <a:avLst/>
                <a:gdLst>
                  <a:gd name="T0" fmla="*/ 0 w 345"/>
                  <a:gd name="T1" fmla="*/ 0 h 113"/>
                  <a:gd name="T2" fmla="*/ 5 w 345"/>
                  <a:gd name="T3" fmla="*/ 74 h 113"/>
                  <a:gd name="T4" fmla="*/ 345 w 345"/>
                  <a:gd name="T5" fmla="*/ 113 h 113"/>
                  <a:gd name="T6" fmla="*/ 345 w 345"/>
                  <a:gd name="T7" fmla="*/ 34 h 113"/>
                  <a:gd name="T8" fmla="*/ 0 w 345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113">
                    <a:moveTo>
                      <a:pt x="0" y="0"/>
                    </a:moveTo>
                    <a:lnTo>
                      <a:pt x="5" y="74"/>
                    </a:lnTo>
                    <a:lnTo>
                      <a:pt x="345" y="113"/>
                    </a:lnTo>
                    <a:lnTo>
                      <a:pt x="34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5"/>
              <p:cNvSpPr>
                <a:spLocks/>
              </p:cNvSpPr>
              <p:nvPr/>
            </p:nvSpPr>
            <p:spPr bwMode="auto">
              <a:xfrm>
                <a:off x="3240088" y="1873251"/>
                <a:ext cx="344488" cy="863600"/>
              </a:xfrm>
              <a:custGeom>
                <a:avLst/>
                <a:gdLst>
                  <a:gd name="T0" fmla="*/ 778 w 868"/>
                  <a:gd name="T1" fmla="*/ 0 h 2177"/>
                  <a:gd name="T2" fmla="*/ 12 w 868"/>
                  <a:gd name="T3" fmla="*/ 374 h 2177"/>
                  <a:gd name="T4" fmla="*/ 0 w 868"/>
                  <a:gd name="T5" fmla="*/ 2166 h 2177"/>
                  <a:gd name="T6" fmla="*/ 85 w 868"/>
                  <a:gd name="T7" fmla="*/ 2177 h 2177"/>
                  <a:gd name="T8" fmla="*/ 85 w 868"/>
                  <a:gd name="T9" fmla="*/ 403 h 2177"/>
                  <a:gd name="T10" fmla="*/ 868 w 868"/>
                  <a:gd name="T11" fmla="*/ 5 h 2177"/>
                  <a:gd name="T12" fmla="*/ 778 w 868"/>
                  <a:gd name="T13" fmla="*/ 0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2177">
                    <a:moveTo>
                      <a:pt x="778" y="0"/>
                    </a:moveTo>
                    <a:lnTo>
                      <a:pt x="12" y="374"/>
                    </a:lnTo>
                    <a:lnTo>
                      <a:pt x="0" y="2166"/>
                    </a:lnTo>
                    <a:lnTo>
                      <a:pt x="85" y="2177"/>
                    </a:lnTo>
                    <a:lnTo>
                      <a:pt x="85" y="403"/>
                    </a:lnTo>
                    <a:lnTo>
                      <a:pt x="868" y="5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6"/>
              <p:cNvSpPr>
                <a:spLocks noChangeArrowheads="1"/>
              </p:cNvSpPr>
              <p:nvPr/>
            </p:nvSpPr>
            <p:spPr bwMode="auto">
              <a:xfrm>
                <a:off x="3278188" y="2232026"/>
                <a:ext cx="22225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7"/>
              <p:cNvSpPr>
                <a:spLocks noChangeArrowheads="1"/>
              </p:cNvSpPr>
              <p:nvPr/>
            </p:nvSpPr>
            <p:spPr bwMode="auto">
              <a:xfrm>
                <a:off x="3308351" y="2368551"/>
                <a:ext cx="14288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8"/>
              <p:cNvSpPr>
                <a:spLocks/>
              </p:cNvSpPr>
              <p:nvPr/>
            </p:nvSpPr>
            <p:spPr bwMode="auto">
              <a:xfrm>
                <a:off x="3560763" y="1879601"/>
                <a:ext cx="215900" cy="889000"/>
              </a:xfrm>
              <a:custGeom>
                <a:avLst/>
                <a:gdLst>
                  <a:gd name="T0" fmla="*/ 9 w 547"/>
                  <a:gd name="T1" fmla="*/ 2238 h 2238"/>
                  <a:gd name="T2" fmla="*/ 9 w 547"/>
                  <a:gd name="T3" fmla="*/ 2187 h 2238"/>
                  <a:gd name="T4" fmla="*/ 518 w 547"/>
                  <a:gd name="T5" fmla="*/ 1574 h 2238"/>
                  <a:gd name="T6" fmla="*/ 519 w 547"/>
                  <a:gd name="T7" fmla="*/ 53 h 2238"/>
                  <a:gd name="T8" fmla="*/ 0 w 547"/>
                  <a:gd name="T9" fmla="*/ 422 h 2238"/>
                  <a:gd name="T10" fmla="*/ 0 w 547"/>
                  <a:gd name="T11" fmla="*/ 378 h 2238"/>
                  <a:gd name="T12" fmla="*/ 547 w 547"/>
                  <a:gd name="T13" fmla="*/ 0 h 2238"/>
                  <a:gd name="T14" fmla="*/ 546 w 547"/>
                  <a:gd name="T15" fmla="*/ 1583 h 2238"/>
                  <a:gd name="T16" fmla="*/ 9 w 547"/>
                  <a:gd name="T17" fmla="*/ 2238 h 2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2238">
                    <a:moveTo>
                      <a:pt x="9" y="2238"/>
                    </a:moveTo>
                    <a:lnTo>
                      <a:pt x="9" y="2187"/>
                    </a:lnTo>
                    <a:lnTo>
                      <a:pt x="518" y="1574"/>
                    </a:lnTo>
                    <a:lnTo>
                      <a:pt x="519" y="53"/>
                    </a:lnTo>
                    <a:lnTo>
                      <a:pt x="0" y="422"/>
                    </a:lnTo>
                    <a:lnTo>
                      <a:pt x="0" y="378"/>
                    </a:lnTo>
                    <a:lnTo>
                      <a:pt x="547" y="0"/>
                    </a:lnTo>
                    <a:lnTo>
                      <a:pt x="546" y="1583"/>
                    </a:lnTo>
                    <a:lnTo>
                      <a:pt x="9" y="2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9"/>
              <p:cNvSpPr>
                <a:spLocks/>
              </p:cNvSpPr>
              <p:nvPr/>
            </p:nvSpPr>
            <p:spPr bwMode="auto">
              <a:xfrm>
                <a:off x="3290888" y="2098676"/>
                <a:ext cx="185738" cy="61913"/>
              </a:xfrm>
              <a:custGeom>
                <a:avLst/>
                <a:gdLst>
                  <a:gd name="T0" fmla="*/ 468 w 468"/>
                  <a:gd name="T1" fmla="*/ 106 h 159"/>
                  <a:gd name="T2" fmla="*/ 151 w 468"/>
                  <a:gd name="T3" fmla="*/ 96 h 159"/>
                  <a:gd name="T4" fmla="*/ 151 w 468"/>
                  <a:gd name="T5" fmla="*/ 102 h 159"/>
                  <a:gd name="T6" fmla="*/ 152 w 468"/>
                  <a:gd name="T7" fmla="*/ 110 h 159"/>
                  <a:gd name="T8" fmla="*/ 157 w 468"/>
                  <a:gd name="T9" fmla="*/ 117 h 159"/>
                  <a:gd name="T10" fmla="*/ 168 w 468"/>
                  <a:gd name="T11" fmla="*/ 125 h 159"/>
                  <a:gd name="T12" fmla="*/ 182 w 468"/>
                  <a:gd name="T13" fmla="*/ 130 h 159"/>
                  <a:gd name="T14" fmla="*/ 205 w 468"/>
                  <a:gd name="T15" fmla="*/ 134 h 159"/>
                  <a:gd name="T16" fmla="*/ 235 w 468"/>
                  <a:gd name="T17" fmla="*/ 135 h 159"/>
                  <a:gd name="T18" fmla="*/ 275 w 468"/>
                  <a:gd name="T19" fmla="*/ 134 h 159"/>
                  <a:gd name="T20" fmla="*/ 271 w 468"/>
                  <a:gd name="T21" fmla="*/ 139 h 159"/>
                  <a:gd name="T22" fmla="*/ 262 w 468"/>
                  <a:gd name="T23" fmla="*/ 144 h 159"/>
                  <a:gd name="T24" fmla="*/ 248 w 468"/>
                  <a:gd name="T25" fmla="*/ 149 h 159"/>
                  <a:gd name="T26" fmla="*/ 233 w 468"/>
                  <a:gd name="T27" fmla="*/ 153 h 159"/>
                  <a:gd name="T28" fmla="*/ 218 w 468"/>
                  <a:gd name="T29" fmla="*/ 156 h 159"/>
                  <a:gd name="T30" fmla="*/ 203 w 468"/>
                  <a:gd name="T31" fmla="*/ 159 h 159"/>
                  <a:gd name="T32" fmla="*/ 193 w 468"/>
                  <a:gd name="T33" fmla="*/ 159 h 159"/>
                  <a:gd name="T34" fmla="*/ 186 w 468"/>
                  <a:gd name="T35" fmla="*/ 159 h 159"/>
                  <a:gd name="T36" fmla="*/ 168 w 468"/>
                  <a:gd name="T37" fmla="*/ 152 h 159"/>
                  <a:gd name="T38" fmla="*/ 152 w 468"/>
                  <a:gd name="T39" fmla="*/ 144 h 159"/>
                  <a:gd name="T40" fmla="*/ 140 w 468"/>
                  <a:gd name="T41" fmla="*/ 138 h 159"/>
                  <a:gd name="T42" fmla="*/ 131 w 468"/>
                  <a:gd name="T43" fmla="*/ 130 h 159"/>
                  <a:gd name="T44" fmla="*/ 123 w 468"/>
                  <a:gd name="T45" fmla="*/ 122 h 159"/>
                  <a:gd name="T46" fmla="*/ 118 w 468"/>
                  <a:gd name="T47" fmla="*/ 113 h 159"/>
                  <a:gd name="T48" fmla="*/ 113 w 468"/>
                  <a:gd name="T49" fmla="*/ 102 h 159"/>
                  <a:gd name="T50" fmla="*/ 108 w 468"/>
                  <a:gd name="T51" fmla="*/ 92 h 159"/>
                  <a:gd name="T52" fmla="*/ 2 w 468"/>
                  <a:gd name="T53" fmla="*/ 87 h 159"/>
                  <a:gd name="T54" fmla="*/ 0 w 468"/>
                  <a:gd name="T55" fmla="*/ 53 h 159"/>
                  <a:gd name="T56" fmla="*/ 104 w 468"/>
                  <a:gd name="T57" fmla="*/ 54 h 159"/>
                  <a:gd name="T58" fmla="*/ 109 w 468"/>
                  <a:gd name="T59" fmla="*/ 41 h 159"/>
                  <a:gd name="T60" fmla="*/ 118 w 468"/>
                  <a:gd name="T61" fmla="*/ 30 h 159"/>
                  <a:gd name="T62" fmla="*/ 129 w 468"/>
                  <a:gd name="T63" fmla="*/ 22 h 159"/>
                  <a:gd name="T64" fmla="*/ 140 w 468"/>
                  <a:gd name="T65" fmla="*/ 16 h 159"/>
                  <a:gd name="T66" fmla="*/ 154 w 468"/>
                  <a:gd name="T67" fmla="*/ 11 h 159"/>
                  <a:gd name="T68" fmla="*/ 168 w 468"/>
                  <a:gd name="T69" fmla="*/ 7 h 159"/>
                  <a:gd name="T70" fmla="*/ 181 w 468"/>
                  <a:gd name="T71" fmla="*/ 3 h 159"/>
                  <a:gd name="T72" fmla="*/ 193 w 468"/>
                  <a:gd name="T73" fmla="*/ 0 h 159"/>
                  <a:gd name="T74" fmla="*/ 198 w 468"/>
                  <a:gd name="T75" fmla="*/ 0 h 159"/>
                  <a:gd name="T76" fmla="*/ 206 w 468"/>
                  <a:gd name="T77" fmla="*/ 3 h 159"/>
                  <a:gd name="T78" fmla="*/ 216 w 468"/>
                  <a:gd name="T79" fmla="*/ 5 h 159"/>
                  <a:gd name="T80" fmla="*/ 225 w 468"/>
                  <a:gd name="T81" fmla="*/ 8 h 159"/>
                  <a:gd name="T82" fmla="*/ 236 w 468"/>
                  <a:gd name="T83" fmla="*/ 12 h 159"/>
                  <a:gd name="T84" fmla="*/ 244 w 468"/>
                  <a:gd name="T85" fmla="*/ 16 h 159"/>
                  <a:gd name="T86" fmla="*/ 252 w 468"/>
                  <a:gd name="T87" fmla="*/ 20 h 159"/>
                  <a:gd name="T88" fmla="*/ 256 w 468"/>
                  <a:gd name="T89" fmla="*/ 24 h 159"/>
                  <a:gd name="T90" fmla="*/ 222 w 468"/>
                  <a:gd name="T91" fmla="*/ 24 h 159"/>
                  <a:gd name="T92" fmla="*/ 195 w 468"/>
                  <a:gd name="T93" fmla="*/ 28 h 159"/>
                  <a:gd name="T94" fmla="*/ 177 w 468"/>
                  <a:gd name="T95" fmla="*/ 33 h 159"/>
                  <a:gd name="T96" fmla="*/ 163 w 468"/>
                  <a:gd name="T97" fmla="*/ 39 h 159"/>
                  <a:gd name="T98" fmla="*/ 154 w 468"/>
                  <a:gd name="T99" fmla="*/ 46 h 159"/>
                  <a:gd name="T100" fmla="*/ 148 w 468"/>
                  <a:gd name="T101" fmla="*/ 53 h 159"/>
                  <a:gd name="T102" fmla="*/ 146 w 468"/>
                  <a:gd name="T103" fmla="*/ 56 h 159"/>
                  <a:gd name="T104" fmla="*/ 146 w 468"/>
                  <a:gd name="T105" fmla="*/ 58 h 159"/>
                  <a:gd name="T106" fmla="*/ 464 w 468"/>
                  <a:gd name="T107" fmla="*/ 68 h 159"/>
                  <a:gd name="T108" fmla="*/ 468 w 468"/>
                  <a:gd name="T109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8" h="159">
                    <a:moveTo>
                      <a:pt x="468" y="106"/>
                    </a:moveTo>
                    <a:lnTo>
                      <a:pt x="151" y="96"/>
                    </a:lnTo>
                    <a:lnTo>
                      <a:pt x="151" y="102"/>
                    </a:lnTo>
                    <a:lnTo>
                      <a:pt x="152" y="110"/>
                    </a:lnTo>
                    <a:lnTo>
                      <a:pt x="157" y="117"/>
                    </a:lnTo>
                    <a:lnTo>
                      <a:pt x="168" y="125"/>
                    </a:lnTo>
                    <a:lnTo>
                      <a:pt x="182" y="130"/>
                    </a:lnTo>
                    <a:lnTo>
                      <a:pt x="205" y="134"/>
                    </a:lnTo>
                    <a:lnTo>
                      <a:pt x="235" y="135"/>
                    </a:lnTo>
                    <a:lnTo>
                      <a:pt x="275" y="134"/>
                    </a:lnTo>
                    <a:lnTo>
                      <a:pt x="271" y="139"/>
                    </a:lnTo>
                    <a:lnTo>
                      <a:pt x="262" y="144"/>
                    </a:lnTo>
                    <a:lnTo>
                      <a:pt x="248" y="149"/>
                    </a:lnTo>
                    <a:lnTo>
                      <a:pt x="233" y="153"/>
                    </a:lnTo>
                    <a:lnTo>
                      <a:pt x="218" y="156"/>
                    </a:lnTo>
                    <a:lnTo>
                      <a:pt x="203" y="159"/>
                    </a:lnTo>
                    <a:lnTo>
                      <a:pt x="193" y="159"/>
                    </a:lnTo>
                    <a:lnTo>
                      <a:pt x="186" y="159"/>
                    </a:lnTo>
                    <a:lnTo>
                      <a:pt x="168" y="152"/>
                    </a:lnTo>
                    <a:lnTo>
                      <a:pt x="152" y="144"/>
                    </a:lnTo>
                    <a:lnTo>
                      <a:pt x="140" y="138"/>
                    </a:lnTo>
                    <a:lnTo>
                      <a:pt x="131" y="130"/>
                    </a:lnTo>
                    <a:lnTo>
                      <a:pt x="123" y="122"/>
                    </a:lnTo>
                    <a:lnTo>
                      <a:pt x="118" y="113"/>
                    </a:lnTo>
                    <a:lnTo>
                      <a:pt x="113" y="102"/>
                    </a:lnTo>
                    <a:lnTo>
                      <a:pt x="108" y="92"/>
                    </a:lnTo>
                    <a:lnTo>
                      <a:pt x="2" y="87"/>
                    </a:lnTo>
                    <a:lnTo>
                      <a:pt x="0" y="53"/>
                    </a:lnTo>
                    <a:lnTo>
                      <a:pt x="104" y="54"/>
                    </a:lnTo>
                    <a:lnTo>
                      <a:pt x="109" y="41"/>
                    </a:lnTo>
                    <a:lnTo>
                      <a:pt x="118" y="30"/>
                    </a:lnTo>
                    <a:lnTo>
                      <a:pt x="129" y="22"/>
                    </a:lnTo>
                    <a:lnTo>
                      <a:pt x="140" y="16"/>
                    </a:lnTo>
                    <a:lnTo>
                      <a:pt x="154" y="11"/>
                    </a:lnTo>
                    <a:lnTo>
                      <a:pt x="168" y="7"/>
                    </a:lnTo>
                    <a:lnTo>
                      <a:pt x="181" y="3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6" y="3"/>
                    </a:lnTo>
                    <a:lnTo>
                      <a:pt x="216" y="5"/>
                    </a:lnTo>
                    <a:lnTo>
                      <a:pt x="225" y="8"/>
                    </a:lnTo>
                    <a:lnTo>
                      <a:pt x="236" y="12"/>
                    </a:lnTo>
                    <a:lnTo>
                      <a:pt x="244" y="16"/>
                    </a:lnTo>
                    <a:lnTo>
                      <a:pt x="252" y="20"/>
                    </a:lnTo>
                    <a:lnTo>
                      <a:pt x="256" y="24"/>
                    </a:lnTo>
                    <a:lnTo>
                      <a:pt x="222" y="24"/>
                    </a:lnTo>
                    <a:lnTo>
                      <a:pt x="195" y="28"/>
                    </a:lnTo>
                    <a:lnTo>
                      <a:pt x="177" y="33"/>
                    </a:lnTo>
                    <a:lnTo>
                      <a:pt x="163" y="39"/>
                    </a:lnTo>
                    <a:lnTo>
                      <a:pt x="154" y="46"/>
                    </a:lnTo>
                    <a:lnTo>
                      <a:pt x="148" y="53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464" y="68"/>
                    </a:lnTo>
                    <a:lnTo>
                      <a:pt x="468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20"/>
              <p:cNvSpPr>
                <a:spLocks/>
              </p:cNvSpPr>
              <p:nvPr/>
            </p:nvSpPr>
            <p:spPr bwMode="auto">
              <a:xfrm>
                <a:off x="3275013" y="2227263"/>
                <a:ext cx="227013" cy="69850"/>
              </a:xfrm>
              <a:custGeom>
                <a:avLst/>
                <a:gdLst>
                  <a:gd name="T0" fmla="*/ 563 w 573"/>
                  <a:gd name="T1" fmla="*/ 174 h 174"/>
                  <a:gd name="T2" fmla="*/ 3 w 573"/>
                  <a:gd name="T3" fmla="*/ 127 h 174"/>
                  <a:gd name="T4" fmla="*/ 0 w 573"/>
                  <a:gd name="T5" fmla="*/ 0 h 174"/>
                  <a:gd name="T6" fmla="*/ 573 w 573"/>
                  <a:gd name="T7" fmla="*/ 30 h 174"/>
                  <a:gd name="T8" fmla="*/ 572 w 573"/>
                  <a:gd name="T9" fmla="*/ 63 h 174"/>
                  <a:gd name="T10" fmla="*/ 25 w 573"/>
                  <a:gd name="T11" fmla="*/ 25 h 174"/>
                  <a:gd name="T12" fmla="*/ 26 w 573"/>
                  <a:gd name="T13" fmla="*/ 102 h 174"/>
                  <a:gd name="T14" fmla="*/ 560 w 573"/>
                  <a:gd name="T15" fmla="*/ 144 h 174"/>
                  <a:gd name="T16" fmla="*/ 563 w 57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174">
                    <a:moveTo>
                      <a:pt x="563" y="174"/>
                    </a:moveTo>
                    <a:lnTo>
                      <a:pt x="3" y="127"/>
                    </a:lnTo>
                    <a:lnTo>
                      <a:pt x="0" y="0"/>
                    </a:lnTo>
                    <a:lnTo>
                      <a:pt x="573" y="30"/>
                    </a:lnTo>
                    <a:lnTo>
                      <a:pt x="572" y="63"/>
                    </a:lnTo>
                    <a:lnTo>
                      <a:pt x="25" y="25"/>
                    </a:lnTo>
                    <a:lnTo>
                      <a:pt x="26" y="102"/>
                    </a:lnTo>
                    <a:lnTo>
                      <a:pt x="560" y="144"/>
                    </a:lnTo>
                    <a:lnTo>
                      <a:pt x="563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1"/>
              <p:cNvSpPr>
                <a:spLocks/>
              </p:cNvSpPr>
              <p:nvPr/>
            </p:nvSpPr>
            <p:spPr bwMode="auto">
              <a:xfrm>
                <a:off x="3302001" y="2360613"/>
                <a:ext cx="144463" cy="58738"/>
              </a:xfrm>
              <a:custGeom>
                <a:avLst/>
                <a:gdLst>
                  <a:gd name="T0" fmla="*/ 29 w 362"/>
                  <a:gd name="T1" fmla="*/ 29 h 145"/>
                  <a:gd name="T2" fmla="*/ 28 w 362"/>
                  <a:gd name="T3" fmla="*/ 81 h 145"/>
                  <a:gd name="T4" fmla="*/ 362 w 362"/>
                  <a:gd name="T5" fmla="*/ 117 h 145"/>
                  <a:gd name="T6" fmla="*/ 359 w 362"/>
                  <a:gd name="T7" fmla="*/ 145 h 145"/>
                  <a:gd name="T8" fmla="*/ 2 w 362"/>
                  <a:gd name="T9" fmla="*/ 106 h 145"/>
                  <a:gd name="T10" fmla="*/ 0 w 362"/>
                  <a:gd name="T11" fmla="*/ 0 h 145"/>
                  <a:gd name="T12" fmla="*/ 356 w 362"/>
                  <a:gd name="T13" fmla="*/ 30 h 145"/>
                  <a:gd name="T14" fmla="*/ 354 w 362"/>
                  <a:gd name="T15" fmla="*/ 58 h 145"/>
                  <a:gd name="T16" fmla="*/ 29 w 362"/>
                  <a:gd name="T17" fmla="*/ 2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5">
                    <a:moveTo>
                      <a:pt x="29" y="29"/>
                    </a:moveTo>
                    <a:lnTo>
                      <a:pt x="28" y="81"/>
                    </a:lnTo>
                    <a:lnTo>
                      <a:pt x="362" y="117"/>
                    </a:lnTo>
                    <a:lnTo>
                      <a:pt x="359" y="145"/>
                    </a:lnTo>
                    <a:lnTo>
                      <a:pt x="2" y="106"/>
                    </a:lnTo>
                    <a:lnTo>
                      <a:pt x="0" y="0"/>
                    </a:lnTo>
                    <a:lnTo>
                      <a:pt x="356" y="30"/>
                    </a:lnTo>
                    <a:lnTo>
                      <a:pt x="354" y="58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2"/>
              <p:cNvSpPr>
                <a:spLocks/>
              </p:cNvSpPr>
              <p:nvPr/>
            </p:nvSpPr>
            <p:spPr bwMode="auto">
              <a:xfrm>
                <a:off x="3236913" y="1870076"/>
                <a:ext cx="531813" cy="903288"/>
              </a:xfrm>
              <a:custGeom>
                <a:avLst/>
                <a:gdLst>
                  <a:gd name="T0" fmla="*/ 0 w 1342"/>
                  <a:gd name="T1" fmla="*/ 374 h 2276"/>
                  <a:gd name="T2" fmla="*/ 174 w 1342"/>
                  <a:gd name="T3" fmla="*/ 2211 h 2276"/>
                  <a:gd name="T4" fmla="*/ 200 w 1342"/>
                  <a:gd name="T5" fmla="*/ 2204 h 2276"/>
                  <a:gd name="T6" fmla="*/ 224 w 1342"/>
                  <a:gd name="T7" fmla="*/ 2195 h 2276"/>
                  <a:gd name="T8" fmla="*/ 246 w 1342"/>
                  <a:gd name="T9" fmla="*/ 2187 h 2276"/>
                  <a:gd name="T10" fmla="*/ 271 w 1342"/>
                  <a:gd name="T11" fmla="*/ 2180 h 2276"/>
                  <a:gd name="T12" fmla="*/ 299 w 1342"/>
                  <a:gd name="T13" fmla="*/ 2175 h 2276"/>
                  <a:gd name="T14" fmla="*/ 331 w 1342"/>
                  <a:gd name="T15" fmla="*/ 2174 h 2276"/>
                  <a:gd name="T16" fmla="*/ 372 w 1342"/>
                  <a:gd name="T17" fmla="*/ 2177 h 2276"/>
                  <a:gd name="T18" fmla="*/ 422 w 1342"/>
                  <a:gd name="T19" fmla="*/ 2184 h 2276"/>
                  <a:gd name="T20" fmla="*/ 458 w 1342"/>
                  <a:gd name="T21" fmla="*/ 2199 h 2276"/>
                  <a:gd name="T22" fmla="*/ 488 w 1342"/>
                  <a:gd name="T23" fmla="*/ 2220 h 2276"/>
                  <a:gd name="T24" fmla="*/ 519 w 1342"/>
                  <a:gd name="T25" fmla="*/ 2243 h 2276"/>
                  <a:gd name="T26" fmla="*/ 550 w 1342"/>
                  <a:gd name="T27" fmla="*/ 2260 h 2276"/>
                  <a:gd name="T28" fmla="*/ 787 w 1342"/>
                  <a:gd name="T29" fmla="*/ 421 h 2276"/>
                  <a:gd name="T30" fmla="*/ 741 w 1342"/>
                  <a:gd name="T31" fmla="*/ 2237 h 2276"/>
                  <a:gd name="T32" fmla="*/ 538 w 1342"/>
                  <a:gd name="T33" fmla="*/ 2204 h 2276"/>
                  <a:gd name="T34" fmla="*/ 500 w 1342"/>
                  <a:gd name="T35" fmla="*/ 2180 h 2276"/>
                  <a:gd name="T36" fmla="*/ 462 w 1342"/>
                  <a:gd name="T37" fmla="*/ 2161 h 2276"/>
                  <a:gd name="T38" fmla="*/ 423 w 1342"/>
                  <a:gd name="T39" fmla="*/ 2146 h 2276"/>
                  <a:gd name="T40" fmla="*/ 388 w 1342"/>
                  <a:gd name="T41" fmla="*/ 2139 h 2276"/>
                  <a:gd name="T42" fmla="*/ 360 w 1342"/>
                  <a:gd name="T43" fmla="*/ 2136 h 2276"/>
                  <a:gd name="T44" fmla="*/ 331 w 1342"/>
                  <a:gd name="T45" fmla="*/ 2137 h 2276"/>
                  <a:gd name="T46" fmla="*/ 303 w 1342"/>
                  <a:gd name="T47" fmla="*/ 2140 h 2276"/>
                  <a:gd name="T48" fmla="*/ 274 w 1342"/>
                  <a:gd name="T49" fmla="*/ 2146 h 2276"/>
                  <a:gd name="T50" fmla="*/ 248 w 1342"/>
                  <a:gd name="T51" fmla="*/ 2156 h 2276"/>
                  <a:gd name="T52" fmla="*/ 220 w 1342"/>
                  <a:gd name="T53" fmla="*/ 2165 h 2276"/>
                  <a:gd name="T54" fmla="*/ 195 w 1342"/>
                  <a:gd name="T55" fmla="*/ 2177 h 2276"/>
                  <a:gd name="T56" fmla="*/ 37 w 1342"/>
                  <a:gd name="T57" fmla="*/ 2165 h 2276"/>
                  <a:gd name="T58" fmla="*/ 674 w 1342"/>
                  <a:gd name="T59" fmla="*/ 1515 h 2276"/>
                  <a:gd name="T60" fmla="*/ 37 w 1342"/>
                  <a:gd name="T61" fmla="*/ 1423 h 2276"/>
                  <a:gd name="T62" fmla="*/ 689 w 1342"/>
                  <a:gd name="T63" fmla="*/ 1180 h 2276"/>
                  <a:gd name="T64" fmla="*/ 37 w 1342"/>
                  <a:gd name="T65" fmla="*/ 1097 h 2276"/>
                  <a:gd name="T66" fmla="*/ 697 w 1342"/>
                  <a:gd name="T67" fmla="*/ 866 h 2276"/>
                  <a:gd name="T68" fmla="*/ 37 w 1342"/>
                  <a:gd name="T69" fmla="*/ 798 h 2276"/>
                  <a:gd name="T70" fmla="*/ 706 w 1342"/>
                  <a:gd name="T71" fmla="*/ 457 h 2276"/>
                  <a:gd name="T72" fmla="*/ 36 w 1342"/>
                  <a:gd name="T73" fmla="*/ 400 h 2276"/>
                  <a:gd name="T74" fmla="*/ 49 w 1342"/>
                  <a:gd name="T75" fmla="*/ 388 h 2276"/>
                  <a:gd name="T76" fmla="*/ 114 w 1342"/>
                  <a:gd name="T77" fmla="*/ 357 h 2276"/>
                  <a:gd name="T78" fmla="*/ 221 w 1342"/>
                  <a:gd name="T79" fmla="*/ 304 h 2276"/>
                  <a:gd name="T80" fmla="*/ 352 w 1342"/>
                  <a:gd name="T81" fmla="*/ 240 h 2276"/>
                  <a:gd name="T82" fmla="*/ 491 w 1342"/>
                  <a:gd name="T83" fmla="*/ 172 h 2276"/>
                  <a:gd name="T84" fmla="*/ 619 w 1342"/>
                  <a:gd name="T85" fmla="*/ 109 h 2276"/>
                  <a:gd name="T86" fmla="*/ 721 w 1342"/>
                  <a:gd name="T87" fmla="*/ 60 h 2276"/>
                  <a:gd name="T88" fmla="*/ 782 w 1342"/>
                  <a:gd name="T89" fmla="*/ 31 h 2276"/>
                  <a:gd name="T90" fmla="*/ 1299 w 1342"/>
                  <a:gd name="T91" fmla="*/ 47 h 2276"/>
                  <a:gd name="T92" fmla="*/ 790 w 1342"/>
                  <a:gd name="T93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2" h="2276">
                    <a:moveTo>
                      <a:pt x="790" y="0"/>
                    </a:moveTo>
                    <a:lnTo>
                      <a:pt x="0" y="374"/>
                    </a:lnTo>
                    <a:lnTo>
                      <a:pt x="0" y="2186"/>
                    </a:lnTo>
                    <a:lnTo>
                      <a:pt x="174" y="2211"/>
                    </a:lnTo>
                    <a:lnTo>
                      <a:pt x="187" y="2207"/>
                    </a:lnTo>
                    <a:lnTo>
                      <a:pt x="200" y="2204"/>
                    </a:lnTo>
                    <a:lnTo>
                      <a:pt x="212" y="2199"/>
                    </a:lnTo>
                    <a:lnTo>
                      <a:pt x="224" y="2195"/>
                    </a:lnTo>
                    <a:lnTo>
                      <a:pt x="236" y="2191"/>
                    </a:lnTo>
                    <a:lnTo>
                      <a:pt x="246" y="2187"/>
                    </a:lnTo>
                    <a:lnTo>
                      <a:pt x="258" y="2183"/>
                    </a:lnTo>
                    <a:lnTo>
                      <a:pt x="271" y="2180"/>
                    </a:lnTo>
                    <a:lnTo>
                      <a:pt x="284" y="2178"/>
                    </a:lnTo>
                    <a:lnTo>
                      <a:pt x="299" y="2175"/>
                    </a:lnTo>
                    <a:lnTo>
                      <a:pt x="314" y="2174"/>
                    </a:lnTo>
                    <a:lnTo>
                      <a:pt x="331" y="2174"/>
                    </a:lnTo>
                    <a:lnTo>
                      <a:pt x="351" y="2175"/>
                    </a:lnTo>
                    <a:lnTo>
                      <a:pt x="372" y="2177"/>
                    </a:lnTo>
                    <a:lnTo>
                      <a:pt x="396" y="2179"/>
                    </a:lnTo>
                    <a:lnTo>
                      <a:pt x="422" y="2184"/>
                    </a:lnTo>
                    <a:lnTo>
                      <a:pt x="441" y="2190"/>
                    </a:lnTo>
                    <a:lnTo>
                      <a:pt x="458" y="2199"/>
                    </a:lnTo>
                    <a:lnTo>
                      <a:pt x="474" y="2209"/>
                    </a:lnTo>
                    <a:lnTo>
                      <a:pt x="488" y="2220"/>
                    </a:lnTo>
                    <a:lnTo>
                      <a:pt x="503" y="2232"/>
                    </a:lnTo>
                    <a:lnTo>
                      <a:pt x="519" y="2243"/>
                    </a:lnTo>
                    <a:lnTo>
                      <a:pt x="533" y="2252"/>
                    </a:lnTo>
                    <a:lnTo>
                      <a:pt x="550" y="2260"/>
                    </a:lnTo>
                    <a:lnTo>
                      <a:pt x="787" y="2276"/>
                    </a:lnTo>
                    <a:lnTo>
                      <a:pt x="787" y="421"/>
                    </a:lnTo>
                    <a:lnTo>
                      <a:pt x="741" y="420"/>
                    </a:lnTo>
                    <a:lnTo>
                      <a:pt x="741" y="2237"/>
                    </a:lnTo>
                    <a:lnTo>
                      <a:pt x="559" y="2218"/>
                    </a:lnTo>
                    <a:lnTo>
                      <a:pt x="538" y="2204"/>
                    </a:lnTo>
                    <a:lnTo>
                      <a:pt x="519" y="2192"/>
                    </a:lnTo>
                    <a:lnTo>
                      <a:pt x="500" y="2180"/>
                    </a:lnTo>
                    <a:lnTo>
                      <a:pt x="481" y="2170"/>
                    </a:lnTo>
                    <a:lnTo>
                      <a:pt x="462" y="2161"/>
                    </a:lnTo>
                    <a:lnTo>
                      <a:pt x="444" y="2153"/>
                    </a:lnTo>
                    <a:lnTo>
                      <a:pt x="423" y="2146"/>
                    </a:lnTo>
                    <a:lnTo>
                      <a:pt x="402" y="2141"/>
                    </a:lnTo>
                    <a:lnTo>
                      <a:pt x="388" y="2139"/>
                    </a:lnTo>
                    <a:lnTo>
                      <a:pt x="373" y="2137"/>
                    </a:lnTo>
                    <a:lnTo>
                      <a:pt x="360" y="2136"/>
                    </a:lnTo>
                    <a:lnTo>
                      <a:pt x="346" y="2136"/>
                    </a:lnTo>
                    <a:lnTo>
                      <a:pt x="331" y="2137"/>
                    </a:lnTo>
                    <a:lnTo>
                      <a:pt x="317" y="2139"/>
                    </a:lnTo>
                    <a:lnTo>
                      <a:pt x="303" y="2140"/>
                    </a:lnTo>
                    <a:lnTo>
                      <a:pt x="288" y="2144"/>
                    </a:lnTo>
                    <a:lnTo>
                      <a:pt x="274" y="2146"/>
                    </a:lnTo>
                    <a:lnTo>
                      <a:pt x="261" y="2150"/>
                    </a:lnTo>
                    <a:lnTo>
                      <a:pt x="248" y="2156"/>
                    </a:lnTo>
                    <a:lnTo>
                      <a:pt x="233" y="2160"/>
                    </a:lnTo>
                    <a:lnTo>
                      <a:pt x="220" y="2165"/>
                    </a:lnTo>
                    <a:lnTo>
                      <a:pt x="208" y="2170"/>
                    </a:lnTo>
                    <a:lnTo>
                      <a:pt x="195" y="2177"/>
                    </a:lnTo>
                    <a:lnTo>
                      <a:pt x="183" y="2182"/>
                    </a:lnTo>
                    <a:lnTo>
                      <a:pt x="37" y="2165"/>
                    </a:lnTo>
                    <a:lnTo>
                      <a:pt x="37" y="1457"/>
                    </a:lnTo>
                    <a:lnTo>
                      <a:pt x="674" y="1515"/>
                    </a:lnTo>
                    <a:lnTo>
                      <a:pt x="673" y="1477"/>
                    </a:lnTo>
                    <a:lnTo>
                      <a:pt x="37" y="1423"/>
                    </a:lnTo>
                    <a:lnTo>
                      <a:pt x="37" y="1134"/>
                    </a:lnTo>
                    <a:lnTo>
                      <a:pt x="689" y="1180"/>
                    </a:lnTo>
                    <a:lnTo>
                      <a:pt x="689" y="1147"/>
                    </a:lnTo>
                    <a:lnTo>
                      <a:pt x="37" y="1097"/>
                    </a:lnTo>
                    <a:lnTo>
                      <a:pt x="37" y="833"/>
                    </a:lnTo>
                    <a:lnTo>
                      <a:pt x="697" y="866"/>
                    </a:lnTo>
                    <a:lnTo>
                      <a:pt x="695" y="828"/>
                    </a:lnTo>
                    <a:lnTo>
                      <a:pt x="37" y="798"/>
                    </a:lnTo>
                    <a:lnTo>
                      <a:pt x="36" y="434"/>
                    </a:lnTo>
                    <a:lnTo>
                      <a:pt x="706" y="457"/>
                    </a:lnTo>
                    <a:lnTo>
                      <a:pt x="708" y="420"/>
                    </a:lnTo>
                    <a:lnTo>
                      <a:pt x="36" y="400"/>
                    </a:lnTo>
                    <a:lnTo>
                      <a:pt x="36" y="395"/>
                    </a:lnTo>
                    <a:lnTo>
                      <a:pt x="49" y="388"/>
                    </a:lnTo>
                    <a:lnTo>
                      <a:pt x="75" y="375"/>
                    </a:lnTo>
                    <a:lnTo>
                      <a:pt x="114" y="357"/>
                    </a:lnTo>
                    <a:lnTo>
                      <a:pt x="164" y="332"/>
                    </a:lnTo>
                    <a:lnTo>
                      <a:pt x="221" y="304"/>
                    </a:lnTo>
                    <a:lnTo>
                      <a:pt x="286" y="273"/>
                    </a:lnTo>
                    <a:lnTo>
                      <a:pt x="352" y="240"/>
                    </a:lnTo>
                    <a:lnTo>
                      <a:pt x="422" y="206"/>
                    </a:lnTo>
                    <a:lnTo>
                      <a:pt x="491" y="172"/>
                    </a:lnTo>
                    <a:lnTo>
                      <a:pt x="558" y="141"/>
                    </a:lnTo>
                    <a:lnTo>
                      <a:pt x="619" y="109"/>
                    </a:lnTo>
                    <a:lnTo>
                      <a:pt x="676" y="83"/>
                    </a:lnTo>
                    <a:lnTo>
                      <a:pt x="721" y="60"/>
                    </a:lnTo>
                    <a:lnTo>
                      <a:pt x="758" y="43"/>
                    </a:lnTo>
                    <a:lnTo>
                      <a:pt x="782" y="31"/>
                    </a:lnTo>
                    <a:lnTo>
                      <a:pt x="790" y="27"/>
                    </a:lnTo>
                    <a:lnTo>
                      <a:pt x="1299" y="47"/>
                    </a:lnTo>
                    <a:lnTo>
                      <a:pt x="1342" y="1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3"/>
              <p:cNvSpPr>
                <a:spLocks/>
              </p:cNvSpPr>
              <p:nvPr/>
            </p:nvSpPr>
            <p:spPr bwMode="auto">
              <a:xfrm>
                <a:off x="3328988" y="2573338"/>
                <a:ext cx="15875" cy="20638"/>
              </a:xfrm>
              <a:custGeom>
                <a:avLst/>
                <a:gdLst>
                  <a:gd name="T0" fmla="*/ 17 w 37"/>
                  <a:gd name="T1" fmla="*/ 22 h 51"/>
                  <a:gd name="T2" fmla="*/ 18 w 37"/>
                  <a:gd name="T3" fmla="*/ 17 h 51"/>
                  <a:gd name="T4" fmla="*/ 22 w 37"/>
                  <a:gd name="T5" fmla="*/ 13 h 51"/>
                  <a:gd name="T6" fmla="*/ 27 w 37"/>
                  <a:gd name="T7" fmla="*/ 9 h 51"/>
                  <a:gd name="T8" fmla="*/ 34 w 37"/>
                  <a:gd name="T9" fmla="*/ 7 h 51"/>
                  <a:gd name="T10" fmla="*/ 31 w 37"/>
                  <a:gd name="T11" fmla="*/ 4 h 51"/>
                  <a:gd name="T12" fmla="*/ 27 w 37"/>
                  <a:gd name="T13" fmla="*/ 1 h 51"/>
                  <a:gd name="T14" fmla="*/ 23 w 37"/>
                  <a:gd name="T15" fmla="*/ 0 h 51"/>
                  <a:gd name="T16" fmla="*/ 19 w 37"/>
                  <a:gd name="T17" fmla="*/ 0 h 51"/>
                  <a:gd name="T18" fmla="*/ 11 w 37"/>
                  <a:gd name="T19" fmla="*/ 2 h 51"/>
                  <a:gd name="T20" fmla="*/ 6 w 37"/>
                  <a:gd name="T21" fmla="*/ 7 h 51"/>
                  <a:gd name="T22" fmla="*/ 1 w 37"/>
                  <a:gd name="T23" fmla="*/ 15 h 51"/>
                  <a:gd name="T24" fmla="*/ 0 w 37"/>
                  <a:gd name="T25" fmla="*/ 26 h 51"/>
                  <a:gd name="T26" fmla="*/ 1 w 37"/>
                  <a:gd name="T27" fmla="*/ 35 h 51"/>
                  <a:gd name="T28" fmla="*/ 6 w 37"/>
                  <a:gd name="T29" fmla="*/ 43 h 51"/>
                  <a:gd name="T30" fmla="*/ 11 w 37"/>
                  <a:gd name="T31" fmla="*/ 48 h 51"/>
                  <a:gd name="T32" fmla="*/ 19 w 37"/>
                  <a:gd name="T33" fmla="*/ 51 h 51"/>
                  <a:gd name="T34" fmla="*/ 24 w 37"/>
                  <a:gd name="T35" fmla="*/ 49 h 51"/>
                  <a:gd name="T36" fmla="*/ 30 w 37"/>
                  <a:gd name="T37" fmla="*/ 47 h 51"/>
                  <a:gd name="T38" fmla="*/ 34 w 37"/>
                  <a:gd name="T39" fmla="*/ 43 h 51"/>
                  <a:gd name="T40" fmla="*/ 37 w 37"/>
                  <a:gd name="T41" fmla="*/ 38 h 51"/>
                  <a:gd name="T42" fmla="*/ 30 w 37"/>
                  <a:gd name="T43" fmla="*/ 36 h 51"/>
                  <a:gd name="T44" fmla="*/ 23 w 37"/>
                  <a:gd name="T45" fmla="*/ 32 h 51"/>
                  <a:gd name="T46" fmla="*/ 18 w 37"/>
                  <a:gd name="T47" fmla="*/ 27 h 51"/>
                  <a:gd name="T48" fmla="*/ 17 w 3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1"/>
                    </a:lnTo>
                    <a:lnTo>
                      <a:pt x="24" y="49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7" y="38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4"/>
              <p:cNvSpPr>
                <a:spLocks/>
              </p:cNvSpPr>
              <p:nvPr/>
            </p:nvSpPr>
            <p:spPr bwMode="auto">
              <a:xfrm>
                <a:off x="3328988" y="2603501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3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5"/>
              <p:cNvSpPr>
                <a:spLocks/>
              </p:cNvSpPr>
              <p:nvPr/>
            </p:nvSpPr>
            <p:spPr bwMode="auto">
              <a:xfrm>
                <a:off x="3328988" y="2633663"/>
                <a:ext cx="15875" cy="20638"/>
              </a:xfrm>
              <a:custGeom>
                <a:avLst/>
                <a:gdLst>
                  <a:gd name="T0" fmla="*/ 17 w 37"/>
                  <a:gd name="T1" fmla="*/ 23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10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4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3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10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4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6"/>
              <p:cNvSpPr>
                <a:spLocks/>
              </p:cNvSpPr>
              <p:nvPr/>
            </p:nvSpPr>
            <p:spPr bwMode="auto">
              <a:xfrm>
                <a:off x="3328988" y="2662238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1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1 h 50"/>
                  <a:gd name="T20" fmla="*/ 6 w 37"/>
                  <a:gd name="T21" fmla="*/ 7 h 50"/>
                  <a:gd name="T22" fmla="*/ 1 w 37"/>
                  <a:gd name="T23" fmla="*/ 14 h 50"/>
                  <a:gd name="T24" fmla="*/ 0 w 37"/>
                  <a:gd name="T25" fmla="*/ 25 h 50"/>
                  <a:gd name="T26" fmla="*/ 1 w 37"/>
                  <a:gd name="T27" fmla="*/ 35 h 50"/>
                  <a:gd name="T28" fmla="*/ 6 w 37"/>
                  <a:gd name="T29" fmla="*/ 43 h 50"/>
                  <a:gd name="T30" fmla="*/ 11 w 37"/>
                  <a:gd name="T31" fmla="*/ 48 h 50"/>
                  <a:gd name="T32" fmla="*/ 19 w 37"/>
                  <a:gd name="T33" fmla="*/ 50 h 50"/>
                  <a:gd name="T34" fmla="*/ 24 w 37"/>
                  <a:gd name="T35" fmla="*/ 48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5 h 50"/>
                  <a:gd name="T44" fmla="*/ 23 w 37"/>
                  <a:gd name="T45" fmla="*/ 31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7"/>
              <p:cNvSpPr>
                <a:spLocks/>
              </p:cNvSpPr>
              <p:nvPr/>
            </p:nvSpPr>
            <p:spPr bwMode="auto">
              <a:xfrm>
                <a:off x="3354388" y="2576513"/>
                <a:ext cx="15875" cy="20638"/>
              </a:xfrm>
              <a:custGeom>
                <a:avLst/>
                <a:gdLst>
                  <a:gd name="T0" fmla="*/ 17 w 38"/>
                  <a:gd name="T1" fmla="*/ 22 h 51"/>
                  <a:gd name="T2" fmla="*/ 18 w 38"/>
                  <a:gd name="T3" fmla="*/ 17 h 51"/>
                  <a:gd name="T4" fmla="*/ 22 w 38"/>
                  <a:gd name="T5" fmla="*/ 13 h 51"/>
                  <a:gd name="T6" fmla="*/ 27 w 38"/>
                  <a:gd name="T7" fmla="*/ 9 h 51"/>
                  <a:gd name="T8" fmla="*/ 34 w 38"/>
                  <a:gd name="T9" fmla="*/ 8 h 51"/>
                  <a:gd name="T10" fmla="*/ 31 w 38"/>
                  <a:gd name="T11" fmla="*/ 4 h 51"/>
                  <a:gd name="T12" fmla="*/ 27 w 38"/>
                  <a:gd name="T13" fmla="*/ 1 h 51"/>
                  <a:gd name="T14" fmla="*/ 23 w 38"/>
                  <a:gd name="T15" fmla="*/ 0 h 51"/>
                  <a:gd name="T16" fmla="*/ 19 w 38"/>
                  <a:gd name="T17" fmla="*/ 0 h 51"/>
                  <a:gd name="T18" fmla="*/ 11 w 38"/>
                  <a:gd name="T19" fmla="*/ 3 h 51"/>
                  <a:gd name="T20" fmla="*/ 6 w 38"/>
                  <a:gd name="T21" fmla="*/ 8 h 51"/>
                  <a:gd name="T22" fmla="*/ 1 w 38"/>
                  <a:gd name="T23" fmla="*/ 16 h 51"/>
                  <a:gd name="T24" fmla="*/ 0 w 38"/>
                  <a:gd name="T25" fmla="*/ 25 h 51"/>
                  <a:gd name="T26" fmla="*/ 1 w 38"/>
                  <a:gd name="T27" fmla="*/ 35 h 51"/>
                  <a:gd name="T28" fmla="*/ 6 w 38"/>
                  <a:gd name="T29" fmla="*/ 43 h 51"/>
                  <a:gd name="T30" fmla="*/ 11 w 38"/>
                  <a:gd name="T31" fmla="*/ 49 h 51"/>
                  <a:gd name="T32" fmla="*/ 19 w 38"/>
                  <a:gd name="T33" fmla="*/ 51 h 51"/>
                  <a:gd name="T34" fmla="*/ 25 w 38"/>
                  <a:gd name="T35" fmla="*/ 50 h 51"/>
                  <a:gd name="T36" fmla="*/ 30 w 38"/>
                  <a:gd name="T37" fmla="*/ 47 h 51"/>
                  <a:gd name="T38" fmla="*/ 34 w 38"/>
                  <a:gd name="T39" fmla="*/ 43 h 51"/>
                  <a:gd name="T40" fmla="*/ 38 w 38"/>
                  <a:gd name="T41" fmla="*/ 38 h 51"/>
                  <a:gd name="T42" fmla="*/ 30 w 38"/>
                  <a:gd name="T43" fmla="*/ 37 h 51"/>
                  <a:gd name="T44" fmla="*/ 23 w 38"/>
                  <a:gd name="T45" fmla="*/ 33 h 51"/>
                  <a:gd name="T46" fmla="*/ 18 w 38"/>
                  <a:gd name="T47" fmla="*/ 28 h 51"/>
                  <a:gd name="T48" fmla="*/ 17 w 38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1"/>
                    </a:lnTo>
                    <a:lnTo>
                      <a:pt x="25" y="50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3" y="33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8"/>
              <p:cNvSpPr>
                <a:spLocks/>
              </p:cNvSpPr>
              <p:nvPr/>
            </p:nvSpPr>
            <p:spPr bwMode="auto">
              <a:xfrm>
                <a:off x="3354388" y="2606676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2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4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6 h 49"/>
                  <a:gd name="T38" fmla="*/ 34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9"/>
              <p:cNvSpPr>
                <a:spLocks/>
              </p:cNvSpPr>
              <p:nvPr/>
            </p:nvSpPr>
            <p:spPr bwMode="auto">
              <a:xfrm>
                <a:off x="3354388" y="2636838"/>
                <a:ext cx="15875" cy="19050"/>
              </a:xfrm>
              <a:custGeom>
                <a:avLst/>
                <a:gdLst>
                  <a:gd name="T0" fmla="*/ 17 w 38"/>
                  <a:gd name="T1" fmla="*/ 21 h 50"/>
                  <a:gd name="T2" fmla="*/ 18 w 38"/>
                  <a:gd name="T3" fmla="*/ 16 h 50"/>
                  <a:gd name="T4" fmla="*/ 22 w 38"/>
                  <a:gd name="T5" fmla="*/ 12 h 50"/>
                  <a:gd name="T6" fmla="*/ 27 w 38"/>
                  <a:gd name="T7" fmla="*/ 9 h 50"/>
                  <a:gd name="T8" fmla="*/ 34 w 38"/>
                  <a:gd name="T9" fmla="*/ 6 h 50"/>
                  <a:gd name="T10" fmla="*/ 31 w 38"/>
                  <a:gd name="T11" fmla="*/ 4 h 50"/>
                  <a:gd name="T12" fmla="*/ 27 w 38"/>
                  <a:gd name="T13" fmla="*/ 1 h 50"/>
                  <a:gd name="T14" fmla="*/ 23 w 38"/>
                  <a:gd name="T15" fmla="*/ 0 h 50"/>
                  <a:gd name="T16" fmla="*/ 19 w 38"/>
                  <a:gd name="T17" fmla="*/ 0 h 50"/>
                  <a:gd name="T18" fmla="*/ 11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1 w 38"/>
                  <a:gd name="T31" fmla="*/ 47 h 50"/>
                  <a:gd name="T32" fmla="*/ 19 w 38"/>
                  <a:gd name="T33" fmla="*/ 50 h 50"/>
                  <a:gd name="T34" fmla="*/ 25 w 38"/>
                  <a:gd name="T35" fmla="*/ 48 h 50"/>
                  <a:gd name="T36" fmla="*/ 30 w 38"/>
                  <a:gd name="T37" fmla="*/ 46 h 50"/>
                  <a:gd name="T38" fmla="*/ 34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3 w 38"/>
                  <a:gd name="T45" fmla="*/ 31 h 50"/>
                  <a:gd name="T46" fmla="*/ 18 w 38"/>
                  <a:gd name="T47" fmla="*/ 26 h 50"/>
                  <a:gd name="T48" fmla="*/ 17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7" y="21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50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0"/>
              <p:cNvSpPr>
                <a:spLocks/>
              </p:cNvSpPr>
              <p:nvPr/>
            </p:nvSpPr>
            <p:spPr bwMode="auto">
              <a:xfrm>
                <a:off x="3354388" y="2665413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1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3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4 h 49"/>
                  <a:gd name="T26" fmla="*/ 1 w 38"/>
                  <a:gd name="T27" fmla="*/ 34 h 49"/>
                  <a:gd name="T28" fmla="*/ 6 w 38"/>
                  <a:gd name="T29" fmla="*/ 41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5 h 49"/>
                  <a:gd name="T38" fmla="*/ 34 w 38"/>
                  <a:gd name="T39" fmla="*/ 41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1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6" y="41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1"/>
              <p:cNvSpPr>
                <a:spLocks/>
              </p:cNvSpPr>
              <p:nvPr/>
            </p:nvSpPr>
            <p:spPr bwMode="auto">
              <a:xfrm>
                <a:off x="3384551" y="2579688"/>
                <a:ext cx="14288" cy="19050"/>
              </a:xfrm>
              <a:custGeom>
                <a:avLst/>
                <a:gdLst>
                  <a:gd name="T0" fmla="*/ 18 w 38"/>
                  <a:gd name="T1" fmla="*/ 22 h 49"/>
                  <a:gd name="T2" fmla="*/ 20 w 38"/>
                  <a:gd name="T3" fmla="*/ 17 h 49"/>
                  <a:gd name="T4" fmla="*/ 24 w 38"/>
                  <a:gd name="T5" fmla="*/ 13 h 49"/>
                  <a:gd name="T6" fmla="*/ 29 w 38"/>
                  <a:gd name="T7" fmla="*/ 9 h 49"/>
                  <a:gd name="T8" fmla="*/ 35 w 38"/>
                  <a:gd name="T9" fmla="*/ 6 h 49"/>
                  <a:gd name="T10" fmla="*/ 33 w 38"/>
                  <a:gd name="T11" fmla="*/ 4 h 49"/>
                  <a:gd name="T12" fmla="*/ 29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2 h 49"/>
                  <a:gd name="T20" fmla="*/ 7 w 38"/>
                  <a:gd name="T21" fmla="*/ 8 h 49"/>
                  <a:gd name="T22" fmla="*/ 1 w 38"/>
                  <a:gd name="T23" fmla="*/ 15 h 49"/>
                  <a:gd name="T24" fmla="*/ 0 w 38"/>
                  <a:gd name="T25" fmla="*/ 25 h 49"/>
                  <a:gd name="T26" fmla="*/ 1 w 38"/>
                  <a:gd name="T27" fmla="*/ 35 h 49"/>
                  <a:gd name="T28" fmla="*/ 7 w 38"/>
                  <a:gd name="T29" fmla="*/ 43 h 49"/>
                  <a:gd name="T30" fmla="*/ 13 w 38"/>
                  <a:gd name="T31" fmla="*/ 48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7 h 49"/>
                  <a:gd name="T38" fmla="*/ 35 w 38"/>
                  <a:gd name="T39" fmla="*/ 43 h 49"/>
                  <a:gd name="T40" fmla="*/ 38 w 38"/>
                  <a:gd name="T41" fmla="*/ 38 h 49"/>
                  <a:gd name="T42" fmla="*/ 30 w 38"/>
                  <a:gd name="T43" fmla="*/ 36 h 49"/>
                  <a:gd name="T44" fmla="*/ 25 w 38"/>
                  <a:gd name="T45" fmla="*/ 32 h 49"/>
                  <a:gd name="T46" fmla="*/ 20 w 38"/>
                  <a:gd name="T47" fmla="*/ 27 h 49"/>
                  <a:gd name="T48" fmla="*/ 18 w 38"/>
                  <a:gd name="T4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2"/>
                    </a:moveTo>
                    <a:lnTo>
                      <a:pt x="20" y="17"/>
                    </a:lnTo>
                    <a:lnTo>
                      <a:pt x="24" y="13"/>
                    </a:lnTo>
                    <a:lnTo>
                      <a:pt x="29" y="9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3" y="48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7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2"/>
              <p:cNvSpPr>
                <a:spLocks/>
              </p:cNvSpPr>
              <p:nvPr/>
            </p:nvSpPr>
            <p:spPr bwMode="auto">
              <a:xfrm>
                <a:off x="3384551" y="2608263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3"/>
              <p:cNvSpPr>
                <a:spLocks/>
              </p:cNvSpPr>
              <p:nvPr/>
            </p:nvSpPr>
            <p:spPr bwMode="auto">
              <a:xfrm>
                <a:off x="3384551" y="2640013"/>
                <a:ext cx="14288" cy="19050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10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8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7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8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4"/>
              <p:cNvSpPr>
                <a:spLocks/>
              </p:cNvSpPr>
              <p:nvPr/>
            </p:nvSpPr>
            <p:spPr bwMode="auto">
              <a:xfrm>
                <a:off x="3384551" y="2667001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5"/>
              <p:cNvSpPr>
                <a:spLocks/>
              </p:cNvSpPr>
              <p:nvPr/>
            </p:nvSpPr>
            <p:spPr bwMode="auto">
              <a:xfrm>
                <a:off x="3411538" y="2581276"/>
                <a:ext cx="15875" cy="20638"/>
              </a:xfrm>
              <a:custGeom>
                <a:avLst/>
                <a:gdLst>
                  <a:gd name="T0" fmla="*/ 18 w 38"/>
                  <a:gd name="T1" fmla="*/ 22 h 50"/>
                  <a:gd name="T2" fmla="*/ 19 w 38"/>
                  <a:gd name="T3" fmla="*/ 17 h 50"/>
                  <a:gd name="T4" fmla="*/ 23 w 38"/>
                  <a:gd name="T5" fmla="*/ 13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3 h 50"/>
                  <a:gd name="T20" fmla="*/ 6 w 38"/>
                  <a:gd name="T21" fmla="*/ 8 h 50"/>
                  <a:gd name="T22" fmla="*/ 1 w 38"/>
                  <a:gd name="T23" fmla="*/ 16 h 50"/>
                  <a:gd name="T24" fmla="*/ 0 w 38"/>
                  <a:gd name="T25" fmla="*/ 25 h 50"/>
                  <a:gd name="T26" fmla="*/ 1 w 38"/>
                  <a:gd name="T27" fmla="*/ 36 h 50"/>
                  <a:gd name="T28" fmla="*/ 6 w 38"/>
                  <a:gd name="T29" fmla="*/ 43 h 50"/>
                  <a:gd name="T30" fmla="*/ 13 w 38"/>
                  <a:gd name="T31" fmla="*/ 49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3 h 50"/>
                  <a:gd name="T40" fmla="*/ 38 w 38"/>
                  <a:gd name="T41" fmla="*/ 38 h 50"/>
                  <a:gd name="T42" fmla="*/ 30 w 38"/>
                  <a:gd name="T43" fmla="*/ 37 h 50"/>
                  <a:gd name="T44" fmla="*/ 25 w 38"/>
                  <a:gd name="T45" fmla="*/ 33 h 50"/>
                  <a:gd name="T46" fmla="*/ 19 w 38"/>
                  <a:gd name="T47" fmla="*/ 28 h 50"/>
                  <a:gd name="T48" fmla="*/ 18 w 38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2"/>
                    </a:moveTo>
                    <a:lnTo>
                      <a:pt x="19" y="17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5" y="33"/>
                    </a:lnTo>
                    <a:lnTo>
                      <a:pt x="19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6"/>
              <p:cNvSpPr>
                <a:spLocks/>
              </p:cNvSpPr>
              <p:nvPr/>
            </p:nvSpPr>
            <p:spPr bwMode="auto">
              <a:xfrm>
                <a:off x="3411538" y="2611438"/>
                <a:ext cx="15875" cy="19050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6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6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7"/>
              <p:cNvSpPr>
                <a:spLocks/>
              </p:cNvSpPr>
              <p:nvPr/>
            </p:nvSpPr>
            <p:spPr bwMode="auto">
              <a:xfrm>
                <a:off x="3411538" y="2641601"/>
                <a:ext cx="15875" cy="20638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7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8"/>
              <p:cNvSpPr>
                <a:spLocks/>
              </p:cNvSpPr>
              <p:nvPr/>
            </p:nvSpPr>
            <p:spPr bwMode="auto">
              <a:xfrm>
                <a:off x="3411538" y="2670176"/>
                <a:ext cx="15875" cy="19050"/>
              </a:xfrm>
              <a:custGeom>
                <a:avLst/>
                <a:gdLst>
                  <a:gd name="T0" fmla="*/ 18 w 38"/>
                  <a:gd name="T1" fmla="*/ 21 h 49"/>
                  <a:gd name="T2" fmla="*/ 19 w 38"/>
                  <a:gd name="T3" fmla="*/ 15 h 49"/>
                  <a:gd name="T4" fmla="*/ 23 w 38"/>
                  <a:gd name="T5" fmla="*/ 11 h 49"/>
                  <a:gd name="T6" fmla="*/ 28 w 38"/>
                  <a:gd name="T7" fmla="*/ 9 h 49"/>
                  <a:gd name="T8" fmla="*/ 35 w 38"/>
                  <a:gd name="T9" fmla="*/ 6 h 49"/>
                  <a:gd name="T10" fmla="*/ 32 w 38"/>
                  <a:gd name="T11" fmla="*/ 4 h 49"/>
                  <a:gd name="T12" fmla="*/ 28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3 w 38"/>
                  <a:gd name="T31" fmla="*/ 47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5 h 49"/>
                  <a:gd name="T38" fmla="*/ 35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5 w 38"/>
                  <a:gd name="T45" fmla="*/ 31 h 49"/>
                  <a:gd name="T46" fmla="*/ 19 w 38"/>
                  <a:gd name="T47" fmla="*/ 26 h 49"/>
                  <a:gd name="T48" fmla="*/ 18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1"/>
                    </a:moveTo>
                    <a:lnTo>
                      <a:pt x="19" y="15"/>
                    </a:lnTo>
                    <a:lnTo>
                      <a:pt x="23" y="11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5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églalap 23"/>
            <p:cNvSpPr/>
            <p:nvPr/>
          </p:nvSpPr>
          <p:spPr>
            <a:xfrm>
              <a:off x="3596092" y="3485223"/>
              <a:ext cx="495148" cy="341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188576" y="3516503"/>
              <a:ext cx="590169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/>
                <a:t>P</a:t>
              </a:r>
              <a:r>
                <a:rPr lang="hu-HU" smtClean="0"/>
                <a:t>roxy</a:t>
              </a:r>
              <a:endParaRPr lang="en-US"/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4853168" y="2076088"/>
              <a:ext cx="768350" cy="749299"/>
              <a:chOff x="6743700" y="1817688"/>
              <a:chExt cx="768350" cy="749299"/>
            </a:xfrm>
          </p:grpSpPr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6902450" y="2286000"/>
                <a:ext cx="433387" cy="128587"/>
              </a:xfrm>
              <a:custGeom>
                <a:avLst/>
                <a:gdLst>
                  <a:gd name="T0" fmla="*/ 748 w 820"/>
                  <a:gd name="T1" fmla="*/ 64 h 241"/>
                  <a:gd name="T2" fmla="*/ 747 w 820"/>
                  <a:gd name="T3" fmla="*/ 63 h 241"/>
                  <a:gd name="T4" fmla="*/ 743 w 820"/>
                  <a:gd name="T5" fmla="*/ 59 h 241"/>
                  <a:gd name="T6" fmla="*/ 735 w 820"/>
                  <a:gd name="T7" fmla="*/ 56 h 241"/>
                  <a:gd name="T8" fmla="*/ 726 w 820"/>
                  <a:gd name="T9" fmla="*/ 52 h 241"/>
                  <a:gd name="T10" fmla="*/ 712 w 820"/>
                  <a:gd name="T11" fmla="*/ 47 h 241"/>
                  <a:gd name="T12" fmla="*/ 696 w 820"/>
                  <a:gd name="T13" fmla="*/ 41 h 241"/>
                  <a:gd name="T14" fmla="*/ 678 w 820"/>
                  <a:gd name="T15" fmla="*/ 36 h 241"/>
                  <a:gd name="T16" fmla="*/ 657 w 820"/>
                  <a:gd name="T17" fmla="*/ 30 h 241"/>
                  <a:gd name="T18" fmla="*/ 634 w 820"/>
                  <a:gd name="T19" fmla="*/ 24 h 241"/>
                  <a:gd name="T20" fmla="*/ 609 w 820"/>
                  <a:gd name="T21" fmla="*/ 19 h 241"/>
                  <a:gd name="T22" fmla="*/ 581 w 820"/>
                  <a:gd name="T23" fmla="*/ 14 h 241"/>
                  <a:gd name="T24" fmla="*/ 552 w 820"/>
                  <a:gd name="T25" fmla="*/ 9 h 241"/>
                  <a:gd name="T26" fmla="*/ 523 w 820"/>
                  <a:gd name="T27" fmla="*/ 5 h 241"/>
                  <a:gd name="T28" fmla="*/ 492 w 820"/>
                  <a:gd name="T29" fmla="*/ 2 h 241"/>
                  <a:gd name="T30" fmla="*/ 458 w 820"/>
                  <a:gd name="T31" fmla="*/ 1 h 241"/>
                  <a:gd name="T32" fmla="*/ 424 w 820"/>
                  <a:gd name="T33" fmla="*/ 0 h 241"/>
                  <a:gd name="T34" fmla="*/ 390 w 820"/>
                  <a:gd name="T35" fmla="*/ 1 h 241"/>
                  <a:gd name="T36" fmla="*/ 357 w 820"/>
                  <a:gd name="T37" fmla="*/ 2 h 241"/>
                  <a:gd name="T38" fmla="*/ 325 w 820"/>
                  <a:gd name="T39" fmla="*/ 5 h 241"/>
                  <a:gd name="T40" fmla="*/ 295 w 820"/>
                  <a:gd name="T41" fmla="*/ 8 h 241"/>
                  <a:gd name="T42" fmla="*/ 265 w 820"/>
                  <a:gd name="T43" fmla="*/ 12 h 241"/>
                  <a:gd name="T44" fmla="*/ 237 w 820"/>
                  <a:gd name="T45" fmla="*/ 17 h 241"/>
                  <a:gd name="T46" fmla="*/ 212 w 820"/>
                  <a:gd name="T47" fmla="*/ 22 h 241"/>
                  <a:gd name="T48" fmla="*/ 188 w 820"/>
                  <a:gd name="T49" fmla="*/ 26 h 241"/>
                  <a:gd name="T50" fmla="*/ 167 w 820"/>
                  <a:gd name="T51" fmla="*/ 32 h 241"/>
                  <a:gd name="T52" fmla="*/ 148 w 820"/>
                  <a:gd name="T53" fmla="*/ 37 h 241"/>
                  <a:gd name="T54" fmla="*/ 130 w 820"/>
                  <a:gd name="T55" fmla="*/ 41 h 241"/>
                  <a:gd name="T56" fmla="*/ 117 w 820"/>
                  <a:gd name="T57" fmla="*/ 46 h 241"/>
                  <a:gd name="T58" fmla="*/ 105 w 820"/>
                  <a:gd name="T59" fmla="*/ 49 h 241"/>
                  <a:gd name="T60" fmla="*/ 96 w 820"/>
                  <a:gd name="T61" fmla="*/ 52 h 241"/>
                  <a:gd name="T62" fmla="*/ 92 w 820"/>
                  <a:gd name="T63" fmla="*/ 53 h 241"/>
                  <a:gd name="T64" fmla="*/ 90 w 820"/>
                  <a:gd name="T65" fmla="*/ 54 h 241"/>
                  <a:gd name="T66" fmla="*/ 0 w 820"/>
                  <a:gd name="T67" fmla="*/ 238 h 241"/>
                  <a:gd name="T68" fmla="*/ 820 w 820"/>
                  <a:gd name="T69" fmla="*/ 241 h 241"/>
                  <a:gd name="T70" fmla="*/ 748 w 820"/>
                  <a:gd name="T71" fmla="*/ 6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0" h="241">
                    <a:moveTo>
                      <a:pt x="748" y="64"/>
                    </a:moveTo>
                    <a:lnTo>
                      <a:pt x="747" y="63"/>
                    </a:lnTo>
                    <a:lnTo>
                      <a:pt x="743" y="59"/>
                    </a:lnTo>
                    <a:lnTo>
                      <a:pt x="735" y="56"/>
                    </a:lnTo>
                    <a:lnTo>
                      <a:pt x="726" y="52"/>
                    </a:lnTo>
                    <a:lnTo>
                      <a:pt x="712" y="47"/>
                    </a:lnTo>
                    <a:lnTo>
                      <a:pt x="696" y="41"/>
                    </a:lnTo>
                    <a:lnTo>
                      <a:pt x="678" y="36"/>
                    </a:lnTo>
                    <a:lnTo>
                      <a:pt x="657" y="30"/>
                    </a:lnTo>
                    <a:lnTo>
                      <a:pt x="634" y="24"/>
                    </a:lnTo>
                    <a:lnTo>
                      <a:pt x="609" y="19"/>
                    </a:lnTo>
                    <a:lnTo>
                      <a:pt x="581" y="14"/>
                    </a:lnTo>
                    <a:lnTo>
                      <a:pt x="552" y="9"/>
                    </a:lnTo>
                    <a:lnTo>
                      <a:pt x="523" y="5"/>
                    </a:lnTo>
                    <a:lnTo>
                      <a:pt x="492" y="2"/>
                    </a:lnTo>
                    <a:lnTo>
                      <a:pt x="458" y="1"/>
                    </a:lnTo>
                    <a:lnTo>
                      <a:pt x="424" y="0"/>
                    </a:lnTo>
                    <a:lnTo>
                      <a:pt x="390" y="1"/>
                    </a:lnTo>
                    <a:lnTo>
                      <a:pt x="357" y="2"/>
                    </a:lnTo>
                    <a:lnTo>
                      <a:pt x="325" y="5"/>
                    </a:lnTo>
                    <a:lnTo>
                      <a:pt x="295" y="8"/>
                    </a:lnTo>
                    <a:lnTo>
                      <a:pt x="265" y="12"/>
                    </a:lnTo>
                    <a:lnTo>
                      <a:pt x="237" y="17"/>
                    </a:lnTo>
                    <a:lnTo>
                      <a:pt x="212" y="22"/>
                    </a:lnTo>
                    <a:lnTo>
                      <a:pt x="188" y="26"/>
                    </a:lnTo>
                    <a:lnTo>
                      <a:pt x="167" y="32"/>
                    </a:lnTo>
                    <a:lnTo>
                      <a:pt x="148" y="37"/>
                    </a:lnTo>
                    <a:lnTo>
                      <a:pt x="130" y="41"/>
                    </a:lnTo>
                    <a:lnTo>
                      <a:pt x="117" y="46"/>
                    </a:lnTo>
                    <a:lnTo>
                      <a:pt x="105" y="49"/>
                    </a:lnTo>
                    <a:lnTo>
                      <a:pt x="96" y="52"/>
                    </a:lnTo>
                    <a:lnTo>
                      <a:pt x="92" y="53"/>
                    </a:lnTo>
                    <a:lnTo>
                      <a:pt x="90" y="54"/>
                    </a:lnTo>
                    <a:lnTo>
                      <a:pt x="0" y="238"/>
                    </a:lnTo>
                    <a:lnTo>
                      <a:pt x="820" y="241"/>
                    </a:lnTo>
                    <a:lnTo>
                      <a:pt x="748" y="6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6808788" y="1822450"/>
                <a:ext cx="619125" cy="48418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5"/>
              <p:cNvSpPr>
                <a:spLocks/>
              </p:cNvSpPr>
              <p:nvPr/>
            </p:nvSpPr>
            <p:spPr bwMode="auto">
              <a:xfrm>
                <a:off x="6751638" y="2413000"/>
                <a:ext cx="757237" cy="150812"/>
              </a:xfrm>
              <a:custGeom>
                <a:avLst/>
                <a:gdLst>
                  <a:gd name="T0" fmla="*/ 131 w 1431"/>
                  <a:gd name="T1" fmla="*/ 0 h 286"/>
                  <a:gd name="T2" fmla="*/ 0 w 1431"/>
                  <a:gd name="T3" fmla="*/ 225 h 286"/>
                  <a:gd name="T4" fmla="*/ 3 w 1431"/>
                  <a:gd name="T5" fmla="*/ 257 h 286"/>
                  <a:gd name="T6" fmla="*/ 22 w 1431"/>
                  <a:gd name="T7" fmla="*/ 284 h 286"/>
                  <a:gd name="T8" fmla="*/ 27 w 1431"/>
                  <a:gd name="T9" fmla="*/ 284 h 286"/>
                  <a:gd name="T10" fmla="*/ 37 w 1431"/>
                  <a:gd name="T11" fmla="*/ 284 h 286"/>
                  <a:gd name="T12" fmla="*/ 56 w 1431"/>
                  <a:gd name="T13" fmla="*/ 284 h 286"/>
                  <a:gd name="T14" fmla="*/ 81 w 1431"/>
                  <a:gd name="T15" fmla="*/ 284 h 286"/>
                  <a:gd name="T16" fmla="*/ 113 w 1431"/>
                  <a:gd name="T17" fmla="*/ 284 h 286"/>
                  <a:gd name="T18" fmla="*/ 149 w 1431"/>
                  <a:gd name="T19" fmla="*/ 284 h 286"/>
                  <a:gd name="T20" fmla="*/ 191 w 1431"/>
                  <a:gd name="T21" fmla="*/ 284 h 286"/>
                  <a:gd name="T22" fmla="*/ 237 w 1431"/>
                  <a:gd name="T23" fmla="*/ 284 h 286"/>
                  <a:gd name="T24" fmla="*/ 288 w 1431"/>
                  <a:gd name="T25" fmla="*/ 284 h 286"/>
                  <a:gd name="T26" fmla="*/ 342 w 1431"/>
                  <a:gd name="T27" fmla="*/ 284 h 286"/>
                  <a:gd name="T28" fmla="*/ 398 w 1431"/>
                  <a:gd name="T29" fmla="*/ 285 h 286"/>
                  <a:gd name="T30" fmla="*/ 458 w 1431"/>
                  <a:gd name="T31" fmla="*/ 285 h 286"/>
                  <a:gd name="T32" fmla="*/ 520 w 1431"/>
                  <a:gd name="T33" fmla="*/ 285 h 286"/>
                  <a:gd name="T34" fmla="*/ 583 w 1431"/>
                  <a:gd name="T35" fmla="*/ 285 h 286"/>
                  <a:gd name="T36" fmla="*/ 647 w 1431"/>
                  <a:gd name="T37" fmla="*/ 285 h 286"/>
                  <a:gd name="T38" fmla="*/ 713 w 1431"/>
                  <a:gd name="T39" fmla="*/ 285 h 286"/>
                  <a:gd name="T40" fmla="*/ 777 w 1431"/>
                  <a:gd name="T41" fmla="*/ 285 h 286"/>
                  <a:gd name="T42" fmla="*/ 841 w 1431"/>
                  <a:gd name="T43" fmla="*/ 285 h 286"/>
                  <a:gd name="T44" fmla="*/ 905 w 1431"/>
                  <a:gd name="T45" fmla="*/ 285 h 286"/>
                  <a:gd name="T46" fmla="*/ 966 w 1431"/>
                  <a:gd name="T47" fmla="*/ 285 h 286"/>
                  <a:gd name="T48" fmla="*/ 1026 w 1431"/>
                  <a:gd name="T49" fmla="*/ 285 h 286"/>
                  <a:gd name="T50" fmla="*/ 1083 w 1431"/>
                  <a:gd name="T51" fmla="*/ 286 h 286"/>
                  <a:gd name="T52" fmla="*/ 1138 w 1431"/>
                  <a:gd name="T53" fmla="*/ 286 h 286"/>
                  <a:gd name="T54" fmla="*/ 1189 w 1431"/>
                  <a:gd name="T55" fmla="*/ 286 h 286"/>
                  <a:gd name="T56" fmla="*/ 1236 w 1431"/>
                  <a:gd name="T57" fmla="*/ 286 h 286"/>
                  <a:gd name="T58" fmla="*/ 1279 w 1431"/>
                  <a:gd name="T59" fmla="*/ 286 h 286"/>
                  <a:gd name="T60" fmla="*/ 1316 w 1431"/>
                  <a:gd name="T61" fmla="*/ 286 h 286"/>
                  <a:gd name="T62" fmla="*/ 1348 w 1431"/>
                  <a:gd name="T63" fmla="*/ 286 h 286"/>
                  <a:gd name="T64" fmla="*/ 1374 w 1431"/>
                  <a:gd name="T65" fmla="*/ 286 h 286"/>
                  <a:gd name="T66" fmla="*/ 1393 w 1431"/>
                  <a:gd name="T67" fmla="*/ 286 h 286"/>
                  <a:gd name="T68" fmla="*/ 1406 w 1431"/>
                  <a:gd name="T69" fmla="*/ 286 h 286"/>
                  <a:gd name="T70" fmla="*/ 1411 w 1431"/>
                  <a:gd name="T71" fmla="*/ 286 h 286"/>
                  <a:gd name="T72" fmla="*/ 1419 w 1431"/>
                  <a:gd name="T73" fmla="*/ 282 h 286"/>
                  <a:gd name="T74" fmla="*/ 1425 w 1431"/>
                  <a:gd name="T75" fmla="*/ 273 h 286"/>
                  <a:gd name="T76" fmla="*/ 1430 w 1431"/>
                  <a:gd name="T77" fmla="*/ 262 h 286"/>
                  <a:gd name="T78" fmla="*/ 1431 w 1431"/>
                  <a:gd name="T79" fmla="*/ 255 h 286"/>
                  <a:gd name="T80" fmla="*/ 1430 w 1431"/>
                  <a:gd name="T81" fmla="*/ 245 h 286"/>
                  <a:gd name="T82" fmla="*/ 1428 w 1431"/>
                  <a:gd name="T83" fmla="*/ 233 h 286"/>
                  <a:gd name="T84" fmla="*/ 1426 w 1431"/>
                  <a:gd name="T85" fmla="*/ 221 h 286"/>
                  <a:gd name="T86" fmla="*/ 1425 w 1431"/>
                  <a:gd name="T87" fmla="*/ 215 h 286"/>
                  <a:gd name="T88" fmla="*/ 1307 w 1431"/>
                  <a:gd name="T89" fmla="*/ 0 h 286"/>
                  <a:gd name="T90" fmla="*/ 131 w 1431"/>
                  <a:gd name="T9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31" h="286">
                    <a:moveTo>
                      <a:pt x="131" y="0"/>
                    </a:moveTo>
                    <a:lnTo>
                      <a:pt x="0" y="225"/>
                    </a:lnTo>
                    <a:lnTo>
                      <a:pt x="3" y="257"/>
                    </a:lnTo>
                    <a:lnTo>
                      <a:pt x="22" y="284"/>
                    </a:lnTo>
                    <a:lnTo>
                      <a:pt x="27" y="284"/>
                    </a:lnTo>
                    <a:lnTo>
                      <a:pt x="37" y="284"/>
                    </a:lnTo>
                    <a:lnTo>
                      <a:pt x="56" y="284"/>
                    </a:lnTo>
                    <a:lnTo>
                      <a:pt x="81" y="284"/>
                    </a:lnTo>
                    <a:lnTo>
                      <a:pt x="113" y="284"/>
                    </a:lnTo>
                    <a:lnTo>
                      <a:pt x="149" y="284"/>
                    </a:lnTo>
                    <a:lnTo>
                      <a:pt x="191" y="284"/>
                    </a:lnTo>
                    <a:lnTo>
                      <a:pt x="237" y="284"/>
                    </a:lnTo>
                    <a:lnTo>
                      <a:pt x="288" y="284"/>
                    </a:lnTo>
                    <a:lnTo>
                      <a:pt x="342" y="284"/>
                    </a:lnTo>
                    <a:lnTo>
                      <a:pt x="398" y="285"/>
                    </a:lnTo>
                    <a:lnTo>
                      <a:pt x="458" y="285"/>
                    </a:lnTo>
                    <a:lnTo>
                      <a:pt x="520" y="285"/>
                    </a:lnTo>
                    <a:lnTo>
                      <a:pt x="583" y="285"/>
                    </a:lnTo>
                    <a:lnTo>
                      <a:pt x="647" y="285"/>
                    </a:lnTo>
                    <a:lnTo>
                      <a:pt x="713" y="285"/>
                    </a:lnTo>
                    <a:lnTo>
                      <a:pt x="777" y="285"/>
                    </a:lnTo>
                    <a:lnTo>
                      <a:pt x="841" y="285"/>
                    </a:lnTo>
                    <a:lnTo>
                      <a:pt x="905" y="285"/>
                    </a:lnTo>
                    <a:lnTo>
                      <a:pt x="966" y="285"/>
                    </a:lnTo>
                    <a:lnTo>
                      <a:pt x="1026" y="285"/>
                    </a:lnTo>
                    <a:lnTo>
                      <a:pt x="1083" y="286"/>
                    </a:lnTo>
                    <a:lnTo>
                      <a:pt x="1138" y="286"/>
                    </a:lnTo>
                    <a:lnTo>
                      <a:pt x="1189" y="286"/>
                    </a:lnTo>
                    <a:lnTo>
                      <a:pt x="1236" y="286"/>
                    </a:lnTo>
                    <a:lnTo>
                      <a:pt x="1279" y="286"/>
                    </a:lnTo>
                    <a:lnTo>
                      <a:pt x="1316" y="286"/>
                    </a:lnTo>
                    <a:lnTo>
                      <a:pt x="1348" y="286"/>
                    </a:lnTo>
                    <a:lnTo>
                      <a:pt x="1374" y="286"/>
                    </a:lnTo>
                    <a:lnTo>
                      <a:pt x="1393" y="286"/>
                    </a:lnTo>
                    <a:lnTo>
                      <a:pt x="1406" y="286"/>
                    </a:lnTo>
                    <a:lnTo>
                      <a:pt x="1411" y="286"/>
                    </a:lnTo>
                    <a:lnTo>
                      <a:pt x="1419" y="282"/>
                    </a:lnTo>
                    <a:lnTo>
                      <a:pt x="1425" y="273"/>
                    </a:lnTo>
                    <a:lnTo>
                      <a:pt x="1430" y="262"/>
                    </a:lnTo>
                    <a:lnTo>
                      <a:pt x="1431" y="255"/>
                    </a:lnTo>
                    <a:lnTo>
                      <a:pt x="1430" y="245"/>
                    </a:lnTo>
                    <a:lnTo>
                      <a:pt x="1428" y="233"/>
                    </a:lnTo>
                    <a:lnTo>
                      <a:pt x="1426" y="221"/>
                    </a:lnTo>
                    <a:lnTo>
                      <a:pt x="1425" y="215"/>
                    </a:lnTo>
                    <a:lnTo>
                      <a:pt x="1307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/>
            </p:nvSpPr>
            <p:spPr bwMode="auto">
              <a:xfrm>
                <a:off x="6862763" y="1866900"/>
                <a:ext cx="525462" cy="354012"/>
              </a:xfrm>
              <a:prstGeom prst="rect">
                <a:avLst/>
              </a:prstGeom>
              <a:solidFill>
                <a:srgbClr val="72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47"/>
              <p:cNvSpPr>
                <a:spLocks noChangeArrowheads="1"/>
              </p:cNvSpPr>
              <p:nvPr/>
            </p:nvSpPr>
            <p:spPr bwMode="auto">
              <a:xfrm>
                <a:off x="6934200" y="2247900"/>
                <a:ext cx="374650" cy="2698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48"/>
              <p:cNvSpPr>
                <a:spLocks/>
              </p:cNvSpPr>
              <p:nvPr/>
            </p:nvSpPr>
            <p:spPr bwMode="auto">
              <a:xfrm>
                <a:off x="6750050" y="2528888"/>
                <a:ext cx="758825" cy="33337"/>
              </a:xfrm>
              <a:custGeom>
                <a:avLst/>
                <a:gdLst>
                  <a:gd name="T0" fmla="*/ 1421 w 1432"/>
                  <a:gd name="T1" fmla="*/ 63 h 63"/>
                  <a:gd name="T2" fmla="*/ 1426 w 1432"/>
                  <a:gd name="T3" fmla="*/ 61 h 63"/>
                  <a:gd name="T4" fmla="*/ 1428 w 1432"/>
                  <a:gd name="T5" fmla="*/ 57 h 63"/>
                  <a:gd name="T6" fmla="*/ 1429 w 1432"/>
                  <a:gd name="T7" fmla="*/ 53 h 63"/>
                  <a:gd name="T8" fmla="*/ 1432 w 1432"/>
                  <a:gd name="T9" fmla="*/ 47 h 63"/>
                  <a:gd name="T10" fmla="*/ 1432 w 1432"/>
                  <a:gd name="T11" fmla="*/ 37 h 63"/>
                  <a:gd name="T12" fmla="*/ 1430 w 1432"/>
                  <a:gd name="T13" fmla="*/ 24 h 63"/>
                  <a:gd name="T14" fmla="*/ 1428 w 1432"/>
                  <a:gd name="T15" fmla="*/ 14 h 63"/>
                  <a:gd name="T16" fmla="*/ 1427 w 1432"/>
                  <a:gd name="T17" fmla="*/ 9 h 63"/>
                  <a:gd name="T18" fmla="*/ 1413 w 1432"/>
                  <a:gd name="T19" fmla="*/ 0 h 63"/>
                  <a:gd name="T20" fmla="*/ 11 w 1432"/>
                  <a:gd name="T21" fmla="*/ 2 h 63"/>
                  <a:gd name="T22" fmla="*/ 0 w 1432"/>
                  <a:gd name="T23" fmla="*/ 36 h 63"/>
                  <a:gd name="T24" fmla="*/ 3 w 1432"/>
                  <a:gd name="T25" fmla="*/ 39 h 63"/>
                  <a:gd name="T26" fmla="*/ 9 w 1432"/>
                  <a:gd name="T27" fmla="*/ 46 h 63"/>
                  <a:gd name="T28" fmla="*/ 19 w 1432"/>
                  <a:gd name="T29" fmla="*/ 53 h 63"/>
                  <a:gd name="T30" fmla="*/ 29 w 1432"/>
                  <a:gd name="T31" fmla="*/ 59 h 63"/>
                  <a:gd name="T32" fmla="*/ 1421 w 1432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2" h="63">
                    <a:moveTo>
                      <a:pt x="1421" y="63"/>
                    </a:moveTo>
                    <a:lnTo>
                      <a:pt x="1426" y="61"/>
                    </a:lnTo>
                    <a:lnTo>
                      <a:pt x="1428" y="57"/>
                    </a:lnTo>
                    <a:lnTo>
                      <a:pt x="1429" y="53"/>
                    </a:lnTo>
                    <a:lnTo>
                      <a:pt x="1432" y="47"/>
                    </a:lnTo>
                    <a:lnTo>
                      <a:pt x="1432" y="37"/>
                    </a:lnTo>
                    <a:lnTo>
                      <a:pt x="1430" y="24"/>
                    </a:lnTo>
                    <a:lnTo>
                      <a:pt x="1428" y="14"/>
                    </a:lnTo>
                    <a:lnTo>
                      <a:pt x="1427" y="9"/>
                    </a:lnTo>
                    <a:lnTo>
                      <a:pt x="1413" y="0"/>
                    </a:lnTo>
                    <a:lnTo>
                      <a:pt x="11" y="2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9" y="46"/>
                    </a:lnTo>
                    <a:lnTo>
                      <a:pt x="19" y="53"/>
                    </a:lnTo>
                    <a:lnTo>
                      <a:pt x="29" y="59"/>
                    </a:lnTo>
                    <a:lnTo>
                      <a:pt x="1421" y="6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49"/>
              <p:cNvSpPr>
                <a:spLocks/>
              </p:cNvSpPr>
              <p:nvPr/>
            </p:nvSpPr>
            <p:spPr bwMode="auto">
              <a:xfrm>
                <a:off x="6816725" y="1822450"/>
                <a:ext cx="608012" cy="477837"/>
              </a:xfrm>
              <a:custGeom>
                <a:avLst/>
                <a:gdLst>
                  <a:gd name="T0" fmla="*/ 1148 w 1148"/>
                  <a:gd name="T1" fmla="*/ 0 h 903"/>
                  <a:gd name="T2" fmla="*/ 0 w 1148"/>
                  <a:gd name="T3" fmla="*/ 0 h 903"/>
                  <a:gd name="T4" fmla="*/ 0 w 1148"/>
                  <a:gd name="T5" fmla="*/ 44 h 903"/>
                  <a:gd name="T6" fmla="*/ 1110 w 1148"/>
                  <a:gd name="T7" fmla="*/ 44 h 903"/>
                  <a:gd name="T8" fmla="*/ 1110 w 1148"/>
                  <a:gd name="T9" fmla="*/ 903 h 903"/>
                  <a:gd name="T10" fmla="*/ 1146 w 1148"/>
                  <a:gd name="T11" fmla="*/ 903 h 903"/>
                  <a:gd name="T12" fmla="*/ 1148 w 1148"/>
                  <a:gd name="T13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8" h="903">
                    <a:moveTo>
                      <a:pt x="1148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1110" y="44"/>
                    </a:lnTo>
                    <a:lnTo>
                      <a:pt x="1110" y="903"/>
                    </a:lnTo>
                    <a:lnTo>
                      <a:pt x="1146" y="903"/>
                    </a:lnTo>
                    <a:lnTo>
                      <a:pt x="1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6864350" y="1866900"/>
                <a:ext cx="525462" cy="349250"/>
              </a:xfrm>
              <a:custGeom>
                <a:avLst/>
                <a:gdLst>
                  <a:gd name="T0" fmla="*/ 0 w 991"/>
                  <a:gd name="T1" fmla="*/ 0 h 659"/>
                  <a:gd name="T2" fmla="*/ 0 w 991"/>
                  <a:gd name="T3" fmla="*/ 40 h 659"/>
                  <a:gd name="T4" fmla="*/ 938 w 991"/>
                  <a:gd name="T5" fmla="*/ 40 h 659"/>
                  <a:gd name="T6" fmla="*/ 938 w 991"/>
                  <a:gd name="T7" fmla="*/ 659 h 659"/>
                  <a:gd name="T8" fmla="*/ 991 w 991"/>
                  <a:gd name="T9" fmla="*/ 659 h 659"/>
                  <a:gd name="T10" fmla="*/ 991 w 991"/>
                  <a:gd name="T11" fmla="*/ 0 h 659"/>
                  <a:gd name="T12" fmla="*/ 0 w 991"/>
                  <a:gd name="T13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1" h="659">
                    <a:moveTo>
                      <a:pt x="0" y="0"/>
                    </a:moveTo>
                    <a:lnTo>
                      <a:pt x="0" y="40"/>
                    </a:lnTo>
                    <a:lnTo>
                      <a:pt x="938" y="40"/>
                    </a:lnTo>
                    <a:lnTo>
                      <a:pt x="938" y="659"/>
                    </a:lnTo>
                    <a:lnTo>
                      <a:pt x="991" y="659"/>
                    </a:lnTo>
                    <a:lnTo>
                      <a:pt x="9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6937375" y="2251075"/>
                <a:ext cx="369887" cy="25400"/>
              </a:xfrm>
              <a:custGeom>
                <a:avLst/>
                <a:gdLst>
                  <a:gd name="T0" fmla="*/ 699 w 699"/>
                  <a:gd name="T1" fmla="*/ 0 h 48"/>
                  <a:gd name="T2" fmla="*/ 0 w 699"/>
                  <a:gd name="T3" fmla="*/ 0 h 48"/>
                  <a:gd name="T4" fmla="*/ 0 w 699"/>
                  <a:gd name="T5" fmla="*/ 16 h 48"/>
                  <a:gd name="T6" fmla="*/ 680 w 699"/>
                  <a:gd name="T7" fmla="*/ 16 h 48"/>
                  <a:gd name="T8" fmla="*/ 680 w 699"/>
                  <a:gd name="T9" fmla="*/ 48 h 48"/>
                  <a:gd name="T10" fmla="*/ 699 w 699"/>
                  <a:gd name="T11" fmla="*/ 48 h 48"/>
                  <a:gd name="T12" fmla="*/ 699 w 69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9" h="48">
                    <a:moveTo>
                      <a:pt x="699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80" y="16"/>
                    </a:lnTo>
                    <a:lnTo>
                      <a:pt x="680" y="48"/>
                    </a:lnTo>
                    <a:lnTo>
                      <a:pt x="699" y="48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52"/>
              <p:cNvSpPr>
                <a:spLocks/>
              </p:cNvSpPr>
              <p:nvPr/>
            </p:nvSpPr>
            <p:spPr bwMode="auto">
              <a:xfrm>
                <a:off x="6816725" y="2413000"/>
                <a:ext cx="692150" cy="152400"/>
              </a:xfrm>
              <a:custGeom>
                <a:avLst/>
                <a:gdLst>
                  <a:gd name="T0" fmla="*/ 1183 w 1306"/>
                  <a:gd name="T1" fmla="*/ 0 h 288"/>
                  <a:gd name="T2" fmla="*/ 9 w 1306"/>
                  <a:gd name="T3" fmla="*/ 0 h 288"/>
                  <a:gd name="T4" fmla="*/ 0 w 1306"/>
                  <a:gd name="T5" fmla="*/ 24 h 288"/>
                  <a:gd name="T6" fmla="*/ 1166 w 1306"/>
                  <a:gd name="T7" fmla="*/ 24 h 288"/>
                  <a:gd name="T8" fmla="*/ 1174 w 1306"/>
                  <a:gd name="T9" fmla="*/ 46 h 288"/>
                  <a:gd name="T10" fmla="*/ 1184 w 1306"/>
                  <a:gd name="T11" fmla="*/ 73 h 288"/>
                  <a:gd name="T12" fmla="*/ 1197 w 1306"/>
                  <a:gd name="T13" fmla="*/ 104 h 288"/>
                  <a:gd name="T14" fmla="*/ 1208 w 1306"/>
                  <a:gd name="T15" fmla="*/ 136 h 288"/>
                  <a:gd name="T16" fmla="*/ 1220 w 1306"/>
                  <a:gd name="T17" fmla="*/ 166 h 288"/>
                  <a:gd name="T18" fmla="*/ 1230 w 1306"/>
                  <a:gd name="T19" fmla="*/ 191 h 288"/>
                  <a:gd name="T20" fmla="*/ 1236 w 1306"/>
                  <a:gd name="T21" fmla="*/ 208 h 288"/>
                  <a:gd name="T22" fmla="*/ 1238 w 1306"/>
                  <a:gd name="T23" fmla="*/ 214 h 288"/>
                  <a:gd name="T24" fmla="*/ 1238 w 1306"/>
                  <a:gd name="T25" fmla="*/ 285 h 288"/>
                  <a:gd name="T26" fmla="*/ 1293 w 1306"/>
                  <a:gd name="T27" fmla="*/ 288 h 288"/>
                  <a:gd name="T28" fmla="*/ 1306 w 1306"/>
                  <a:gd name="T29" fmla="*/ 267 h 288"/>
                  <a:gd name="T30" fmla="*/ 1302 w 1306"/>
                  <a:gd name="T31" fmla="*/ 215 h 288"/>
                  <a:gd name="T32" fmla="*/ 1183 w 1306"/>
                  <a:gd name="T33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6" h="288">
                    <a:moveTo>
                      <a:pt x="1183" y="0"/>
                    </a:moveTo>
                    <a:lnTo>
                      <a:pt x="9" y="0"/>
                    </a:lnTo>
                    <a:lnTo>
                      <a:pt x="0" y="24"/>
                    </a:lnTo>
                    <a:lnTo>
                      <a:pt x="1166" y="24"/>
                    </a:lnTo>
                    <a:lnTo>
                      <a:pt x="1174" y="46"/>
                    </a:lnTo>
                    <a:lnTo>
                      <a:pt x="1184" y="73"/>
                    </a:lnTo>
                    <a:lnTo>
                      <a:pt x="1197" y="104"/>
                    </a:lnTo>
                    <a:lnTo>
                      <a:pt x="1208" y="136"/>
                    </a:lnTo>
                    <a:lnTo>
                      <a:pt x="1220" y="166"/>
                    </a:lnTo>
                    <a:lnTo>
                      <a:pt x="1230" y="191"/>
                    </a:lnTo>
                    <a:lnTo>
                      <a:pt x="1236" y="208"/>
                    </a:lnTo>
                    <a:lnTo>
                      <a:pt x="1238" y="214"/>
                    </a:lnTo>
                    <a:lnTo>
                      <a:pt x="1238" y="285"/>
                    </a:lnTo>
                    <a:lnTo>
                      <a:pt x="1293" y="288"/>
                    </a:lnTo>
                    <a:lnTo>
                      <a:pt x="1306" y="267"/>
                    </a:lnTo>
                    <a:lnTo>
                      <a:pt x="1302" y="215"/>
                    </a:lnTo>
                    <a:lnTo>
                      <a:pt x="1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6942138" y="2330450"/>
                <a:ext cx="396875" cy="82550"/>
              </a:xfrm>
              <a:custGeom>
                <a:avLst/>
                <a:gdLst>
                  <a:gd name="T0" fmla="*/ 672 w 751"/>
                  <a:gd name="T1" fmla="*/ 0 h 155"/>
                  <a:gd name="T2" fmla="*/ 635 w 751"/>
                  <a:gd name="T3" fmla="*/ 22 h 155"/>
                  <a:gd name="T4" fmla="*/ 606 w 751"/>
                  <a:gd name="T5" fmla="*/ 31 h 155"/>
                  <a:gd name="T6" fmla="*/ 574 w 751"/>
                  <a:gd name="T7" fmla="*/ 37 h 155"/>
                  <a:gd name="T8" fmla="*/ 538 w 751"/>
                  <a:gd name="T9" fmla="*/ 44 h 155"/>
                  <a:gd name="T10" fmla="*/ 499 w 751"/>
                  <a:gd name="T11" fmla="*/ 49 h 155"/>
                  <a:gd name="T12" fmla="*/ 457 w 751"/>
                  <a:gd name="T13" fmla="*/ 53 h 155"/>
                  <a:gd name="T14" fmla="*/ 413 w 751"/>
                  <a:gd name="T15" fmla="*/ 55 h 155"/>
                  <a:gd name="T16" fmla="*/ 367 w 751"/>
                  <a:gd name="T17" fmla="*/ 58 h 155"/>
                  <a:gd name="T18" fmla="*/ 317 w 751"/>
                  <a:gd name="T19" fmla="*/ 58 h 155"/>
                  <a:gd name="T20" fmla="*/ 265 w 751"/>
                  <a:gd name="T21" fmla="*/ 55 h 155"/>
                  <a:gd name="T22" fmla="*/ 215 w 751"/>
                  <a:gd name="T23" fmla="*/ 52 h 155"/>
                  <a:gd name="T24" fmla="*/ 169 w 751"/>
                  <a:gd name="T25" fmla="*/ 47 h 155"/>
                  <a:gd name="T26" fmla="*/ 126 w 751"/>
                  <a:gd name="T27" fmla="*/ 39 h 155"/>
                  <a:gd name="T28" fmla="*/ 87 w 751"/>
                  <a:gd name="T29" fmla="*/ 32 h 155"/>
                  <a:gd name="T30" fmla="*/ 54 w 751"/>
                  <a:gd name="T31" fmla="*/ 22 h 155"/>
                  <a:gd name="T32" fmla="*/ 27 w 751"/>
                  <a:gd name="T33" fmla="*/ 12 h 155"/>
                  <a:gd name="T34" fmla="*/ 0 w 751"/>
                  <a:gd name="T35" fmla="*/ 27 h 155"/>
                  <a:gd name="T36" fmla="*/ 22 w 751"/>
                  <a:gd name="T37" fmla="*/ 39 h 155"/>
                  <a:gd name="T38" fmla="*/ 52 w 751"/>
                  <a:gd name="T39" fmla="*/ 51 h 155"/>
                  <a:gd name="T40" fmla="*/ 89 w 751"/>
                  <a:gd name="T41" fmla="*/ 61 h 155"/>
                  <a:gd name="T42" fmla="*/ 130 w 751"/>
                  <a:gd name="T43" fmla="*/ 69 h 155"/>
                  <a:gd name="T44" fmla="*/ 178 w 751"/>
                  <a:gd name="T45" fmla="*/ 77 h 155"/>
                  <a:gd name="T46" fmla="*/ 230 w 751"/>
                  <a:gd name="T47" fmla="*/ 82 h 155"/>
                  <a:gd name="T48" fmla="*/ 285 w 751"/>
                  <a:gd name="T49" fmla="*/ 85 h 155"/>
                  <a:gd name="T50" fmla="*/ 344 w 751"/>
                  <a:gd name="T51" fmla="*/ 86 h 155"/>
                  <a:gd name="T52" fmla="*/ 392 w 751"/>
                  <a:gd name="T53" fmla="*/ 85 h 155"/>
                  <a:gd name="T54" fmla="*/ 439 w 751"/>
                  <a:gd name="T55" fmla="*/ 83 h 155"/>
                  <a:gd name="T56" fmla="*/ 483 w 751"/>
                  <a:gd name="T57" fmla="*/ 80 h 155"/>
                  <a:gd name="T58" fmla="*/ 525 w 751"/>
                  <a:gd name="T59" fmla="*/ 75 h 155"/>
                  <a:gd name="T60" fmla="*/ 562 w 751"/>
                  <a:gd name="T61" fmla="*/ 69 h 155"/>
                  <a:gd name="T62" fmla="*/ 597 w 751"/>
                  <a:gd name="T63" fmla="*/ 62 h 155"/>
                  <a:gd name="T64" fmla="*/ 627 w 751"/>
                  <a:gd name="T65" fmla="*/ 54 h 155"/>
                  <a:gd name="T66" fmla="*/ 654 w 751"/>
                  <a:gd name="T67" fmla="*/ 45 h 155"/>
                  <a:gd name="T68" fmla="*/ 664 w 751"/>
                  <a:gd name="T69" fmla="*/ 79 h 155"/>
                  <a:gd name="T70" fmla="*/ 676 w 751"/>
                  <a:gd name="T71" fmla="*/ 114 h 155"/>
                  <a:gd name="T72" fmla="*/ 685 w 751"/>
                  <a:gd name="T73" fmla="*/ 143 h 155"/>
                  <a:gd name="T74" fmla="*/ 688 w 751"/>
                  <a:gd name="T7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51" h="155">
                    <a:moveTo>
                      <a:pt x="751" y="155"/>
                    </a:moveTo>
                    <a:lnTo>
                      <a:pt x="672" y="0"/>
                    </a:lnTo>
                    <a:lnTo>
                      <a:pt x="647" y="18"/>
                    </a:lnTo>
                    <a:lnTo>
                      <a:pt x="635" y="22"/>
                    </a:lnTo>
                    <a:lnTo>
                      <a:pt x="621" y="27"/>
                    </a:lnTo>
                    <a:lnTo>
                      <a:pt x="606" y="31"/>
                    </a:lnTo>
                    <a:lnTo>
                      <a:pt x="591" y="34"/>
                    </a:lnTo>
                    <a:lnTo>
                      <a:pt x="574" y="37"/>
                    </a:lnTo>
                    <a:lnTo>
                      <a:pt x="557" y="41"/>
                    </a:lnTo>
                    <a:lnTo>
                      <a:pt x="538" y="44"/>
                    </a:lnTo>
                    <a:lnTo>
                      <a:pt x="519" y="47"/>
                    </a:lnTo>
                    <a:lnTo>
                      <a:pt x="499" y="49"/>
                    </a:lnTo>
                    <a:lnTo>
                      <a:pt x="479" y="51"/>
                    </a:lnTo>
                    <a:lnTo>
                      <a:pt x="457" y="53"/>
                    </a:lnTo>
                    <a:lnTo>
                      <a:pt x="436" y="54"/>
                    </a:lnTo>
                    <a:lnTo>
                      <a:pt x="413" y="55"/>
                    </a:lnTo>
                    <a:lnTo>
                      <a:pt x="391" y="57"/>
                    </a:lnTo>
                    <a:lnTo>
                      <a:pt x="367" y="58"/>
                    </a:lnTo>
                    <a:lnTo>
                      <a:pt x="344" y="58"/>
                    </a:lnTo>
                    <a:lnTo>
                      <a:pt x="317" y="58"/>
                    </a:lnTo>
                    <a:lnTo>
                      <a:pt x="291" y="57"/>
                    </a:lnTo>
                    <a:lnTo>
                      <a:pt x="265" y="55"/>
                    </a:lnTo>
                    <a:lnTo>
                      <a:pt x="239" y="53"/>
                    </a:lnTo>
                    <a:lnTo>
                      <a:pt x="215" y="52"/>
                    </a:lnTo>
                    <a:lnTo>
                      <a:pt x="191" y="49"/>
                    </a:lnTo>
                    <a:lnTo>
                      <a:pt x="169" y="47"/>
                    </a:lnTo>
                    <a:lnTo>
                      <a:pt x="147" y="43"/>
                    </a:lnTo>
                    <a:lnTo>
                      <a:pt x="126" y="39"/>
                    </a:lnTo>
                    <a:lnTo>
                      <a:pt x="107" y="35"/>
                    </a:lnTo>
                    <a:lnTo>
                      <a:pt x="87" y="32"/>
                    </a:lnTo>
                    <a:lnTo>
                      <a:pt x="70" y="27"/>
                    </a:lnTo>
                    <a:lnTo>
                      <a:pt x="54" y="22"/>
                    </a:lnTo>
                    <a:lnTo>
                      <a:pt x="39" y="17"/>
                    </a:lnTo>
                    <a:lnTo>
                      <a:pt x="27" y="12"/>
                    </a:lnTo>
                    <a:lnTo>
                      <a:pt x="15" y="6"/>
                    </a:lnTo>
                    <a:lnTo>
                      <a:pt x="0" y="27"/>
                    </a:lnTo>
                    <a:lnTo>
                      <a:pt x="11" y="33"/>
                    </a:lnTo>
                    <a:lnTo>
                      <a:pt x="22" y="39"/>
                    </a:lnTo>
                    <a:lnTo>
                      <a:pt x="36" y="45"/>
                    </a:lnTo>
                    <a:lnTo>
                      <a:pt x="52" y="51"/>
                    </a:lnTo>
                    <a:lnTo>
                      <a:pt x="69" y="57"/>
                    </a:lnTo>
                    <a:lnTo>
                      <a:pt x="89" y="61"/>
                    </a:lnTo>
                    <a:lnTo>
                      <a:pt x="109" y="65"/>
                    </a:lnTo>
                    <a:lnTo>
                      <a:pt x="130" y="69"/>
                    </a:lnTo>
                    <a:lnTo>
                      <a:pt x="154" y="74"/>
                    </a:lnTo>
                    <a:lnTo>
                      <a:pt x="178" y="77"/>
                    </a:lnTo>
                    <a:lnTo>
                      <a:pt x="204" y="80"/>
                    </a:lnTo>
                    <a:lnTo>
                      <a:pt x="230" y="82"/>
                    </a:lnTo>
                    <a:lnTo>
                      <a:pt x="257" y="84"/>
                    </a:lnTo>
                    <a:lnTo>
                      <a:pt x="285" y="85"/>
                    </a:lnTo>
                    <a:lnTo>
                      <a:pt x="314" y="86"/>
                    </a:lnTo>
                    <a:lnTo>
                      <a:pt x="344" y="86"/>
                    </a:lnTo>
                    <a:lnTo>
                      <a:pt x="369" y="86"/>
                    </a:lnTo>
                    <a:lnTo>
                      <a:pt x="392" y="85"/>
                    </a:lnTo>
                    <a:lnTo>
                      <a:pt x="416" y="84"/>
                    </a:lnTo>
                    <a:lnTo>
                      <a:pt x="439" y="83"/>
                    </a:lnTo>
                    <a:lnTo>
                      <a:pt x="461" y="82"/>
                    </a:lnTo>
                    <a:lnTo>
                      <a:pt x="483" y="80"/>
                    </a:lnTo>
                    <a:lnTo>
                      <a:pt x="504" y="78"/>
                    </a:lnTo>
                    <a:lnTo>
                      <a:pt x="525" y="75"/>
                    </a:lnTo>
                    <a:lnTo>
                      <a:pt x="544" y="73"/>
                    </a:lnTo>
                    <a:lnTo>
                      <a:pt x="562" y="69"/>
                    </a:lnTo>
                    <a:lnTo>
                      <a:pt x="580" y="66"/>
                    </a:lnTo>
                    <a:lnTo>
                      <a:pt x="597" y="62"/>
                    </a:lnTo>
                    <a:lnTo>
                      <a:pt x="612" y="59"/>
                    </a:lnTo>
                    <a:lnTo>
                      <a:pt x="627" y="54"/>
                    </a:lnTo>
                    <a:lnTo>
                      <a:pt x="641" y="49"/>
                    </a:lnTo>
                    <a:lnTo>
                      <a:pt x="654" y="45"/>
                    </a:lnTo>
                    <a:lnTo>
                      <a:pt x="659" y="61"/>
                    </a:lnTo>
                    <a:lnTo>
                      <a:pt x="664" y="79"/>
                    </a:lnTo>
                    <a:lnTo>
                      <a:pt x="670" y="97"/>
                    </a:lnTo>
                    <a:lnTo>
                      <a:pt x="676" y="114"/>
                    </a:lnTo>
                    <a:lnTo>
                      <a:pt x="681" y="130"/>
                    </a:lnTo>
                    <a:lnTo>
                      <a:pt x="685" y="143"/>
                    </a:lnTo>
                    <a:lnTo>
                      <a:pt x="687" y="152"/>
                    </a:lnTo>
                    <a:lnTo>
                      <a:pt x="688" y="155"/>
                    </a:lnTo>
                    <a:lnTo>
                      <a:pt x="751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54"/>
              <p:cNvSpPr>
                <a:spLocks/>
              </p:cNvSpPr>
              <p:nvPr/>
            </p:nvSpPr>
            <p:spPr bwMode="auto">
              <a:xfrm>
                <a:off x="6854825" y="1857375"/>
                <a:ext cx="536575" cy="369887"/>
              </a:xfrm>
              <a:custGeom>
                <a:avLst/>
                <a:gdLst>
                  <a:gd name="T0" fmla="*/ 985 w 1014"/>
                  <a:gd name="T1" fmla="*/ 88 h 699"/>
                  <a:gd name="T2" fmla="*/ 985 w 1014"/>
                  <a:gd name="T3" fmla="*/ 669 h 699"/>
                  <a:gd name="T4" fmla="*/ 29 w 1014"/>
                  <a:gd name="T5" fmla="*/ 669 h 699"/>
                  <a:gd name="T6" fmla="*/ 29 w 1014"/>
                  <a:gd name="T7" fmla="*/ 26 h 699"/>
                  <a:gd name="T8" fmla="*/ 1011 w 1014"/>
                  <a:gd name="T9" fmla="*/ 26 h 699"/>
                  <a:gd name="T10" fmla="*/ 1011 w 1014"/>
                  <a:gd name="T11" fmla="*/ 0 h 699"/>
                  <a:gd name="T12" fmla="*/ 2 w 1014"/>
                  <a:gd name="T13" fmla="*/ 0 h 699"/>
                  <a:gd name="T14" fmla="*/ 0 w 1014"/>
                  <a:gd name="T15" fmla="*/ 699 h 699"/>
                  <a:gd name="T16" fmla="*/ 1014 w 1014"/>
                  <a:gd name="T17" fmla="*/ 699 h 699"/>
                  <a:gd name="T18" fmla="*/ 1014 w 1014"/>
                  <a:gd name="T19" fmla="*/ 88 h 699"/>
                  <a:gd name="T20" fmla="*/ 985 w 1014"/>
                  <a:gd name="T21" fmla="*/ 8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4" h="699">
                    <a:moveTo>
                      <a:pt x="985" y="88"/>
                    </a:moveTo>
                    <a:lnTo>
                      <a:pt x="985" y="669"/>
                    </a:lnTo>
                    <a:lnTo>
                      <a:pt x="29" y="669"/>
                    </a:lnTo>
                    <a:lnTo>
                      <a:pt x="29" y="26"/>
                    </a:lnTo>
                    <a:lnTo>
                      <a:pt x="1011" y="26"/>
                    </a:lnTo>
                    <a:lnTo>
                      <a:pt x="1011" y="0"/>
                    </a:lnTo>
                    <a:lnTo>
                      <a:pt x="2" y="0"/>
                    </a:lnTo>
                    <a:lnTo>
                      <a:pt x="0" y="699"/>
                    </a:lnTo>
                    <a:lnTo>
                      <a:pt x="1014" y="699"/>
                    </a:lnTo>
                    <a:lnTo>
                      <a:pt x="1014" y="88"/>
                    </a:lnTo>
                    <a:lnTo>
                      <a:pt x="985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6808788" y="1817688"/>
                <a:ext cx="627062" cy="493712"/>
              </a:xfrm>
              <a:custGeom>
                <a:avLst/>
                <a:gdLst>
                  <a:gd name="T0" fmla="*/ 0 w 1186"/>
                  <a:gd name="T1" fmla="*/ 0 h 934"/>
                  <a:gd name="T2" fmla="*/ 0 w 1186"/>
                  <a:gd name="T3" fmla="*/ 858 h 934"/>
                  <a:gd name="T4" fmla="*/ 36 w 1186"/>
                  <a:gd name="T5" fmla="*/ 858 h 934"/>
                  <a:gd name="T6" fmla="*/ 36 w 1186"/>
                  <a:gd name="T7" fmla="*/ 29 h 934"/>
                  <a:gd name="T8" fmla="*/ 1149 w 1186"/>
                  <a:gd name="T9" fmla="*/ 29 h 934"/>
                  <a:gd name="T10" fmla="*/ 1149 w 1186"/>
                  <a:gd name="T11" fmla="*/ 905 h 934"/>
                  <a:gd name="T12" fmla="*/ 4 w 1186"/>
                  <a:gd name="T13" fmla="*/ 905 h 934"/>
                  <a:gd name="T14" fmla="*/ 4 w 1186"/>
                  <a:gd name="T15" fmla="*/ 934 h 934"/>
                  <a:gd name="T16" fmla="*/ 1186 w 1186"/>
                  <a:gd name="T17" fmla="*/ 934 h 934"/>
                  <a:gd name="T18" fmla="*/ 1186 w 1186"/>
                  <a:gd name="T19" fmla="*/ 0 h 934"/>
                  <a:gd name="T20" fmla="*/ 0 w 1186"/>
                  <a:gd name="T21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6" h="934">
                    <a:moveTo>
                      <a:pt x="0" y="0"/>
                    </a:moveTo>
                    <a:lnTo>
                      <a:pt x="0" y="858"/>
                    </a:lnTo>
                    <a:lnTo>
                      <a:pt x="36" y="858"/>
                    </a:lnTo>
                    <a:lnTo>
                      <a:pt x="36" y="29"/>
                    </a:lnTo>
                    <a:lnTo>
                      <a:pt x="1149" y="29"/>
                    </a:lnTo>
                    <a:lnTo>
                      <a:pt x="1149" y="905"/>
                    </a:lnTo>
                    <a:lnTo>
                      <a:pt x="4" y="905"/>
                    </a:lnTo>
                    <a:lnTo>
                      <a:pt x="4" y="934"/>
                    </a:lnTo>
                    <a:lnTo>
                      <a:pt x="1186" y="934"/>
                    </a:lnTo>
                    <a:lnTo>
                      <a:pt x="1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56"/>
              <p:cNvSpPr>
                <a:spLocks/>
              </p:cNvSpPr>
              <p:nvPr/>
            </p:nvSpPr>
            <p:spPr bwMode="auto">
              <a:xfrm>
                <a:off x="6743700" y="2320925"/>
                <a:ext cx="768350" cy="246062"/>
              </a:xfrm>
              <a:custGeom>
                <a:avLst/>
                <a:gdLst>
                  <a:gd name="T0" fmla="*/ 25 w 1450"/>
                  <a:gd name="T1" fmla="*/ 434 h 466"/>
                  <a:gd name="T2" fmla="*/ 28 w 1450"/>
                  <a:gd name="T3" fmla="*/ 410 h 466"/>
                  <a:gd name="T4" fmla="*/ 1433 w 1450"/>
                  <a:gd name="T5" fmla="*/ 402 h 466"/>
                  <a:gd name="T6" fmla="*/ 1437 w 1450"/>
                  <a:gd name="T7" fmla="*/ 424 h 466"/>
                  <a:gd name="T8" fmla="*/ 1444 w 1450"/>
                  <a:gd name="T9" fmla="*/ 439 h 466"/>
                  <a:gd name="T10" fmla="*/ 1450 w 1450"/>
                  <a:gd name="T11" fmla="*/ 416 h 466"/>
                  <a:gd name="T12" fmla="*/ 1436 w 1450"/>
                  <a:gd name="T13" fmla="*/ 385 h 466"/>
                  <a:gd name="T14" fmla="*/ 160 w 1450"/>
                  <a:gd name="T15" fmla="*/ 183 h 466"/>
                  <a:gd name="T16" fmla="*/ 1407 w 1450"/>
                  <a:gd name="T17" fmla="*/ 362 h 466"/>
                  <a:gd name="T18" fmla="*/ 1328 w 1450"/>
                  <a:gd name="T19" fmla="*/ 168 h 466"/>
                  <a:gd name="T20" fmla="*/ 389 w 1450"/>
                  <a:gd name="T21" fmla="*/ 21 h 466"/>
                  <a:gd name="T22" fmla="*/ 413 w 1450"/>
                  <a:gd name="T23" fmla="*/ 32 h 466"/>
                  <a:gd name="T24" fmla="*/ 436 w 1450"/>
                  <a:gd name="T25" fmla="*/ 40 h 466"/>
                  <a:gd name="T26" fmla="*/ 458 w 1450"/>
                  <a:gd name="T27" fmla="*/ 49 h 466"/>
                  <a:gd name="T28" fmla="*/ 480 w 1450"/>
                  <a:gd name="T29" fmla="*/ 56 h 466"/>
                  <a:gd name="T30" fmla="*/ 500 w 1450"/>
                  <a:gd name="T31" fmla="*/ 63 h 466"/>
                  <a:gd name="T32" fmla="*/ 520 w 1450"/>
                  <a:gd name="T33" fmla="*/ 68 h 466"/>
                  <a:gd name="T34" fmla="*/ 542 w 1450"/>
                  <a:gd name="T35" fmla="*/ 72 h 466"/>
                  <a:gd name="T36" fmla="*/ 563 w 1450"/>
                  <a:gd name="T37" fmla="*/ 76 h 466"/>
                  <a:gd name="T38" fmla="*/ 589 w 1450"/>
                  <a:gd name="T39" fmla="*/ 78 h 466"/>
                  <a:gd name="T40" fmla="*/ 623 w 1450"/>
                  <a:gd name="T41" fmla="*/ 80 h 466"/>
                  <a:gd name="T42" fmla="*/ 661 w 1450"/>
                  <a:gd name="T43" fmla="*/ 82 h 466"/>
                  <a:gd name="T44" fmla="*/ 703 w 1450"/>
                  <a:gd name="T45" fmla="*/ 82 h 466"/>
                  <a:gd name="T46" fmla="*/ 745 w 1450"/>
                  <a:gd name="T47" fmla="*/ 82 h 466"/>
                  <a:gd name="T48" fmla="*/ 784 w 1450"/>
                  <a:gd name="T49" fmla="*/ 81 h 466"/>
                  <a:gd name="T50" fmla="*/ 820 w 1450"/>
                  <a:gd name="T51" fmla="*/ 80 h 466"/>
                  <a:gd name="T52" fmla="*/ 847 w 1450"/>
                  <a:gd name="T53" fmla="*/ 77 h 466"/>
                  <a:gd name="T54" fmla="*/ 868 w 1450"/>
                  <a:gd name="T55" fmla="*/ 73 h 466"/>
                  <a:gd name="T56" fmla="*/ 890 w 1450"/>
                  <a:gd name="T57" fmla="*/ 70 h 466"/>
                  <a:gd name="T58" fmla="*/ 916 w 1450"/>
                  <a:gd name="T59" fmla="*/ 65 h 466"/>
                  <a:gd name="T60" fmla="*/ 943 w 1450"/>
                  <a:gd name="T61" fmla="*/ 60 h 466"/>
                  <a:gd name="T62" fmla="*/ 970 w 1450"/>
                  <a:gd name="T63" fmla="*/ 53 h 466"/>
                  <a:gd name="T64" fmla="*/ 996 w 1450"/>
                  <a:gd name="T65" fmla="*/ 45 h 466"/>
                  <a:gd name="T66" fmla="*/ 1019 w 1450"/>
                  <a:gd name="T67" fmla="*/ 36 h 466"/>
                  <a:gd name="T68" fmla="*/ 1040 w 1450"/>
                  <a:gd name="T69" fmla="*/ 26 h 466"/>
                  <a:gd name="T70" fmla="*/ 1113 w 1450"/>
                  <a:gd name="T71" fmla="*/ 155 h 466"/>
                  <a:gd name="T72" fmla="*/ 1045 w 1450"/>
                  <a:gd name="T73" fmla="*/ 6 h 466"/>
                  <a:gd name="T74" fmla="*/ 1019 w 1450"/>
                  <a:gd name="T75" fmla="*/ 14 h 466"/>
                  <a:gd name="T76" fmla="*/ 977 w 1450"/>
                  <a:gd name="T77" fmla="*/ 25 h 466"/>
                  <a:gd name="T78" fmla="*/ 927 w 1450"/>
                  <a:gd name="T79" fmla="*/ 37 h 466"/>
                  <a:gd name="T80" fmla="*/ 902 w 1450"/>
                  <a:gd name="T81" fmla="*/ 42 h 466"/>
                  <a:gd name="T82" fmla="*/ 894 w 1450"/>
                  <a:gd name="T83" fmla="*/ 43 h 466"/>
                  <a:gd name="T84" fmla="*/ 880 w 1450"/>
                  <a:gd name="T85" fmla="*/ 46 h 466"/>
                  <a:gd name="T86" fmla="*/ 860 w 1450"/>
                  <a:gd name="T87" fmla="*/ 48 h 466"/>
                  <a:gd name="T88" fmla="*/ 833 w 1450"/>
                  <a:gd name="T89" fmla="*/ 51 h 466"/>
                  <a:gd name="T90" fmla="*/ 800 w 1450"/>
                  <a:gd name="T91" fmla="*/ 53 h 466"/>
                  <a:gd name="T92" fmla="*/ 763 w 1450"/>
                  <a:gd name="T93" fmla="*/ 55 h 466"/>
                  <a:gd name="T94" fmla="*/ 720 w 1450"/>
                  <a:gd name="T95" fmla="*/ 56 h 466"/>
                  <a:gd name="T96" fmla="*/ 662 w 1450"/>
                  <a:gd name="T97" fmla="*/ 55 h 466"/>
                  <a:gd name="T98" fmla="*/ 603 w 1450"/>
                  <a:gd name="T99" fmla="*/ 52 h 466"/>
                  <a:gd name="T100" fmla="*/ 559 w 1450"/>
                  <a:gd name="T101" fmla="*/ 47 h 466"/>
                  <a:gd name="T102" fmla="*/ 535 w 1450"/>
                  <a:gd name="T103" fmla="*/ 43 h 466"/>
                  <a:gd name="T104" fmla="*/ 512 w 1450"/>
                  <a:gd name="T105" fmla="*/ 39 h 466"/>
                  <a:gd name="T106" fmla="*/ 464 w 1450"/>
                  <a:gd name="T107" fmla="*/ 26 h 466"/>
                  <a:gd name="T108" fmla="*/ 416 w 1450"/>
                  <a:gd name="T109" fmla="*/ 11 h 466"/>
                  <a:gd name="T110" fmla="*/ 385 w 1450"/>
                  <a:gd name="T111" fmla="*/ 2 h 466"/>
                  <a:gd name="T112" fmla="*/ 285 w 1450"/>
                  <a:gd name="T113" fmla="*/ 169 h 466"/>
                  <a:gd name="T114" fmla="*/ 9 w 1450"/>
                  <a:gd name="T115" fmla="*/ 395 h 466"/>
                  <a:gd name="T116" fmla="*/ 0 w 1450"/>
                  <a:gd name="T117" fmla="*/ 434 h 466"/>
                  <a:gd name="T118" fmla="*/ 17 w 1450"/>
                  <a:gd name="T119" fmla="*/ 466 h 466"/>
                  <a:gd name="T120" fmla="*/ 1432 w 1450"/>
                  <a:gd name="T121" fmla="*/ 462 h 466"/>
                  <a:gd name="T122" fmla="*/ 1445 w 1450"/>
                  <a:gd name="T123" fmla="*/ 449 h 466"/>
                  <a:gd name="T124" fmla="*/ 35 w 1450"/>
                  <a:gd name="T125" fmla="*/ 44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0" h="466">
                    <a:moveTo>
                      <a:pt x="35" y="443"/>
                    </a:moveTo>
                    <a:lnTo>
                      <a:pt x="25" y="434"/>
                    </a:lnTo>
                    <a:lnTo>
                      <a:pt x="23" y="423"/>
                    </a:lnTo>
                    <a:lnTo>
                      <a:pt x="28" y="410"/>
                    </a:lnTo>
                    <a:lnTo>
                      <a:pt x="33" y="402"/>
                    </a:lnTo>
                    <a:lnTo>
                      <a:pt x="1433" y="402"/>
                    </a:lnTo>
                    <a:lnTo>
                      <a:pt x="1435" y="412"/>
                    </a:lnTo>
                    <a:lnTo>
                      <a:pt x="1437" y="424"/>
                    </a:lnTo>
                    <a:lnTo>
                      <a:pt x="1439" y="433"/>
                    </a:lnTo>
                    <a:lnTo>
                      <a:pt x="1444" y="439"/>
                    </a:lnTo>
                    <a:lnTo>
                      <a:pt x="1449" y="432"/>
                    </a:lnTo>
                    <a:lnTo>
                      <a:pt x="1450" y="416"/>
                    </a:lnTo>
                    <a:lnTo>
                      <a:pt x="1447" y="397"/>
                    </a:lnTo>
                    <a:lnTo>
                      <a:pt x="1436" y="385"/>
                    </a:lnTo>
                    <a:lnTo>
                      <a:pt x="44" y="384"/>
                    </a:lnTo>
                    <a:lnTo>
                      <a:pt x="160" y="183"/>
                    </a:lnTo>
                    <a:lnTo>
                      <a:pt x="1315" y="181"/>
                    </a:lnTo>
                    <a:lnTo>
                      <a:pt x="1407" y="362"/>
                    </a:lnTo>
                    <a:lnTo>
                      <a:pt x="1432" y="361"/>
                    </a:lnTo>
                    <a:lnTo>
                      <a:pt x="1328" y="168"/>
                    </a:lnTo>
                    <a:lnTo>
                      <a:pt x="323" y="169"/>
                    </a:lnTo>
                    <a:lnTo>
                      <a:pt x="389" y="21"/>
                    </a:lnTo>
                    <a:lnTo>
                      <a:pt x="401" y="26"/>
                    </a:lnTo>
                    <a:lnTo>
                      <a:pt x="413" y="32"/>
                    </a:lnTo>
                    <a:lnTo>
                      <a:pt x="424" y="36"/>
                    </a:lnTo>
                    <a:lnTo>
                      <a:pt x="436" y="40"/>
                    </a:lnTo>
                    <a:lnTo>
                      <a:pt x="447" y="45"/>
                    </a:lnTo>
                    <a:lnTo>
                      <a:pt x="458" y="49"/>
                    </a:lnTo>
                    <a:lnTo>
                      <a:pt x="469" y="53"/>
                    </a:lnTo>
                    <a:lnTo>
                      <a:pt x="480" y="56"/>
                    </a:lnTo>
                    <a:lnTo>
                      <a:pt x="489" y="60"/>
                    </a:lnTo>
                    <a:lnTo>
                      <a:pt x="500" y="63"/>
                    </a:lnTo>
                    <a:lnTo>
                      <a:pt x="511" y="66"/>
                    </a:lnTo>
                    <a:lnTo>
                      <a:pt x="520" y="68"/>
                    </a:lnTo>
                    <a:lnTo>
                      <a:pt x="531" y="70"/>
                    </a:lnTo>
                    <a:lnTo>
                      <a:pt x="542" y="72"/>
                    </a:lnTo>
                    <a:lnTo>
                      <a:pt x="552" y="74"/>
                    </a:lnTo>
                    <a:lnTo>
                      <a:pt x="563" y="76"/>
                    </a:lnTo>
                    <a:lnTo>
                      <a:pt x="575" y="77"/>
                    </a:lnTo>
                    <a:lnTo>
                      <a:pt x="589" y="78"/>
                    </a:lnTo>
                    <a:lnTo>
                      <a:pt x="605" y="79"/>
                    </a:lnTo>
                    <a:lnTo>
                      <a:pt x="623" y="80"/>
                    </a:lnTo>
                    <a:lnTo>
                      <a:pt x="642" y="81"/>
                    </a:lnTo>
                    <a:lnTo>
                      <a:pt x="661" y="82"/>
                    </a:lnTo>
                    <a:lnTo>
                      <a:pt x="682" y="82"/>
                    </a:lnTo>
                    <a:lnTo>
                      <a:pt x="703" y="82"/>
                    </a:lnTo>
                    <a:lnTo>
                      <a:pt x="723" y="82"/>
                    </a:lnTo>
                    <a:lnTo>
                      <a:pt x="745" y="82"/>
                    </a:lnTo>
                    <a:lnTo>
                      <a:pt x="765" y="82"/>
                    </a:lnTo>
                    <a:lnTo>
                      <a:pt x="784" y="81"/>
                    </a:lnTo>
                    <a:lnTo>
                      <a:pt x="802" y="80"/>
                    </a:lnTo>
                    <a:lnTo>
                      <a:pt x="820" y="80"/>
                    </a:lnTo>
                    <a:lnTo>
                      <a:pt x="834" y="78"/>
                    </a:lnTo>
                    <a:lnTo>
                      <a:pt x="847" y="77"/>
                    </a:lnTo>
                    <a:lnTo>
                      <a:pt x="857" y="76"/>
                    </a:lnTo>
                    <a:lnTo>
                      <a:pt x="868" y="73"/>
                    </a:lnTo>
                    <a:lnTo>
                      <a:pt x="878" y="72"/>
                    </a:lnTo>
                    <a:lnTo>
                      <a:pt x="890" y="70"/>
                    </a:lnTo>
                    <a:lnTo>
                      <a:pt x="903" y="68"/>
                    </a:lnTo>
                    <a:lnTo>
                      <a:pt x="916" y="65"/>
                    </a:lnTo>
                    <a:lnTo>
                      <a:pt x="930" y="63"/>
                    </a:lnTo>
                    <a:lnTo>
                      <a:pt x="943" y="60"/>
                    </a:lnTo>
                    <a:lnTo>
                      <a:pt x="956" y="56"/>
                    </a:lnTo>
                    <a:lnTo>
                      <a:pt x="970" y="53"/>
                    </a:lnTo>
                    <a:lnTo>
                      <a:pt x="983" y="49"/>
                    </a:lnTo>
                    <a:lnTo>
                      <a:pt x="996" y="45"/>
                    </a:lnTo>
                    <a:lnTo>
                      <a:pt x="1008" y="40"/>
                    </a:lnTo>
                    <a:lnTo>
                      <a:pt x="1019" y="36"/>
                    </a:lnTo>
                    <a:lnTo>
                      <a:pt x="1030" y="32"/>
                    </a:lnTo>
                    <a:lnTo>
                      <a:pt x="1040" y="26"/>
                    </a:lnTo>
                    <a:lnTo>
                      <a:pt x="1078" y="155"/>
                    </a:lnTo>
                    <a:lnTo>
                      <a:pt x="1113" y="155"/>
                    </a:lnTo>
                    <a:lnTo>
                      <a:pt x="1048" y="5"/>
                    </a:lnTo>
                    <a:lnTo>
                      <a:pt x="1045" y="6"/>
                    </a:lnTo>
                    <a:lnTo>
                      <a:pt x="1034" y="9"/>
                    </a:lnTo>
                    <a:lnTo>
                      <a:pt x="1019" y="14"/>
                    </a:lnTo>
                    <a:lnTo>
                      <a:pt x="1000" y="19"/>
                    </a:lnTo>
                    <a:lnTo>
                      <a:pt x="977" y="25"/>
                    </a:lnTo>
                    <a:lnTo>
                      <a:pt x="953" y="32"/>
                    </a:lnTo>
                    <a:lnTo>
                      <a:pt x="927" y="37"/>
                    </a:lnTo>
                    <a:lnTo>
                      <a:pt x="903" y="42"/>
                    </a:lnTo>
                    <a:lnTo>
                      <a:pt x="902" y="42"/>
                    </a:lnTo>
                    <a:lnTo>
                      <a:pt x="900" y="43"/>
                    </a:lnTo>
                    <a:lnTo>
                      <a:pt x="894" y="43"/>
                    </a:lnTo>
                    <a:lnTo>
                      <a:pt x="888" y="45"/>
                    </a:lnTo>
                    <a:lnTo>
                      <a:pt x="880" y="46"/>
                    </a:lnTo>
                    <a:lnTo>
                      <a:pt x="871" y="47"/>
                    </a:lnTo>
                    <a:lnTo>
                      <a:pt x="860" y="48"/>
                    </a:lnTo>
                    <a:lnTo>
                      <a:pt x="847" y="49"/>
                    </a:lnTo>
                    <a:lnTo>
                      <a:pt x="833" y="51"/>
                    </a:lnTo>
                    <a:lnTo>
                      <a:pt x="817" y="52"/>
                    </a:lnTo>
                    <a:lnTo>
                      <a:pt x="800" y="53"/>
                    </a:lnTo>
                    <a:lnTo>
                      <a:pt x="782" y="54"/>
                    </a:lnTo>
                    <a:lnTo>
                      <a:pt x="763" y="55"/>
                    </a:lnTo>
                    <a:lnTo>
                      <a:pt x="743" y="55"/>
                    </a:lnTo>
                    <a:lnTo>
                      <a:pt x="720" y="56"/>
                    </a:lnTo>
                    <a:lnTo>
                      <a:pt x="698" y="56"/>
                    </a:lnTo>
                    <a:lnTo>
                      <a:pt x="662" y="55"/>
                    </a:lnTo>
                    <a:lnTo>
                      <a:pt x="630" y="54"/>
                    </a:lnTo>
                    <a:lnTo>
                      <a:pt x="603" y="52"/>
                    </a:lnTo>
                    <a:lnTo>
                      <a:pt x="578" y="49"/>
                    </a:lnTo>
                    <a:lnTo>
                      <a:pt x="559" y="47"/>
                    </a:lnTo>
                    <a:lnTo>
                      <a:pt x="544" y="45"/>
                    </a:lnTo>
                    <a:lnTo>
                      <a:pt x="535" y="43"/>
                    </a:lnTo>
                    <a:lnTo>
                      <a:pt x="532" y="42"/>
                    </a:lnTo>
                    <a:lnTo>
                      <a:pt x="512" y="39"/>
                    </a:lnTo>
                    <a:lnTo>
                      <a:pt x="488" y="34"/>
                    </a:lnTo>
                    <a:lnTo>
                      <a:pt x="464" y="26"/>
                    </a:lnTo>
                    <a:lnTo>
                      <a:pt x="439" y="19"/>
                    </a:lnTo>
                    <a:lnTo>
                      <a:pt x="416" y="11"/>
                    </a:lnTo>
                    <a:lnTo>
                      <a:pt x="397" y="6"/>
                    </a:lnTo>
                    <a:lnTo>
                      <a:pt x="385" y="2"/>
                    </a:lnTo>
                    <a:lnTo>
                      <a:pt x="380" y="0"/>
                    </a:lnTo>
                    <a:lnTo>
                      <a:pt x="285" y="169"/>
                    </a:lnTo>
                    <a:lnTo>
                      <a:pt x="146" y="169"/>
                    </a:lnTo>
                    <a:lnTo>
                      <a:pt x="9" y="395"/>
                    </a:lnTo>
                    <a:lnTo>
                      <a:pt x="1" y="413"/>
                    </a:lnTo>
                    <a:lnTo>
                      <a:pt x="0" y="434"/>
                    </a:lnTo>
                    <a:lnTo>
                      <a:pt x="4" y="454"/>
                    </a:lnTo>
                    <a:lnTo>
                      <a:pt x="17" y="466"/>
                    </a:lnTo>
                    <a:lnTo>
                      <a:pt x="1418" y="466"/>
                    </a:lnTo>
                    <a:lnTo>
                      <a:pt x="1432" y="462"/>
                    </a:lnTo>
                    <a:lnTo>
                      <a:pt x="1440" y="456"/>
                    </a:lnTo>
                    <a:lnTo>
                      <a:pt x="1445" y="449"/>
                    </a:lnTo>
                    <a:lnTo>
                      <a:pt x="1444" y="443"/>
                    </a:lnTo>
                    <a:lnTo>
                      <a:pt x="35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57"/>
              <p:cNvSpPr>
                <a:spLocks/>
              </p:cNvSpPr>
              <p:nvPr/>
            </p:nvSpPr>
            <p:spPr bwMode="auto">
              <a:xfrm>
                <a:off x="6929438" y="2244725"/>
                <a:ext cx="379412" cy="36512"/>
              </a:xfrm>
              <a:custGeom>
                <a:avLst/>
                <a:gdLst>
                  <a:gd name="T0" fmla="*/ 636 w 716"/>
                  <a:gd name="T1" fmla="*/ 38 h 69"/>
                  <a:gd name="T2" fmla="*/ 636 w 716"/>
                  <a:gd name="T3" fmla="*/ 18 h 69"/>
                  <a:gd name="T4" fmla="*/ 716 w 716"/>
                  <a:gd name="T5" fmla="*/ 18 h 69"/>
                  <a:gd name="T6" fmla="*/ 716 w 716"/>
                  <a:gd name="T7" fmla="*/ 0 h 69"/>
                  <a:gd name="T8" fmla="*/ 0 w 716"/>
                  <a:gd name="T9" fmla="*/ 0 h 69"/>
                  <a:gd name="T10" fmla="*/ 0 w 716"/>
                  <a:gd name="T11" fmla="*/ 69 h 69"/>
                  <a:gd name="T12" fmla="*/ 716 w 716"/>
                  <a:gd name="T13" fmla="*/ 69 h 69"/>
                  <a:gd name="T14" fmla="*/ 716 w 716"/>
                  <a:gd name="T15" fmla="*/ 51 h 69"/>
                  <a:gd name="T16" fmla="*/ 25 w 716"/>
                  <a:gd name="T17" fmla="*/ 51 h 69"/>
                  <a:gd name="T18" fmla="*/ 25 w 716"/>
                  <a:gd name="T19" fmla="*/ 18 h 69"/>
                  <a:gd name="T20" fmla="*/ 92 w 716"/>
                  <a:gd name="T21" fmla="*/ 18 h 69"/>
                  <a:gd name="T22" fmla="*/ 92 w 716"/>
                  <a:gd name="T23" fmla="*/ 38 h 69"/>
                  <a:gd name="T24" fmla="*/ 102 w 716"/>
                  <a:gd name="T25" fmla="*/ 38 h 69"/>
                  <a:gd name="T26" fmla="*/ 102 w 716"/>
                  <a:gd name="T27" fmla="*/ 18 h 69"/>
                  <a:gd name="T28" fmla="*/ 226 w 716"/>
                  <a:gd name="T29" fmla="*/ 18 h 69"/>
                  <a:gd name="T30" fmla="*/ 226 w 716"/>
                  <a:gd name="T31" fmla="*/ 38 h 69"/>
                  <a:gd name="T32" fmla="*/ 235 w 716"/>
                  <a:gd name="T33" fmla="*/ 38 h 69"/>
                  <a:gd name="T34" fmla="*/ 235 w 716"/>
                  <a:gd name="T35" fmla="*/ 18 h 69"/>
                  <a:gd name="T36" fmla="*/ 361 w 716"/>
                  <a:gd name="T37" fmla="*/ 18 h 69"/>
                  <a:gd name="T38" fmla="*/ 361 w 716"/>
                  <a:gd name="T39" fmla="*/ 38 h 69"/>
                  <a:gd name="T40" fmla="*/ 369 w 716"/>
                  <a:gd name="T41" fmla="*/ 38 h 69"/>
                  <a:gd name="T42" fmla="*/ 369 w 716"/>
                  <a:gd name="T43" fmla="*/ 18 h 69"/>
                  <a:gd name="T44" fmla="*/ 494 w 716"/>
                  <a:gd name="T45" fmla="*/ 18 h 69"/>
                  <a:gd name="T46" fmla="*/ 494 w 716"/>
                  <a:gd name="T47" fmla="*/ 38 h 69"/>
                  <a:gd name="T48" fmla="*/ 503 w 716"/>
                  <a:gd name="T49" fmla="*/ 38 h 69"/>
                  <a:gd name="T50" fmla="*/ 503 w 716"/>
                  <a:gd name="T51" fmla="*/ 18 h 69"/>
                  <a:gd name="T52" fmla="*/ 628 w 716"/>
                  <a:gd name="T53" fmla="*/ 18 h 69"/>
                  <a:gd name="T54" fmla="*/ 628 w 716"/>
                  <a:gd name="T55" fmla="*/ 38 h 69"/>
                  <a:gd name="T56" fmla="*/ 636 w 716"/>
                  <a:gd name="T57" fmla="*/ 3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6" h="69">
                    <a:moveTo>
                      <a:pt x="636" y="38"/>
                    </a:moveTo>
                    <a:lnTo>
                      <a:pt x="636" y="18"/>
                    </a:lnTo>
                    <a:lnTo>
                      <a:pt x="716" y="18"/>
                    </a:lnTo>
                    <a:lnTo>
                      <a:pt x="716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716" y="69"/>
                    </a:lnTo>
                    <a:lnTo>
                      <a:pt x="716" y="51"/>
                    </a:lnTo>
                    <a:lnTo>
                      <a:pt x="25" y="51"/>
                    </a:lnTo>
                    <a:lnTo>
                      <a:pt x="25" y="18"/>
                    </a:lnTo>
                    <a:lnTo>
                      <a:pt x="92" y="18"/>
                    </a:lnTo>
                    <a:lnTo>
                      <a:pt x="92" y="38"/>
                    </a:lnTo>
                    <a:lnTo>
                      <a:pt x="102" y="38"/>
                    </a:lnTo>
                    <a:lnTo>
                      <a:pt x="102" y="18"/>
                    </a:lnTo>
                    <a:lnTo>
                      <a:pt x="226" y="18"/>
                    </a:lnTo>
                    <a:lnTo>
                      <a:pt x="226" y="38"/>
                    </a:lnTo>
                    <a:lnTo>
                      <a:pt x="235" y="38"/>
                    </a:lnTo>
                    <a:lnTo>
                      <a:pt x="235" y="18"/>
                    </a:lnTo>
                    <a:lnTo>
                      <a:pt x="361" y="18"/>
                    </a:lnTo>
                    <a:lnTo>
                      <a:pt x="361" y="38"/>
                    </a:lnTo>
                    <a:lnTo>
                      <a:pt x="369" y="38"/>
                    </a:lnTo>
                    <a:lnTo>
                      <a:pt x="369" y="18"/>
                    </a:lnTo>
                    <a:lnTo>
                      <a:pt x="494" y="18"/>
                    </a:lnTo>
                    <a:lnTo>
                      <a:pt x="494" y="38"/>
                    </a:lnTo>
                    <a:lnTo>
                      <a:pt x="503" y="38"/>
                    </a:lnTo>
                    <a:lnTo>
                      <a:pt x="503" y="18"/>
                    </a:lnTo>
                    <a:lnTo>
                      <a:pt x="628" y="18"/>
                    </a:lnTo>
                    <a:lnTo>
                      <a:pt x="628" y="38"/>
                    </a:lnTo>
                    <a:lnTo>
                      <a:pt x="63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58"/>
              <p:cNvSpPr>
                <a:spLocks/>
              </p:cNvSpPr>
              <p:nvPr/>
            </p:nvSpPr>
            <p:spPr bwMode="auto">
              <a:xfrm>
                <a:off x="6837363" y="2428875"/>
                <a:ext cx="492125" cy="4762"/>
              </a:xfrm>
              <a:custGeom>
                <a:avLst/>
                <a:gdLst>
                  <a:gd name="T0" fmla="*/ 929 w 929"/>
                  <a:gd name="T1" fmla="*/ 9 h 9"/>
                  <a:gd name="T2" fmla="*/ 926 w 929"/>
                  <a:gd name="T3" fmla="*/ 0 h 9"/>
                  <a:gd name="T4" fmla="*/ 5 w 929"/>
                  <a:gd name="T5" fmla="*/ 0 h 9"/>
                  <a:gd name="T6" fmla="*/ 0 w 929"/>
                  <a:gd name="T7" fmla="*/ 9 h 9"/>
                  <a:gd name="T8" fmla="*/ 929 w 92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9">
                    <a:moveTo>
                      <a:pt x="929" y="9"/>
                    </a:moveTo>
                    <a:lnTo>
                      <a:pt x="926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92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6829425" y="2443163"/>
                <a:ext cx="506412" cy="4762"/>
              </a:xfrm>
              <a:custGeom>
                <a:avLst/>
                <a:gdLst>
                  <a:gd name="T0" fmla="*/ 957 w 957"/>
                  <a:gd name="T1" fmla="*/ 9 h 9"/>
                  <a:gd name="T2" fmla="*/ 956 w 957"/>
                  <a:gd name="T3" fmla="*/ 0 h 9"/>
                  <a:gd name="T4" fmla="*/ 5 w 957"/>
                  <a:gd name="T5" fmla="*/ 0 h 9"/>
                  <a:gd name="T6" fmla="*/ 0 w 957"/>
                  <a:gd name="T7" fmla="*/ 9 h 9"/>
                  <a:gd name="T8" fmla="*/ 957 w 95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7" h="9">
                    <a:moveTo>
                      <a:pt x="957" y="9"/>
                    </a:moveTo>
                    <a:lnTo>
                      <a:pt x="956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95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60"/>
              <p:cNvSpPr>
                <a:spLocks/>
              </p:cNvSpPr>
              <p:nvPr/>
            </p:nvSpPr>
            <p:spPr bwMode="auto">
              <a:xfrm>
                <a:off x="6821488" y="2459038"/>
                <a:ext cx="520700" cy="6350"/>
              </a:xfrm>
              <a:custGeom>
                <a:avLst/>
                <a:gdLst>
                  <a:gd name="T0" fmla="*/ 985 w 985"/>
                  <a:gd name="T1" fmla="*/ 10 h 10"/>
                  <a:gd name="T2" fmla="*/ 982 w 985"/>
                  <a:gd name="T3" fmla="*/ 0 h 10"/>
                  <a:gd name="T4" fmla="*/ 5 w 985"/>
                  <a:gd name="T5" fmla="*/ 0 h 10"/>
                  <a:gd name="T6" fmla="*/ 0 w 985"/>
                  <a:gd name="T7" fmla="*/ 10 h 10"/>
                  <a:gd name="T8" fmla="*/ 985 w 98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10">
                    <a:moveTo>
                      <a:pt x="985" y="10"/>
                    </a:moveTo>
                    <a:lnTo>
                      <a:pt x="982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98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61"/>
              <p:cNvSpPr>
                <a:spLocks/>
              </p:cNvSpPr>
              <p:nvPr/>
            </p:nvSpPr>
            <p:spPr bwMode="auto">
              <a:xfrm>
                <a:off x="6810375" y="2478088"/>
                <a:ext cx="488950" cy="4762"/>
              </a:xfrm>
              <a:custGeom>
                <a:avLst/>
                <a:gdLst>
                  <a:gd name="T0" fmla="*/ 925 w 925"/>
                  <a:gd name="T1" fmla="*/ 10 h 10"/>
                  <a:gd name="T2" fmla="*/ 922 w 925"/>
                  <a:gd name="T3" fmla="*/ 1 h 10"/>
                  <a:gd name="T4" fmla="*/ 4 w 925"/>
                  <a:gd name="T5" fmla="*/ 0 h 10"/>
                  <a:gd name="T6" fmla="*/ 0 w 925"/>
                  <a:gd name="T7" fmla="*/ 10 h 10"/>
                  <a:gd name="T8" fmla="*/ 925 w 9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10">
                    <a:moveTo>
                      <a:pt x="925" y="10"/>
                    </a:moveTo>
                    <a:lnTo>
                      <a:pt x="922" y="1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9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2"/>
              <p:cNvSpPr>
                <a:spLocks/>
              </p:cNvSpPr>
              <p:nvPr/>
            </p:nvSpPr>
            <p:spPr bwMode="auto">
              <a:xfrm>
                <a:off x="6796088" y="2495550"/>
                <a:ext cx="557212" cy="4762"/>
              </a:xfrm>
              <a:custGeom>
                <a:avLst/>
                <a:gdLst>
                  <a:gd name="T0" fmla="*/ 1051 w 1051"/>
                  <a:gd name="T1" fmla="*/ 9 h 9"/>
                  <a:gd name="T2" fmla="*/ 1047 w 1051"/>
                  <a:gd name="T3" fmla="*/ 0 h 9"/>
                  <a:gd name="T4" fmla="*/ 5 w 1051"/>
                  <a:gd name="T5" fmla="*/ 0 h 9"/>
                  <a:gd name="T6" fmla="*/ 0 w 1051"/>
                  <a:gd name="T7" fmla="*/ 9 h 9"/>
                  <a:gd name="T8" fmla="*/ 1051 w 105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1" h="9">
                    <a:moveTo>
                      <a:pt x="1051" y="9"/>
                    </a:moveTo>
                    <a:lnTo>
                      <a:pt x="1047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05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63"/>
              <p:cNvSpPr>
                <a:spLocks/>
              </p:cNvSpPr>
              <p:nvPr/>
            </p:nvSpPr>
            <p:spPr bwMode="auto">
              <a:xfrm>
                <a:off x="7369175" y="2495550"/>
                <a:ext cx="96837" cy="4762"/>
              </a:xfrm>
              <a:custGeom>
                <a:avLst/>
                <a:gdLst>
                  <a:gd name="T0" fmla="*/ 2 w 181"/>
                  <a:gd name="T1" fmla="*/ 9 h 9"/>
                  <a:gd name="T2" fmla="*/ 181 w 181"/>
                  <a:gd name="T3" fmla="*/ 9 h 9"/>
                  <a:gd name="T4" fmla="*/ 177 w 181"/>
                  <a:gd name="T5" fmla="*/ 0 h 9"/>
                  <a:gd name="T6" fmla="*/ 0 w 181"/>
                  <a:gd name="T7" fmla="*/ 0 h 9"/>
                  <a:gd name="T8" fmla="*/ 2 w 18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9">
                    <a:moveTo>
                      <a:pt x="2" y="9"/>
                    </a:moveTo>
                    <a:lnTo>
                      <a:pt x="181" y="9"/>
                    </a:lnTo>
                    <a:lnTo>
                      <a:pt x="177" y="0"/>
                    </a:lnTo>
                    <a:lnTo>
                      <a:pt x="0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64"/>
              <p:cNvSpPr>
                <a:spLocks/>
              </p:cNvSpPr>
              <p:nvPr/>
            </p:nvSpPr>
            <p:spPr bwMode="auto">
              <a:xfrm>
                <a:off x="7362825" y="2478088"/>
                <a:ext cx="93662" cy="4762"/>
              </a:xfrm>
              <a:custGeom>
                <a:avLst/>
                <a:gdLst>
                  <a:gd name="T0" fmla="*/ 2 w 179"/>
                  <a:gd name="T1" fmla="*/ 9 h 9"/>
                  <a:gd name="T2" fmla="*/ 179 w 179"/>
                  <a:gd name="T3" fmla="*/ 9 h 9"/>
                  <a:gd name="T4" fmla="*/ 177 w 179"/>
                  <a:gd name="T5" fmla="*/ 0 h 9"/>
                  <a:gd name="T6" fmla="*/ 0 w 179"/>
                  <a:gd name="T7" fmla="*/ 0 h 9"/>
                  <a:gd name="T8" fmla="*/ 2 w 17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9">
                    <a:moveTo>
                      <a:pt x="2" y="9"/>
                    </a:moveTo>
                    <a:lnTo>
                      <a:pt x="179" y="9"/>
                    </a:lnTo>
                    <a:lnTo>
                      <a:pt x="177" y="0"/>
                    </a:lnTo>
                    <a:lnTo>
                      <a:pt x="0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65"/>
              <p:cNvSpPr>
                <a:spLocks/>
              </p:cNvSpPr>
              <p:nvPr/>
            </p:nvSpPr>
            <p:spPr bwMode="auto">
              <a:xfrm>
                <a:off x="7358063" y="2459038"/>
                <a:ext cx="95250" cy="6350"/>
              </a:xfrm>
              <a:custGeom>
                <a:avLst/>
                <a:gdLst>
                  <a:gd name="T0" fmla="*/ 2 w 181"/>
                  <a:gd name="T1" fmla="*/ 10 h 10"/>
                  <a:gd name="T2" fmla="*/ 181 w 181"/>
                  <a:gd name="T3" fmla="*/ 10 h 10"/>
                  <a:gd name="T4" fmla="*/ 178 w 181"/>
                  <a:gd name="T5" fmla="*/ 0 h 10"/>
                  <a:gd name="T6" fmla="*/ 0 w 181"/>
                  <a:gd name="T7" fmla="*/ 0 h 10"/>
                  <a:gd name="T8" fmla="*/ 2 w 18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0">
                    <a:moveTo>
                      <a:pt x="2" y="10"/>
                    </a:moveTo>
                    <a:lnTo>
                      <a:pt x="181" y="10"/>
                    </a:lnTo>
                    <a:lnTo>
                      <a:pt x="178" y="0"/>
                    </a:lnTo>
                    <a:lnTo>
                      <a:pt x="0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66"/>
              <p:cNvSpPr>
                <a:spLocks/>
              </p:cNvSpPr>
              <p:nvPr/>
            </p:nvSpPr>
            <p:spPr bwMode="auto">
              <a:xfrm>
                <a:off x="7353300" y="2443163"/>
                <a:ext cx="93662" cy="4762"/>
              </a:xfrm>
              <a:custGeom>
                <a:avLst/>
                <a:gdLst>
                  <a:gd name="T0" fmla="*/ 1 w 178"/>
                  <a:gd name="T1" fmla="*/ 9 h 9"/>
                  <a:gd name="T2" fmla="*/ 178 w 178"/>
                  <a:gd name="T3" fmla="*/ 9 h 9"/>
                  <a:gd name="T4" fmla="*/ 176 w 178"/>
                  <a:gd name="T5" fmla="*/ 0 h 9"/>
                  <a:gd name="T6" fmla="*/ 0 w 178"/>
                  <a:gd name="T7" fmla="*/ 0 h 9"/>
                  <a:gd name="T8" fmla="*/ 1 w 17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9">
                    <a:moveTo>
                      <a:pt x="1" y="9"/>
                    </a:moveTo>
                    <a:lnTo>
                      <a:pt x="178" y="9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7" name="Egyenes összekötő nyíllal 26"/>
            <p:cNvCxnSpPr/>
            <p:nvPr/>
          </p:nvCxnSpPr>
          <p:spPr>
            <a:xfrm flipH="1">
              <a:off x="4139195" y="2660566"/>
              <a:ext cx="672279" cy="67909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/>
            <p:cNvSpPr txBox="1"/>
            <p:nvPr/>
          </p:nvSpPr>
          <p:spPr>
            <a:xfrm>
              <a:off x="4694798" y="3004012"/>
              <a:ext cx="1401164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keresés / válasz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9" name="Csoportba foglalás 28"/>
            <p:cNvGrpSpPr/>
            <p:nvPr/>
          </p:nvGrpSpPr>
          <p:grpSpPr>
            <a:xfrm>
              <a:off x="3411970" y="5972024"/>
              <a:ext cx="194336" cy="266487"/>
              <a:chOff x="587248" y="1849878"/>
              <a:chExt cx="546902" cy="546161"/>
            </a:xfrm>
          </p:grpSpPr>
          <p:sp>
            <p:nvSpPr>
              <p:cNvPr id="95" name="Ív 94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Ív 95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Egyenes összekötő 96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Egyenes összekötő 97"/>
              <p:cNvCxnSpPr>
                <a:endCxn id="96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Csoportba foglalás 29"/>
            <p:cNvGrpSpPr/>
            <p:nvPr/>
          </p:nvGrpSpPr>
          <p:grpSpPr>
            <a:xfrm>
              <a:off x="2300537" y="4997020"/>
              <a:ext cx="175679" cy="237932"/>
              <a:chOff x="587248" y="1849878"/>
              <a:chExt cx="546902" cy="546161"/>
            </a:xfrm>
          </p:grpSpPr>
          <p:sp>
            <p:nvSpPr>
              <p:cNvPr id="91" name="Ív 90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Ív 91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Egyenes összekötő 92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gyenes összekötő 93"/>
              <p:cNvCxnSpPr>
                <a:endCxn id="92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Csoportba foglalás 30"/>
            <p:cNvGrpSpPr/>
            <p:nvPr/>
          </p:nvGrpSpPr>
          <p:grpSpPr>
            <a:xfrm>
              <a:off x="1651937" y="4466659"/>
              <a:ext cx="426295" cy="466037"/>
              <a:chOff x="587248" y="1849878"/>
              <a:chExt cx="546902" cy="546161"/>
            </a:xfrm>
          </p:grpSpPr>
          <p:sp>
            <p:nvSpPr>
              <p:cNvPr id="87" name="Ív 86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Ív 87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gyenes összekötő 88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Egyenes összekötő 89"/>
              <p:cNvCxnSpPr>
                <a:endCxn id="88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Csoportba foglalás 31"/>
            <p:cNvGrpSpPr/>
            <p:nvPr/>
          </p:nvGrpSpPr>
          <p:grpSpPr>
            <a:xfrm>
              <a:off x="2730090" y="4975225"/>
              <a:ext cx="87839" cy="102668"/>
              <a:chOff x="587248" y="1849878"/>
              <a:chExt cx="546902" cy="546161"/>
            </a:xfrm>
          </p:grpSpPr>
          <p:sp>
            <p:nvSpPr>
              <p:cNvPr id="83" name="Ív 82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Ív 83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Egyenes összekötő 84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gyenes összekötő 85"/>
              <p:cNvCxnSpPr>
                <a:endCxn id="84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Csoportba foglalás 32"/>
            <p:cNvGrpSpPr/>
            <p:nvPr/>
          </p:nvGrpSpPr>
          <p:grpSpPr>
            <a:xfrm>
              <a:off x="3536830" y="4454430"/>
              <a:ext cx="194336" cy="266487"/>
              <a:chOff x="587248" y="1849878"/>
              <a:chExt cx="546902" cy="546161"/>
            </a:xfrm>
          </p:grpSpPr>
          <p:sp>
            <p:nvSpPr>
              <p:cNvPr id="79" name="Ív 78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Ív 79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Egyenes összekötő 80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gyenes összekötő 81"/>
              <p:cNvCxnSpPr>
                <a:endCxn id="80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Csoportba foglalás 33"/>
            <p:cNvGrpSpPr/>
            <p:nvPr/>
          </p:nvGrpSpPr>
          <p:grpSpPr>
            <a:xfrm>
              <a:off x="4079033" y="4617659"/>
              <a:ext cx="194336" cy="266487"/>
              <a:chOff x="587248" y="1849878"/>
              <a:chExt cx="546902" cy="546161"/>
            </a:xfrm>
          </p:grpSpPr>
          <p:sp>
            <p:nvSpPr>
              <p:cNvPr id="75" name="Ív 74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Ív 75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Egyenes összekötő 76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gyenes összekötő 77"/>
              <p:cNvCxnSpPr>
                <a:endCxn id="76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Csoportba foglalás 34"/>
            <p:cNvGrpSpPr/>
            <p:nvPr/>
          </p:nvGrpSpPr>
          <p:grpSpPr>
            <a:xfrm>
              <a:off x="6072155" y="5099491"/>
              <a:ext cx="194336" cy="266487"/>
              <a:chOff x="587248" y="1849878"/>
              <a:chExt cx="546902" cy="546161"/>
            </a:xfrm>
          </p:grpSpPr>
          <p:sp>
            <p:nvSpPr>
              <p:cNvPr id="71" name="Ív 70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Ív 71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Egyenes összekötő 72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gyenes összekötő 73"/>
              <p:cNvCxnSpPr>
                <a:endCxn id="72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Csoportba foglalás 35"/>
            <p:cNvGrpSpPr/>
            <p:nvPr/>
          </p:nvGrpSpPr>
          <p:grpSpPr>
            <a:xfrm>
              <a:off x="5597375" y="4656663"/>
              <a:ext cx="180604" cy="182699"/>
              <a:chOff x="587248" y="1849878"/>
              <a:chExt cx="546902" cy="546161"/>
            </a:xfrm>
          </p:grpSpPr>
          <p:sp>
            <p:nvSpPr>
              <p:cNvPr id="67" name="Ív 66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Ív 67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Egyenes összekötő 68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gyenes összekötő 69"/>
              <p:cNvCxnSpPr>
                <a:endCxn id="68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Ív 36"/>
            <p:cNvSpPr/>
            <p:nvPr/>
          </p:nvSpPr>
          <p:spPr>
            <a:xfrm>
              <a:off x="2878235" y="1979532"/>
              <a:ext cx="426295" cy="151001"/>
            </a:xfrm>
            <a:prstGeom prst="arc">
              <a:avLst>
                <a:gd name="adj1" fmla="val 19067"/>
                <a:gd name="adj2" fmla="val 0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Ív 37"/>
            <p:cNvSpPr/>
            <p:nvPr/>
          </p:nvSpPr>
          <p:spPr>
            <a:xfrm>
              <a:off x="2878290" y="2916776"/>
              <a:ext cx="426295" cy="151001"/>
            </a:xfrm>
            <a:prstGeom prst="arc">
              <a:avLst>
                <a:gd name="adj1" fmla="val 25276"/>
                <a:gd name="adj2" fmla="val 10844641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Egyenes összekötő 38"/>
            <p:cNvCxnSpPr/>
            <p:nvPr/>
          </p:nvCxnSpPr>
          <p:spPr>
            <a:xfrm flipH="1">
              <a:off x="2878848" y="2055032"/>
              <a:ext cx="10331" cy="94378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/>
            <p:cNvCxnSpPr>
              <a:stCxn id="37" idx="0"/>
              <a:endCxn id="38" idx="0"/>
            </p:cNvCxnSpPr>
            <p:nvPr/>
          </p:nvCxnSpPr>
          <p:spPr>
            <a:xfrm>
              <a:off x="3304504" y="2056215"/>
              <a:ext cx="35" cy="93762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Csoportba foglalás 40"/>
            <p:cNvGrpSpPr/>
            <p:nvPr/>
          </p:nvGrpSpPr>
          <p:grpSpPr>
            <a:xfrm>
              <a:off x="3542854" y="5589667"/>
              <a:ext cx="194336" cy="266487"/>
              <a:chOff x="587248" y="1849878"/>
              <a:chExt cx="546902" cy="546161"/>
            </a:xfrm>
          </p:grpSpPr>
          <p:sp>
            <p:nvSpPr>
              <p:cNvPr id="63" name="Ív 62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Ív 63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Egyenes összekötő 64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gyenes összekötő 65"/>
              <p:cNvCxnSpPr>
                <a:endCxn id="64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Csoportba foglalás 41"/>
            <p:cNvGrpSpPr/>
            <p:nvPr/>
          </p:nvGrpSpPr>
          <p:grpSpPr>
            <a:xfrm>
              <a:off x="3232258" y="5185146"/>
              <a:ext cx="194336" cy="266487"/>
              <a:chOff x="587248" y="1849878"/>
              <a:chExt cx="546902" cy="546161"/>
            </a:xfrm>
          </p:grpSpPr>
          <p:sp>
            <p:nvSpPr>
              <p:cNvPr id="59" name="Ív 58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Ív 59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Egyenes összekötő 60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61"/>
              <p:cNvCxnSpPr>
                <a:endCxn id="60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Egyenes összekötő 42"/>
            <p:cNvCxnSpPr>
              <a:endCxn id="24" idx="1"/>
            </p:cNvCxnSpPr>
            <p:nvPr/>
          </p:nvCxnSpPr>
          <p:spPr>
            <a:xfrm>
              <a:off x="2730090" y="3331553"/>
              <a:ext cx="866002" cy="32452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>
              <a:stCxn id="24" idx="2"/>
            </p:cNvCxnSpPr>
            <p:nvPr/>
          </p:nvCxnSpPr>
          <p:spPr>
            <a:xfrm flipH="1">
              <a:off x="3785591" y="3826936"/>
              <a:ext cx="58075" cy="3568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>
              <a:stCxn id="24" idx="3"/>
              <a:endCxn id="101" idx="2"/>
            </p:cNvCxnSpPr>
            <p:nvPr/>
          </p:nvCxnSpPr>
          <p:spPr>
            <a:xfrm flipV="1">
              <a:off x="4091240" y="2806920"/>
              <a:ext cx="771453" cy="8491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zabadkézi sokszög 45"/>
            <p:cNvSpPr/>
            <p:nvPr/>
          </p:nvSpPr>
          <p:spPr>
            <a:xfrm>
              <a:off x="1614370" y="3183147"/>
              <a:ext cx="2164003" cy="2579298"/>
            </a:xfrm>
            <a:custGeom>
              <a:avLst/>
              <a:gdLst>
                <a:gd name="connsiteX0" fmla="*/ 645751 w 2164003"/>
                <a:gd name="connsiteY0" fmla="*/ 2579298 h 2579298"/>
                <a:gd name="connsiteX1" fmla="*/ 33275 w 2164003"/>
                <a:gd name="connsiteY1" fmla="*/ 1975449 h 2579298"/>
                <a:gd name="connsiteX2" fmla="*/ 1542898 w 2164003"/>
                <a:gd name="connsiteY2" fmla="*/ 1354347 h 2579298"/>
                <a:gd name="connsiteX3" fmla="*/ 2164000 w 2164003"/>
                <a:gd name="connsiteY3" fmla="*/ 586596 h 2579298"/>
                <a:gd name="connsiteX4" fmla="*/ 1551524 w 2164003"/>
                <a:gd name="connsiteY4" fmla="*/ 258793 h 2579298"/>
                <a:gd name="connsiteX5" fmla="*/ 1439381 w 2164003"/>
                <a:gd name="connsiteY5" fmla="*/ 0 h 25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003" h="2579298">
                  <a:moveTo>
                    <a:pt x="645751" y="2579298"/>
                  </a:moveTo>
                  <a:cubicBezTo>
                    <a:pt x="264750" y="2379452"/>
                    <a:pt x="-116250" y="2179607"/>
                    <a:pt x="33275" y="1975449"/>
                  </a:cubicBezTo>
                  <a:cubicBezTo>
                    <a:pt x="182799" y="1771290"/>
                    <a:pt x="1187777" y="1585822"/>
                    <a:pt x="1542898" y="1354347"/>
                  </a:cubicBezTo>
                  <a:cubicBezTo>
                    <a:pt x="1898019" y="1122872"/>
                    <a:pt x="2162562" y="769188"/>
                    <a:pt x="2164000" y="586596"/>
                  </a:cubicBezTo>
                  <a:cubicBezTo>
                    <a:pt x="2165438" y="404004"/>
                    <a:pt x="1672294" y="356559"/>
                    <a:pt x="1551524" y="258793"/>
                  </a:cubicBezTo>
                  <a:cubicBezTo>
                    <a:pt x="1430754" y="161027"/>
                    <a:pt x="1435067" y="80513"/>
                    <a:pt x="1439381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862642" y="5020574"/>
              <a:ext cx="767750" cy="638354"/>
            </a:xfrm>
            <a:custGeom>
              <a:avLst/>
              <a:gdLst>
                <a:gd name="connsiteX0" fmla="*/ 0 w 767750"/>
                <a:gd name="connsiteY0" fmla="*/ 638354 h 638354"/>
                <a:gd name="connsiteX1" fmla="*/ 517584 w 767750"/>
                <a:gd name="connsiteY1" fmla="*/ 327803 h 638354"/>
                <a:gd name="connsiteX2" fmla="*/ 767750 w 767750"/>
                <a:gd name="connsiteY2" fmla="*/ 0 h 63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750" h="638354">
                  <a:moveTo>
                    <a:pt x="0" y="638354"/>
                  </a:moveTo>
                  <a:cubicBezTo>
                    <a:pt x="194813" y="536274"/>
                    <a:pt x="389626" y="434195"/>
                    <a:pt x="517584" y="327803"/>
                  </a:cubicBezTo>
                  <a:cubicBezTo>
                    <a:pt x="645542" y="221411"/>
                    <a:pt x="706646" y="110705"/>
                    <a:pt x="76775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5400136" y="5365630"/>
              <a:ext cx="612475" cy="422695"/>
            </a:xfrm>
            <a:custGeom>
              <a:avLst/>
              <a:gdLst>
                <a:gd name="connsiteX0" fmla="*/ 0 w 612475"/>
                <a:gd name="connsiteY0" fmla="*/ 422695 h 422695"/>
                <a:gd name="connsiteX1" fmla="*/ 448573 w 612475"/>
                <a:gd name="connsiteY1" fmla="*/ 232913 h 422695"/>
                <a:gd name="connsiteX2" fmla="*/ 612475 w 612475"/>
                <a:gd name="connsiteY2" fmla="*/ 0 h 4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475" h="422695">
                  <a:moveTo>
                    <a:pt x="0" y="422695"/>
                  </a:moveTo>
                  <a:cubicBezTo>
                    <a:pt x="173247" y="363028"/>
                    <a:pt x="346494" y="303362"/>
                    <a:pt x="448573" y="232913"/>
                  </a:cubicBezTo>
                  <a:cubicBezTo>
                    <a:pt x="550652" y="162464"/>
                    <a:pt x="581563" y="81232"/>
                    <a:pt x="612475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4304581" y="4761781"/>
              <a:ext cx="182545" cy="362310"/>
            </a:xfrm>
            <a:custGeom>
              <a:avLst/>
              <a:gdLst>
                <a:gd name="connsiteX0" fmla="*/ 0 w 182545"/>
                <a:gd name="connsiteY0" fmla="*/ 362310 h 362310"/>
                <a:gd name="connsiteX1" fmla="*/ 181155 w 182545"/>
                <a:gd name="connsiteY1" fmla="*/ 189781 h 362310"/>
                <a:gd name="connsiteX2" fmla="*/ 69011 w 182545"/>
                <a:gd name="connsiteY2" fmla="*/ 0 h 3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45" h="362310">
                  <a:moveTo>
                    <a:pt x="0" y="362310"/>
                  </a:moveTo>
                  <a:cubicBezTo>
                    <a:pt x="84826" y="306238"/>
                    <a:pt x="169653" y="250166"/>
                    <a:pt x="181155" y="189781"/>
                  </a:cubicBezTo>
                  <a:cubicBezTo>
                    <a:pt x="192657" y="129396"/>
                    <a:pt x="130834" y="64698"/>
                    <a:pt x="69011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2234242" y="3899140"/>
              <a:ext cx="1371600" cy="810883"/>
            </a:xfrm>
            <a:custGeom>
              <a:avLst/>
              <a:gdLst>
                <a:gd name="connsiteX0" fmla="*/ 1371600 w 1371600"/>
                <a:gd name="connsiteY0" fmla="*/ 0 h 810883"/>
                <a:gd name="connsiteX1" fmla="*/ 879894 w 1371600"/>
                <a:gd name="connsiteY1" fmla="*/ 526211 h 810883"/>
                <a:gd name="connsiteX2" fmla="*/ 0 w 1371600"/>
                <a:gd name="connsiteY2" fmla="*/ 810883 h 8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810883">
                  <a:moveTo>
                    <a:pt x="1371600" y="0"/>
                  </a:moveTo>
                  <a:cubicBezTo>
                    <a:pt x="1240047" y="195532"/>
                    <a:pt x="1108494" y="391064"/>
                    <a:pt x="879894" y="526211"/>
                  </a:cubicBezTo>
                  <a:cubicBezTo>
                    <a:pt x="651294" y="661358"/>
                    <a:pt x="325647" y="736120"/>
                    <a:pt x="0" y="81088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3148642" y="3165894"/>
              <a:ext cx="388188" cy="310551"/>
            </a:xfrm>
            <a:custGeom>
              <a:avLst/>
              <a:gdLst>
                <a:gd name="connsiteX0" fmla="*/ 388188 w 388188"/>
                <a:gd name="connsiteY0" fmla="*/ 310551 h 310551"/>
                <a:gd name="connsiteX1" fmla="*/ 103516 w 388188"/>
                <a:gd name="connsiteY1" fmla="*/ 189781 h 310551"/>
                <a:gd name="connsiteX2" fmla="*/ 0 w 388188"/>
                <a:gd name="connsiteY2" fmla="*/ 0 h 31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188" h="310551">
                  <a:moveTo>
                    <a:pt x="388188" y="310551"/>
                  </a:moveTo>
                  <a:cubicBezTo>
                    <a:pt x="278201" y="276045"/>
                    <a:pt x="168214" y="241539"/>
                    <a:pt x="103516" y="189781"/>
                  </a:cubicBezTo>
                  <a:cubicBezTo>
                    <a:pt x="38818" y="138022"/>
                    <a:pt x="19409" y="69011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3767984" y="3899140"/>
              <a:ext cx="226046" cy="715992"/>
            </a:xfrm>
            <a:custGeom>
              <a:avLst/>
              <a:gdLst>
                <a:gd name="connsiteX0" fmla="*/ 139782 w 226046"/>
                <a:gd name="connsiteY0" fmla="*/ 0 h 715992"/>
                <a:gd name="connsiteX1" fmla="*/ 1759 w 226046"/>
                <a:gd name="connsiteY1" fmla="*/ 345056 h 715992"/>
                <a:gd name="connsiteX2" fmla="*/ 226046 w 226046"/>
                <a:gd name="connsiteY2" fmla="*/ 715992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46" h="715992">
                  <a:moveTo>
                    <a:pt x="139782" y="0"/>
                  </a:moveTo>
                  <a:cubicBezTo>
                    <a:pt x="63582" y="112862"/>
                    <a:pt x="-12618" y="225724"/>
                    <a:pt x="1759" y="345056"/>
                  </a:cubicBezTo>
                  <a:cubicBezTo>
                    <a:pt x="16136" y="464388"/>
                    <a:pt x="121091" y="590190"/>
                    <a:pt x="226046" y="71599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3962248" y="3925019"/>
              <a:ext cx="1739812" cy="992038"/>
            </a:xfrm>
            <a:custGeom>
              <a:avLst/>
              <a:gdLst>
                <a:gd name="connsiteX0" fmla="*/ 49035 w 1739812"/>
                <a:gd name="connsiteY0" fmla="*/ 0 h 992038"/>
                <a:gd name="connsiteX1" fmla="*/ 212937 w 1739812"/>
                <a:gd name="connsiteY1" fmla="*/ 388189 h 992038"/>
                <a:gd name="connsiteX2" fmla="*/ 1739812 w 1739812"/>
                <a:gd name="connsiteY2" fmla="*/ 992038 h 99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812" h="992038">
                  <a:moveTo>
                    <a:pt x="49035" y="0"/>
                  </a:moveTo>
                  <a:cubicBezTo>
                    <a:pt x="-9912" y="111424"/>
                    <a:pt x="-68859" y="222849"/>
                    <a:pt x="212937" y="388189"/>
                  </a:cubicBezTo>
                  <a:cubicBezTo>
                    <a:pt x="494733" y="553529"/>
                    <a:pt x="1117272" y="772783"/>
                    <a:pt x="1739812" y="992038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3312543" y="3157268"/>
              <a:ext cx="584979" cy="1259457"/>
            </a:xfrm>
            <a:custGeom>
              <a:avLst/>
              <a:gdLst>
                <a:gd name="connsiteX0" fmla="*/ 362310 w 584979"/>
                <a:gd name="connsiteY0" fmla="*/ 1259457 h 1259457"/>
                <a:gd name="connsiteX1" fmla="*/ 405442 w 584979"/>
                <a:gd name="connsiteY1" fmla="*/ 940279 h 1259457"/>
                <a:gd name="connsiteX2" fmla="*/ 577970 w 584979"/>
                <a:gd name="connsiteY2" fmla="*/ 560717 h 1259457"/>
                <a:gd name="connsiteX3" fmla="*/ 138023 w 584979"/>
                <a:gd name="connsiteY3" fmla="*/ 155275 h 1259457"/>
                <a:gd name="connsiteX4" fmla="*/ 0 w 584979"/>
                <a:gd name="connsiteY4" fmla="*/ 0 h 12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979" h="1259457">
                  <a:moveTo>
                    <a:pt x="362310" y="1259457"/>
                  </a:moveTo>
                  <a:cubicBezTo>
                    <a:pt x="365904" y="1158096"/>
                    <a:pt x="369499" y="1056736"/>
                    <a:pt x="405442" y="940279"/>
                  </a:cubicBezTo>
                  <a:cubicBezTo>
                    <a:pt x="441385" y="823822"/>
                    <a:pt x="622540" y="691551"/>
                    <a:pt x="577970" y="560717"/>
                  </a:cubicBezTo>
                  <a:cubicBezTo>
                    <a:pt x="533400" y="429883"/>
                    <a:pt x="234351" y="248728"/>
                    <a:pt x="138023" y="155275"/>
                  </a:cubicBezTo>
                  <a:cubicBezTo>
                    <a:pt x="41695" y="61822"/>
                    <a:pt x="20847" y="30911"/>
                    <a:pt x="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2393240" y="1516242"/>
              <a:ext cx="1625897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B050"/>
                  </a:solidFill>
                </a:rPr>
                <a:t>Központi adatbázis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603711" y="4090425"/>
              <a:ext cx="1635668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B050"/>
                  </a:solidFill>
                </a:rPr>
                <a:t>Helyi adatbázis(ok)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7" name="Szövegdoboz 56"/>
            <p:cNvSpPr txBox="1"/>
            <p:nvPr/>
          </p:nvSpPr>
          <p:spPr>
            <a:xfrm>
              <a:off x="459058" y="5294359"/>
              <a:ext cx="502230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B050"/>
                  </a:solidFill>
                </a:rPr>
                <a:t>Adat</a:t>
              </a:r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5772611" y="5562609"/>
              <a:ext cx="502230" cy="3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B050"/>
                  </a:solidFill>
                </a:rPr>
                <a:t>Adat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06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30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30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70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Internet of </a:t>
            </a:r>
            <a:r>
              <a:rPr lang="hu-HU" dirty="0" err="1" smtClean="0"/>
              <a:t>Things</a:t>
            </a:r>
            <a:r>
              <a:rPr lang="hu-HU" dirty="0" smtClean="0"/>
              <a:t> (</a:t>
            </a:r>
            <a:r>
              <a:rPr lang="hu-HU" dirty="0" err="1" smtClean="0"/>
              <a:t>IoT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/>
              <a:t>Kevin </a:t>
            </a:r>
            <a:r>
              <a:rPr lang="hu-HU" sz="2400" b="1" dirty="0" err="1" smtClean="0"/>
              <a:t>Ashton</a:t>
            </a:r>
            <a:r>
              <a:rPr lang="hu-HU" sz="2400" b="1" dirty="0" smtClean="0"/>
              <a:t> </a:t>
            </a:r>
            <a:r>
              <a:rPr lang="hu-HU" sz="2400" dirty="0" smtClean="0"/>
              <a:t>(1999)</a:t>
            </a:r>
          </a:p>
          <a:p>
            <a:pPr lvl="1"/>
            <a:r>
              <a:rPr lang="hu-HU" sz="2000" dirty="0" smtClean="0"/>
              <a:t>MIT </a:t>
            </a:r>
            <a:r>
              <a:rPr lang="hu-HU" sz="2000" dirty="0" err="1" smtClean="0"/>
              <a:t>Auto-ID</a:t>
            </a:r>
            <a:r>
              <a:rPr lang="hu-HU" sz="2000" dirty="0" smtClean="0"/>
              <a:t>, Procter &amp; Gamble</a:t>
            </a:r>
          </a:p>
          <a:p>
            <a:pPr lvl="1"/>
            <a:endParaRPr lang="hu-HU" sz="2000" dirty="0"/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Adatgyűjtés emberi közreműködés nélkül</a:t>
            </a:r>
          </a:p>
          <a:p>
            <a:pPr lvl="1"/>
            <a:r>
              <a:rPr lang="hu-HU" sz="2000" dirty="0" smtClean="0"/>
              <a:t>Intelligens, </a:t>
            </a:r>
            <a:r>
              <a:rPr lang="hu-HU" sz="2000" dirty="0" smtClean="0">
                <a:solidFill>
                  <a:srgbClr val="C00000"/>
                </a:solidFill>
              </a:rPr>
              <a:t>egyéni azonosítóval ellátott eszközök</a:t>
            </a:r>
          </a:p>
          <a:p>
            <a:pPr lvl="2"/>
            <a:r>
              <a:rPr lang="hu-HU" sz="1800" dirty="0" smtClean="0"/>
              <a:t>Szenzorok, okos telefonok, járművek, stb.</a:t>
            </a:r>
          </a:p>
          <a:p>
            <a:pPr lvl="1"/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Monitoroznak és kommunikálnak </a:t>
            </a:r>
          </a:p>
          <a:p>
            <a:pPr lvl="2"/>
            <a:r>
              <a:rPr lang="hu-HU" sz="1800" dirty="0" smtClean="0"/>
              <a:t>A begyűjtött adatok felkerülnek a „felhőbe” (hálózat)</a:t>
            </a:r>
          </a:p>
          <a:p>
            <a:pPr lvl="2"/>
            <a:r>
              <a:rPr lang="hu-HU" sz="1800" dirty="0" smtClean="0"/>
              <a:t>Elemzés, szűrés, </a:t>
            </a:r>
            <a:r>
              <a:rPr lang="hu-HU" sz="1800" dirty="0" err="1" smtClean="0"/>
              <a:t>aggregáció</a:t>
            </a:r>
            <a:r>
              <a:rPr lang="hu-HU" sz="1800" dirty="0" smtClean="0"/>
              <a:t>, adatbányászat</a:t>
            </a:r>
          </a:p>
          <a:p>
            <a:pPr lvl="2"/>
            <a:r>
              <a:rPr lang="hu-HU" sz="1800" dirty="0" smtClean="0"/>
              <a:t>Értéknövelt szolgáltatások generálása</a:t>
            </a:r>
          </a:p>
          <a:p>
            <a:r>
              <a:rPr lang="hu-HU" sz="2400" dirty="0" smtClean="0"/>
              <a:t>Nem a puszta adat az érték, hanem annak feldolgozása</a:t>
            </a:r>
          </a:p>
          <a:p>
            <a:pPr lvl="1"/>
            <a:r>
              <a:rPr lang="hu-HU" sz="2000" dirty="0" smtClean="0"/>
              <a:t>„Ha meg tudsz mérni valamit, és számokkal ki tudod fejezni, akkor tudsz csak igazán róla valamit” – Lord Kelvin  </a:t>
            </a:r>
            <a:endParaRPr lang="hu-HU" sz="2000" dirty="0"/>
          </a:p>
          <a:p>
            <a:endParaRPr lang="hu-H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91" y="764704"/>
            <a:ext cx="106661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339" y="4001001"/>
            <a:ext cx="1076818" cy="145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8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IoT</a:t>
            </a:r>
            <a:r>
              <a:rPr lang="hu-HU" dirty="0" smtClean="0"/>
              <a:t> vs. </a:t>
            </a:r>
            <a:r>
              <a:rPr lang="hu-HU" dirty="0" err="1" smtClean="0"/>
              <a:t>Cloud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052737"/>
            <a:ext cx="11475640" cy="4331767"/>
          </a:xfrm>
        </p:spPr>
        <p:txBody>
          <a:bodyPr/>
          <a:lstStyle/>
          <a:p>
            <a:r>
              <a:rPr lang="hu-HU" dirty="0" smtClean="0"/>
              <a:t>Elosztott adatbázis a felhő és az </a:t>
            </a:r>
            <a:r>
              <a:rPr lang="hu-HU" dirty="0" err="1" smtClean="0"/>
              <a:t>IoT</a:t>
            </a:r>
            <a:r>
              <a:rPr lang="hu-HU" dirty="0" smtClean="0"/>
              <a:t> tartomány között </a:t>
            </a:r>
            <a:endParaRPr lang="hu-HU" dirty="0"/>
          </a:p>
        </p:txBody>
      </p:sp>
      <p:grpSp>
        <p:nvGrpSpPr>
          <p:cNvPr id="305" name="Csoportba foglalás 304"/>
          <p:cNvGrpSpPr/>
          <p:nvPr/>
        </p:nvGrpSpPr>
        <p:grpSpPr>
          <a:xfrm>
            <a:off x="1391478" y="1700808"/>
            <a:ext cx="10128153" cy="4674684"/>
            <a:chOff x="341194" y="1696260"/>
            <a:chExt cx="7596115" cy="4674684"/>
          </a:xfrm>
        </p:grpSpPr>
        <p:grpSp>
          <p:nvGrpSpPr>
            <p:cNvPr id="306" name="Csoportba foglalás 305"/>
            <p:cNvGrpSpPr/>
            <p:nvPr/>
          </p:nvGrpSpPr>
          <p:grpSpPr>
            <a:xfrm>
              <a:off x="341194" y="4146482"/>
              <a:ext cx="6417490" cy="2107903"/>
              <a:chOff x="812887" y="2374171"/>
              <a:chExt cx="4563924" cy="2107903"/>
            </a:xfrm>
          </p:grpSpPr>
          <p:sp>
            <p:nvSpPr>
              <p:cNvPr id="659" name="Ív 658"/>
              <p:cNvSpPr/>
              <p:nvPr/>
            </p:nvSpPr>
            <p:spPr>
              <a:xfrm rot="14680829">
                <a:off x="1466657" y="2673201"/>
                <a:ext cx="483119" cy="904169"/>
              </a:xfrm>
              <a:prstGeom prst="arc">
                <a:avLst>
                  <a:gd name="adj1" fmla="val 16638932"/>
                  <a:gd name="adj2" fmla="val 4358640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Ív 659"/>
              <p:cNvSpPr/>
              <p:nvPr/>
            </p:nvSpPr>
            <p:spPr>
              <a:xfrm rot="15993401">
                <a:off x="1244934" y="2862112"/>
                <a:ext cx="797647" cy="1661742"/>
              </a:xfrm>
              <a:prstGeom prst="arc">
                <a:avLst>
                  <a:gd name="adj1" fmla="val 11887533"/>
                  <a:gd name="adj2" fmla="val 20082139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Ív 660"/>
              <p:cNvSpPr/>
              <p:nvPr/>
            </p:nvSpPr>
            <p:spPr>
              <a:xfrm rot="5400000">
                <a:off x="1861618" y="3300735"/>
                <a:ext cx="564722" cy="1661742"/>
              </a:xfrm>
              <a:prstGeom prst="arc">
                <a:avLst>
                  <a:gd name="adj1" fmla="val 17473636"/>
                  <a:gd name="adj2" fmla="val 5462612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Ív 661"/>
              <p:cNvSpPr/>
              <p:nvPr/>
            </p:nvSpPr>
            <p:spPr>
              <a:xfrm rot="4373769">
                <a:off x="3074158" y="3368842"/>
                <a:ext cx="564722" cy="1661742"/>
              </a:xfrm>
              <a:prstGeom prst="arc">
                <a:avLst>
                  <a:gd name="adj1" fmla="val 17983528"/>
                  <a:gd name="adj2" fmla="val 570014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Ív 662"/>
              <p:cNvSpPr/>
              <p:nvPr/>
            </p:nvSpPr>
            <p:spPr>
              <a:xfrm rot="4373769">
                <a:off x="4263579" y="3180224"/>
                <a:ext cx="564722" cy="1661742"/>
              </a:xfrm>
              <a:prstGeom prst="arc">
                <a:avLst>
                  <a:gd name="adj1" fmla="val 15532396"/>
                  <a:gd name="adj2" fmla="val 5598901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Ív 663"/>
              <p:cNvSpPr/>
              <p:nvPr/>
            </p:nvSpPr>
            <p:spPr>
              <a:xfrm rot="20086932">
                <a:off x="4155042" y="2577171"/>
                <a:ext cx="987282" cy="1426443"/>
              </a:xfrm>
              <a:prstGeom prst="arc">
                <a:avLst>
                  <a:gd name="adj1" fmla="val 15532396"/>
                  <a:gd name="adj2" fmla="val 2973703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Ív 664"/>
              <p:cNvSpPr/>
              <p:nvPr/>
            </p:nvSpPr>
            <p:spPr>
              <a:xfrm rot="15655768">
                <a:off x="2584740" y="1863477"/>
                <a:ext cx="388961" cy="1661742"/>
              </a:xfrm>
              <a:prstGeom prst="arc">
                <a:avLst>
                  <a:gd name="adj1" fmla="val 16094085"/>
                  <a:gd name="adj2" fmla="val 529659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Ív 665"/>
              <p:cNvSpPr/>
              <p:nvPr/>
            </p:nvSpPr>
            <p:spPr>
              <a:xfrm rot="19600617">
                <a:off x="3389061" y="2374171"/>
                <a:ext cx="987282" cy="912910"/>
              </a:xfrm>
              <a:prstGeom prst="arc">
                <a:avLst>
                  <a:gd name="adj1" fmla="val 15532396"/>
                  <a:gd name="adj2" fmla="val 860409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Csoportba foglalás 306"/>
            <p:cNvGrpSpPr/>
            <p:nvPr/>
          </p:nvGrpSpPr>
          <p:grpSpPr>
            <a:xfrm>
              <a:off x="1014576" y="4796574"/>
              <a:ext cx="1972720" cy="1087346"/>
              <a:chOff x="2967052" y="4052682"/>
              <a:chExt cx="3485989" cy="1912157"/>
            </a:xfrm>
          </p:grpSpPr>
          <p:sp>
            <p:nvSpPr>
              <p:cNvPr id="615" name="Ellipszis 614"/>
              <p:cNvSpPr/>
              <p:nvPr/>
            </p:nvSpPr>
            <p:spPr>
              <a:xfrm>
                <a:off x="3263385" y="4924060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Ellipszis 615"/>
              <p:cNvSpPr/>
              <p:nvPr/>
            </p:nvSpPr>
            <p:spPr>
              <a:xfrm>
                <a:off x="3847586" y="5296593"/>
                <a:ext cx="93134" cy="93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Ellipszis 616"/>
              <p:cNvSpPr/>
              <p:nvPr/>
            </p:nvSpPr>
            <p:spPr>
              <a:xfrm>
                <a:off x="3432718" y="5266959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Ellipszis 617"/>
              <p:cNvSpPr/>
              <p:nvPr/>
            </p:nvSpPr>
            <p:spPr>
              <a:xfrm>
                <a:off x="4234935" y="499430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Ellipszis 618"/>
              <p:cNvSpPr/>
              <p:nvPr/>
            </p:nvSpPr>
            <p:spPr>
              <a:xfrm>
                <a:off x="4622285" y="547439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Ellipszis 619"/>
              <p:cNvSpPr/>
              <p:nvPr/>
            </p:nvSpPr>
            <p:spPr>
              <a:xfrm>
                <a:off x="2967052" y="567759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Ellipszis 620"/>
              <p:cNvSpPr/>
              <p:nvPr/>
            </p:nvSpPr>
            <p:spPr>
              <a:xfrm>
                <a:off x="3940720" y="5677592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2" name="Egyenes összekötő 621"/>
              <p:cNvCxnSpPr>
                <a:stCxn id="615" idx="5"/>
                <a:endCxn id="616" idx="1"/>
              </p:cNvCxnSpPr>
              <p:nvPr/>
            </p:nvCxnSpPr>
            <p:spPr>
              <a:xfrm>
                <a:off x="3342880" y="5003554"/>
                <a:ext cx="518345" cy="3066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Egyenes összekötő 622"/>
              <p:cNvCxnSpPr>
                <a:stCxn id="618" idx="3"/>
                <a:endCxn id="616" idx="7"/>
              </p:cNvCxnSpPr>
              <p:nvPr/>
            </p:nvCxnSpPr>
            <p:spPr>
              <a:xfrm flipH="1">
                <a:off x="3927081" y="5073798"/>
                <a:ext cx="321493" cy="23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Egyenes összekötő 623"/>
              <p:cNvCxnSpPr>
                <a:stCxn id="617" idx="6"/>
                <a:endCxn id="616" idx="2"/>
              </p:cNvCxnSpPr>
              <p:nvPr/>
            </p:nvCxnSpPr>
            <p:spPr>
              <a:xfrm>
                <a:off x="3525852" y="5313526"/>
                <a:ext cx="321734" cy="29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Egyenes összekötő 624"/>
              <p:cNvCxnSpPr>
                <a:stCxn id="616" idx="6"/>
                <a:endCxn id="619" idx="2"/>
              </p:cNvCxnSpPr>
              <p:nvPr/>
            </p:nvCxnSpPr>
            <p:spPr>
              <a:xfrm>
                <a:off x="3940720" y="5343160"/>
                <a:ext cx="681565" cy="177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Egyenes összekötő 625"/>
              <p:cNvCxnSpPr>
                <a:stCxn id="616" idx="4"/>
                <a:endCxn id="621" idx="0"/>
              </p:cNvCxnSpPr>
              <p:nvPr/>
            </p:nvCxnSpPr>
            <p:spPr>
              <a:xfrm>
                <a:off x="3894153" y="5389726"/>
                <a:ext cx="93134" cy="2878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Egyenes összekötő 626"/>
              <p:cNvCxnSpPr>
                <a:stCxn id="620" idx="6"/>
                <a:endCxn id="616" idx="3"/>
              </p:cNvCxnSpPr>
              <p:nvPr/>
            </p:nvCxnSpPr>
            <p:spPr>
              <a:xfrm flipV="1">
                <a:off x="3060186" y="5376087"/>
                <a:ext cx="801039" cy="348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8" name="Ellipszis 627"/>
              <p:cNvSpPr/>
              <p:nvPr/>
            </p:nvSpPr>
            <p:spPr>
              <a:xfrm>
                <a:off x="5032746" y="460725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Ellipszis 628"/>
              <p:cNvSpPr/>
              <p:nvPr/>
            </p:nvSpPr>
            <p:spPr>
              <a:xfrm>
                <a:off x="5280086" y="4881726"/>
                <a:ext cx="93134" cy="93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Ellipszis 629"/>
              <p:cNvSpPr/>
              <p:nvPr/>
            </p:nvSpPr>
            <p:spPr>
              <a:xfrm>
                <a:off x="4846638" y="487749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Ellipszis 630"/>
              <p:cNvSpPr/>
              <p:nvPr/>
            </p:nvSpPr>
            <p:spPr>
              <a:xfrm>
                <a:off x="5909715" y="4607253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Ellipszis 631"/>
              <p:cNvSpPr/>
              <p:nvPr/>
            </p:nvSpPr>
            <p:spPr>
              <a:xfrm>
                <a:off x="5923354" y="5013749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Ellipszis 632"/>
              <p:cNvSpPr/>
              <p:nvPr/>
            </p:nvSpPr>
            <p:spPr>
              <a:xfrm>
                <a:off x="4399552" y="5262726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Ellipszis 633"/>
              <p:cNvSpPr/>
              <p:nvPr/>
            </p:nvSpPr>
            <p:spPr>
              <a:xfrm>
                <a:off x="5419680" y="5216159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5" name="Egyenes összekötő 634"/>
              <p:cNvCxnSpPr>
                <a:stCxn id="628" idx="5"/>
                <a:endCxn id="629" idx="1"/>
              </p:cNvCxnSpPr>
              <p:nvPr/>
            </p:nvCxnSpPr>
            <p:spPr>
              <a:xfrm>
                <a:off x="5112241" y="4686748"/>
                <a:ext cx="181484" cy="2086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Egyenes összekötő 635"/>
              <p:cNvCxnSpPr>
                <a:stCxn id="631" idx="3"/>
                <a:endCxn id="629" idx="7"/>
              </p:cNvCxnSpPr>
              <p:nvPr/>
            </p:nvCxnSpPr>
            <p:spPr>
              <a:xfrm flipH="1">
                <a:off x="5359581" y="4686747"/>
                <a:ext cx="563773" cy="208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Egyenes összekötő 636"/>
              <p:cNvCxnSpPr>
                <a:stCxn id="630" idx="6"/>
                <a:endCxn id="629" idx="2"/>
              </p:cNvCxnSpPr>
              <p:nvPr/>
            </p:nvCxnSpPr>
            <p:spPr>
              <a:xfrm>
                <a:off x="4939772" y="4924060"/>
                <a:ext cx="340314" cy="42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Egyenes összekötő 637"/>
              <p:cNvCxnSpPr>
                <a:stCxn id="629" idx="6"/>
                <a:endCxn id="632" idx="2"/>
              </p:cNvCxnSpPr>
              <p:nvPr/>
            </p:nvCxnSpPr>
            <p:spPr>
              <a:xfrm>
                <a:off x="5373220" y="4928293"/>
                <a:ext cx="550134" cy="132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Egyenes összekötő 638"/>
              <p:cNvCxnSpPr>
                <a:stCxn id="629" idx="4"/>
                <a:endCxn id="634" idx="0"/>
              </p:cNvCxnSpPr>
              <p:nvPr/>
            </p:nvCxnSpPr>
            <p:spPr>
              <a:xfrm>
                <a:off x="5326653" y="4974859"/>
                <a:ext cx="139594" cy="241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Egyenes összekötő 639"/>
              <p:cNvCxnSpPr>
                <a:stCxn id="633" idx="6"/>
                <a:endCxn id="629" idx="3"/>
              </p:cNvCxnSpPr>
              <p:nvPr/>
            </p:nvCxnSpPr>
            <p:spPr>
              <a:xfrm flipV="1">
                <a:off x="4492686" y="4961220"/>
                <a:ext cx="801039" cy="348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1" name="Ellipszis 640"/>
              <p:cNvSpPr/>
              <p:nvPr/>
            </p:nvSpPr>
            <p:spPr>
              <a:xfrm>
                <a:off x="5047851" y="5176037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Ellipszis 641"/>
              <p:cNvSpPr/>
              <p:nvPr/>
            </p:nvSpPr>
            <p:spPr>
              <a:xfrm>
                <a:off x="5503386" y="5604621"/>
                <a:ext cx="93134" cy="93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Ellipszis 642"/>
              <p:cNvSpPr/>
              <p:nvPr/>
            </p:nvSpPr>
            <p:spPr>
              <a:xfrm>
                <a:off x="5088518" y="5574987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Ellipszis 643"/>
              <p:cNvSpPr/>
              <p:nvPr/>
            </p:nvSpPr>
            <p:spPr>
              <a:xfrm>
                <a:off x="5719520" y="536120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Ellipszis 644"/>
              <p:cNvSpPr/>
              <p:nvPr/>
            </p:nvSpPr>
            <p:spPr>
              <a:xfrm>
                <a:off x="6359907" y="5646955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Ellipszis 645"/>
              <p:cNvSpPr/>
              <p:nvPr/>
            </p:nvSpPr>
            <p:spPr>
              <a:xfrm>
                <a:off x="4485544" y="5871706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Ellipszis 646"/>
              <p:cNvSpPr/>
              <p:nvPr/>
            </p:nvSpPr>
            <p:spPr>
              <a:xfrm>
                <a:off x="5503386" y="5801194"/>
                <a:ext cx="93134" cy="9313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8" name="Egyenes összekötő 647"/>
              <p:cNvCxnSpPr>
                <a:stCxn id="641" idx="5"/>
                <a:endCxn id="642" idx="1"/>
              </p:cNvCxnSpPr>
              <p:nvPr/>
            </p:nvCxnSpPr>
            <p:spPr>
              <a:xfrm>
                <a:off x="5127346" y="5255531"/>
                <a:ext cx="389679" cy="362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Egyenes összekötő 648"/>
              <p:cNvCxnSpPr>
                <a:stCxn id="644" idx="3"/>
                <a:endCxn id="642" idx="7"/>
              </p:cNvCxnSpPr>
              <p:nvPr/>
            </p:nvCxnSpPr>
            <p:spPr>
              <a:xfrm flipH="1">
                <a:off x="5582881" y="5440698"/>
                <a:ext cx="150278" cy="177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Egyenes összekötő 649"/>
              <p:cNvCxnSpPr>
                <a:stCxn id="643" idx="6"/>
                <a:endCxn id="642" idx="2"/>
              </p:cNvCxnSpPr>
              <p:nvPr/>
            </p:nvCxnSpPr>
            <p:spPr>
              <a:xfrm>
                <a:off x="5181652" y="5621554"/>
                <a:ext cx="321734" cy="29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Egyenes összekötő 650"/>
              <p:cNvCxnSpPr>
                <a:stCxn id="642" idx="6"/>
                <a:endCxn id="645" idx="2"/>
              </p:cNvCxnSpPr>
              <p:nvPr/>
            </p:nvCxnSpPr>
            <p:spPr>
              <a:xfrm>
                <a:off x="5596520" y="5651188"/>
                <a:ext cx="763387" cy="42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Egyenes összekötő 651"/>
              <p:cNvCxnSpPr>
                <a:stCxn id="642" idx="4"/>
                <a:endCxn id="647" idx="0"/>
              </p:cNvCxnSpPr>
              <p:nvPr/>
            </p:nvCxnSpPr>
            <p:spPr>
              <a:xfrm>
                <a:off x="5549953" y="5697754"/>
                <a:ext cx="0" cy="103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Egyenes összekötő 652"/>
              <p:cNvCxnSpPr>
                <a:stCxn id="646" idx="6"/>
                <a:endCxn id="642" idx="3"/>
              </p:cNvCxnSpPr>
              <p:nvPr/>
            </p:nvCxnSpPr>
            <p:spPr>
              <a:xfrm flipV="1">
                <a:off x="4578678" y="5684115"/>
                <a:ext cx="938347" cy="234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Egyenes összekötő 653"/>
              <p:cNvCxnSpPr>
                <a:stCxn id="658" idx="0"/>
              </p:cNvCxnSpPr>
              <p:nvPr/>
            </p:nvCxnSpPr>
            <p:spPr>
              <a:xfrm flipH="1" flipV="1">
                <a:off x="3888817" y="4052682"/>
                <a:ext cx="1" cy="1270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Egyenes összekötő 654"/>
              <p:cNvCxnSpPr>
                <a:stCxn id="616" idx="0"/>
                <a:endCxn id="658" idx="2"/>
              </p:cNvCxnSpPr>
              <p:nvPr/>
            </p:nvCxnSpPr>
            <p:spPr>
              <a:xfrm flipH="1" flipV="1">
                <a:off x="3888818" y="4396944"/>
                <a:ext cx="5335" cy="89964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Egyenes összekötő 655"/>
              <p:cNvCxnSpPr>
                <a:stCxn id="629" idx="1"/>
                <a:endCxn id="658" idx="2"/>
              </p:cNvCxnSpPr>
              <p:nvPr/>
            </p:nvCxnSpPr>
            <p:spPr>
              <a:xfrm flipH="1" flipV="1">
                <a:off x="3888818" y="4396944"/>
                <a:ext cx="1404907" cy="49842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Egyenes összekötő 656"/>
              <p:cNvCxnSpPr>
                <a:stCxn id="642" idx="2"/>
                <a:endCxn id="658" idx="2"/>
              </p:cNvCxnSpPr>
              <p:nvPr/>
            </p:nvCxnSpPr>
            <p:spPr>
              <a:xfrm flipH="1" flipV="1">
                <a:off x="3888818" y="4396944"/>
                <a:ext cx="1614568" cy="125424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Téglalap 657"/>
              <p:cNvSpPr/>
              <p:nvPr/>
            </p:nvSpPr>
            <p:spPr>
              <a:xfrm>
                <a:off x="3787929" y="4179779"/>
                <a:ext cx="201777" cy="2171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8" name="Szövegdoboz 307"/>
            <p:cNvSpPr txBox="1"/>
            <p:nvPr/>
          </p:nvSpPr>
          <p:spPr>
            <a:xfrm>
              <a:off x="6097928" y="6001612"/>
              <a:ext cx="1202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IoT</a:t>
              </a:r>
              <a:r>
                <a:rPr lang="hu-HU" dirty="0" smtClean="0"/>
                <a:t> tartomány</a:t>
              </a:r>
              <a:endParaRPr lang="en-US" dirty="0"/>
            </a:p>
          </p:txBody>
        </p:sp>
        <p:grpSp>
          <p:nvGrpSpPr>
            <p:cNvPr id="309" name="Csoportba foglalás 308"/>
            <p:cNvGrpSpPr/>
            <p:nvPr/>
          </p:nvGrpSpPr>
          <p:grpSpPr>
            <a:xfrm flipH="1">
              <a:off x="693910" y="2112578"/>
              <a:ext cx="3020706" cy="1222544"/>
              <a:chOff x="812887" y="2374171"/>
              <a:chExt cx="4563924" cy="2107903"/>
            </a:xfrm>
          </p:grpSpPr>
          <p:sp>
            <p:nvSpPr>
              <p:cNvPr id="607" name="Ív 606"/>
              <p:cNvSpPr/>
              <p:nvPr/>
            </p:nvSpPr>
            <p:spPr>
              <a:xfrm rot="14680829">
                <a:off x="1466657" y="2673201"/>
                <a:ext cx="483119" cy="904169"/>
              </a:xfrm>
              <a:prstGeom prst="arc">
                <a:avLst>
                  <a:gd name="adj1" fmla="val 16200000"/>
                  <a:gd name="adj2" fmla="val 3433730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Ív 607"/>
              <p:cNvSpPr/>
              <p:nvPr/>
            </p:nvSpPr>
            <p:spPr>
              <a:xfrm rot="15993401">
                <a:off x="1244934" y="2862112"/>
                <a:ext cx="797647" cy="1661742"/>
              </a:xfrm>
              <a:prstGeom prst="arc">
                <a:avLst>
                  <a:gd name="adj1" fmla="val 11887533"/>
                  <a:gd name="adj2" fmla="val 20082139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Ív 608"/>
              <p:cNvSpPr/>
              <p:nvPr/>
            </p:nvSpPr>
            <p:spPr>
              <a:xfrm rot="5400000">
                <a:off x="1861618" y="3300735"/>
                <a:ext cx="564722" cy="1661742"/>
              </a:xfrm>
              <a:prstGeom prst="arc">
                <a:avLst>
                  <a:gd name="adj1" fmla="val 18300898"/>
                  <a:gd name="adj2" fmla="val 534222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Ív 609"/>
              <p:cNvSpPr/>
              <p:nvPr/>
            </p:nvSpPr>
            <p:spPr>
              <a:xfrm rot="4373769">
                <a:off x="3074158" y="3368842"/>
                <a:ext cx="564722" cy="1661742"/>
              </a:xfrm>
              <a:prstGeom prst="arc">
                <a:avLst>
                  <a:gd name="adj1" fmla="val 18265279"/>
                  <a:gd name="adj2" fmla="val 570014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Ív 610"/>
              <p:cNvSpPr/>
              <p:nvPr/>
            </p:nvSpPr>
            <p:spPr>
              <a:xfrm rot="4373769">
                <a:off x="4263579" y="3180224"/>
                <a:ext cx="564722" cy="1661742"/>
              </a:xfrm>
              <a:prstGeom prst="arc">
                <a:avLst>
                  <a:gd name="adj1" fmla="val 15532396"/>
                  <a:gd name="adj2" fmla="val 5025314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Ív 611"/>
              <p:cNvSpPr/>
              <p:nvPr/>
            </p:nvSpPr>
            <p:spPr>
              <a:xfrm rot="20086932">
                <a:off x="4155042" y="2577171"/>
                <a:ext cx="987282" cy="1426443"/>
              </a:xfrm>
              <a:prstGeom prst="arc">
                <a:avLst>
                  <a:gd name="adj1" fmla="val 15532396"/>
                  <a:gd name="adj2" fmla="val 4186358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Ív 612"/>
              <p:cNvSpPr/>
              <p:nvPr/>
            </p:nvSpPr>
            <p:spPr>
              <a:xfrm rot="15655768">
                <a:off x="2584740" y="1863477"/>
                <a:ext cx="388961" cy="1661742"/>
              </a:xfrm>
              <a:prstGeom prst="arc">
                <a:avLst>
                  <a:gd name="adj1" fmla="val 16094085"/>
                  <a:gd name="adj2" fmla="val 5296597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Ív 613"/>
              <p:cNvSpPr/>
              <p:nvPr/>
            </p:nvSpPr>
            <p:spPr>
              <a:xfrm rot="19600617">
                <a:off x="3389061" y="2374171"/>
                <a:ext cx="987282" cy="912910"/>
              </a:xfrm>
              <a:prstGeom prst="arc">
                <a:avLst>
                  <a:gd name="adj1" fmla="val 15532396"/>
                  <a:gd name="adj2" fmla="val 417543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0" name="Szövegdoboz 309"/>
            <p:cNvSpPr txBox="1"/>
            <p:nvPr/>
          </p:nvSpPr>
          <p:spPr>
            <a:xfrm>
              <a:off x="830319" y="1696260"/>
              <a:ext cx="1715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Felhő szolgáltatások</a:t>
              </a:r>
              <a:endParaRPr lang="en-US" dirty="0"/>
            </a:p>
          </p:txBody>
        </p:sp>
        <p:sp>
          <p:nvSpPr>
            <p:cNvPr id="311" name="Szövegdoboz 310"/>
            <p:cNvSpPr txBox="1"/>
            <p:nvPr/>
          </p:nvSpPr>
          <p:spPr>
            <a:xfrm>
              <a:off x="4290489" y="1696260"/>
              <a:ext cx="2091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Felhasználó / Alkalmazás</a:t>
              </a:r>
              <a:endParaRPr lang="en-US" dirty="0"/>
            </a:p>
          </p:txBody>
        </p:sp>
        <p:grpSp>
          <p:nvGrpSpPr>
            <p:cNvPr id="312" name="Csoportba foglalás 311"/>
            <p:cNvGrpSpPr/>
            <p:nvPr/>
          </p:nvGrpSpPr>
          <p:grpSpPr>
            <a:xfrm>
              <a:off x="3886759" y="5196182"/>
              <a:ext cx="1961416" cy="735537"/>
              <a:chOff x="3414138" y="4856766"/>
              <a:chExt cx="2602350" cy="1108073"/>
            </a:xfrm>
          </p:grpSpPr>
          <p:sp>
            <p:nvSpPr>
              <p:cNvPr id="572" name="Ellipszis 571"/>
              <p:cNvSpPr/>
              <p:nvPr/>
            </p:nvSpPr>
            <p:spPr>
              <a:xfrm>
                <a:off x="3861225" y="4856766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Ellipszis 572"/>
              <p:cNvSpPr/>
              <p:nvPr/>
            </p:nvSpPr>
            <p:spPr>
              <a:xfrm>
                <a:off x="3847586" y="5296593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Ellipszis 573"/>
              <p:cNvSpPr/>
              <p:nvPr/>
            </p:nvSpPr>
            <p:spPr>
              <a:xfrm>
                <a:off x="3432718" y="5266959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Ellipszis 574"/>
              <p:cNvSpPr/>
              <p:nvPr/>
            </p:nvSpPr>
            <p:spPr>
              <a:xfrm>
                <a:off x="4234935" y="4994304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Ellipszis 575"/>
              <p:cNvSpPr/>
              <p:nvPr/>
            </p:nvSpPr>
            <p:spPr>
              <a:xfrm>
                <a:off x="4281502" y="5562752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Ellipszis 576"/>
              <p:cNvSpPr/>
              <p:nvPr/>
            </p:nvSpPr>
            <p:spPr>
              <a:xfrm>
                <a:off x="3414138" y="5548015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Ellipszis 577"/>
              <p:cNvSpPr/>
              <p:nvPr/>
            </p:nvSpPr>
            <p:spPr>
              <a:xfrm>
                <a:off x="3940720" y="5677592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9" name="Egyenes összekötő 578"/>
              <p:cNvCxnSpPr>
                <a:stCxn id="572" idx="5"/>
                <a:endCxn id="575" idx="2"/>
              </p:cNvCxnSpPr>
              <p:nvPr/>
            </p:nvCxnSpPr>
            <p:spPr>
              <a:xfrm>
                <a:off x="3940720" y="4936260"/>
                <a:ext cx="294215" cy="1046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Egyenes összekötő 579"/>
              <p:cNvCxnSpPr>
                <a:stCxn id="575" idx="3"/>
                <a:endCxn id="573" idx="7"/>
              </p:cNvCxnSpPr>
              <p:nvPr/>
            </p:nvCxnSpPr>
            <p:spPr>
              <a:xfrm flipH="1">
                <a:off x="3927081" y="5073798"/>
                <a:ext cx="321493" cy="23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Egyenes összekötő 580"/>
              <p:cNvCxnSpPr>
                <a:stCxn id="574" idx="6"/>
                <a:endCxn id="573" idx="2"/>
              </p:cNvCxnSpPr>
              <p:nvPr/>
            </p:nvCxnSpPr>
            <p:spPr>
              <a:xfrm>
                <a:off x="3525852" y="5313526"/>
                <a:ext cx="321734" cy="296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Egyenes összekötő 581"/>
              <p:cNvCxnSpPr>
                <a:stCxn id="588" idx="4"/>
                <a:endCxn id="576" idx="0"/>
              </p:cNvCxnSpPr>
              <p:nvPr/>
            </p:nvCxnSpPr>
            <p:spPr>
              <a:xfrm flipH="1">
                <a:off x="4328069" y="5355859"/>
                <a:ext cx="118050" cy="20689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Egyenes összekötő 582"/>
              <p:cNvCxnSpPr>
                <a:stCxn id="573" idx="4"/>
                <a:endCxn id="578" idx="0"/>
              </p:cNvCxnSpPr>
              <p:nvPr/>
            </p:nvCxnSpPr>
            <p:spPr>
              <a:xfrm>
                <a:off x="3894153" y="5389726"/>
                <a:ext cx="93134" cy="2878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Egyenes összekötő 583"/>
              <p:cNvCxnSpPr>
                <a:stCxn id="577" idx="0"/>
                <a:endCxn id="574" idx="4"/>
              </p:cNvCxnSpPr>
              <p:nvPr/>
            </p:nvCxnSpPr>
            <p:spPr>
              <a:xfrm flipV="1">
                <a:off x="3460705" y="5360092"/>
                <a:ext cx="18580" cy="18792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5" name="Ellipszis 584"/>
              <p:cNvSpPr/>
              <p:nvPr/>
            </p:nvSpPr>
            <p:spPr>
              <a:xfrm>
                <a:off x="5080779" y="4982465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Ellipszis 585"/>
              <p:cNvSpPr/>
              <p:nvPr/>
            </p:nvSpPr>
            <p:spPr>
              <a:xfrm>
                <a:off x="4846638" y="4877493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Ellipszis 586"/>
              <p:cNvSpPr/>
              <p:nvPr/>
            </p:nvSpPr>
            <p:spPr>
              <a:xfrm>
                <a:off x="5923354" y="5013749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Ellipszis 587"/>
              <p:cNvSpPr/>
              <p:nvPr/>
            </p:nvSpPr>
            <p:spPr>
              <a:xfrm>
                <a:off x="4399552" y="5262726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Ellipszis 588"/>
              <p:cNvSpPr/>
              <p:nvPr/>
            </p:nvSpPr>
            <p:spPr>
              <a:xfrm>
                <a:off x="5419680" y="5216159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0" name="Egyenes összekötő 589"/>
              <p:cNvCxnSpPr>
                <a:stCxn id="575" idx="4"/>
                <a:endCxn id="588" idx="1"/>
              </p:cNvCxnSpPr>
              <p:nvPr/>
            </p:nvCxnSpPr>
            <p:spPr>
              <a:xfrm>
                <a:off x="4281502" y="5087437"/>
                <a:ext cx="131689" cy="1889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Egyenes összekötő 590"/>
              <p:cNvCxnSpPr>
                <a:stCxn id="586" idx="2"/>
                <a:endCxn id="575" idx="6"/>
              </p:cNvCxnSpPr>
              <p:nvPr/>
            </p:nvCxnSpPr>
            <p:spPr>
              <a:xfrm flipH="1">
                <a:off x="4328069" y="4924060"/>
                <a:ext cx="518569" cy="1168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Egyenes összekötő 591"/>
              <p:cNvCxnSpPr>
                <a:stCxn id="586" idx="6"/>
                <a:endCxn id="585" idx="2"/>
              </p:cNvCxnSpPr>
              <p:nvPr/>
            </p:nvCxnSpPr>
            <p:spPr>
              <a:xfrm>
                <a:off x="4939772" y="4924060"/>
                <a:ext cx="141007" cy="1049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Egyenes összekötő 592"/>
              <p:cNvCxnSpPr>
                <a:stCxn id="585" idx="6"/>
                <a:endCxn id="587" idx="2"/>
              </p:cNvCxnSpPr>
              <p:nvPr/>
            </p:nvCxnSpPr>
            <p:spPr>
              <a:xfrm>
                <a:off x="5173913" y="5029032"/>
                <a:ext cx="749441" cy="312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Egyenes összekötő 593"/>
              <p:cNvCxnSpPr>
                <a:stCxn id="585" idx="4"/>
                <a:endCxn id="589" idx="0"/>
              </p:cNvCxnSpPr>
              <p:nvPr/>
            </p:nvCxnSpPr>
            <p:spPr>
              <a:xfrm>
                <a:off x="5127346" y="5075598"/>
                <a:ext cx="338901" cy="14056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Egyenes összekötő 594"/>
              <p:cNvCxnSpPr>
                <a:stCxn id="588" idx="6"/>
                <a:endCxn id="585" idx="3"/>
              </p:cNvCxnSpPr>
              <p:nvPr/>
            </p:nvCxnSpPr>
            <p:spPr>
              <a:xfrm flipV="1">
                <a:off x="4492686" y="5061959"/>
                <a:ext cx="601732" cy="2473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Ellipszis 595"/>
              <p:cNvSpPr/>
              <p:nvPr/>
            </p:nvSpPr>
            <p:spPr>
              <a:xfrm>
                <a:off x="4939772" y="5333532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Ellipszis 596"/>
              <p:cNvSpPr/>
              <p:nvPr/>
            </p:nvSpPr>
            <p:spPr>
              <a:xfrm>
                <a:off x="5230497" y="5645134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Ellipszis 597"/>
              <p:cNvSpPr/>
              <p:nvPr/>
            </p:nvSpPr>
            <p:spPr>
              <a:xfrm>
                <a:off x="4790531" y="5590595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Ellipszis 598"/>
              <p:cNvSpPr/>
              <p:nvPr/>
            </p:nvSpPr>
            <p:spPr>
              <a:xfrm>
                <a:off x="5719520" y="5361204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Ellipszis 599"/>
              <p:cNvSpPr/>
              <p:nvPr/>
            </p:nvSpPr>
            <p:spPr>
              <a:xfrm>
                <a:off x="4485544" y="5871706"/>
                <a:ext cx="93134" cy="9313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1" name="Egyenes összekötő 600"/>
              <p:cNvCxnSpPr>
                <a:stCxn id="596" idx="5"/>
                <a:endCxn id="597" idx="1"/>
              </p:cNvCxnSpPr>
              <p:nvPr/>
            </p:nvCxnSpPr>
            <p:spPr>
              <a:xfrm>
                <a:off x="5019267" y="5413026"/>
                <a:ext cx="224869" cy="2457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Egyenes összekötő 601"/>
              <p:cNvCxnSpPr>
                <a:stCxn id="599" idx="3"/>
                <a:endCxn id="597" idx="7"/>
              </p:cNvCxnSpPr>
              <p:nvPr/>
            </p:nvCxnSpPr>
            <p:spPr>
              <a:xfrm flipH="1">
                <a:off x="5309992" y="5440698"/>
                <a:ext cx="423167" cy="2180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Egyenes összekötő 602"/>
              <p:cNvCxnSpPr>
                <a:stCxn id="598" idx="1"/>
                <a:endCxn id="588" idx="5"/>
              </p:cNvCxnSpPr>
              <p:nvPr/>
            </p:nvCxnSpPr>
            <p:spPr>
              <a:xfrm flipH="1" flipV="1">
                <a:off x="4479047" y="5342220"/>
                <a:ext cx="325123" cy="2620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Egyenes összekötő 603"/>
              <p:cNvCxnSpPr>
                <a:stCxn id="596" idx="0"/>
                <a:endCxn id="585" idx="4"/>
              </p:cNvCxnSpPr>
              <p:nvPr/>
            </p:nvCxnSpPr>
            <p:spPr>
              <a:xfrm flipV="1">
                <a:off x="4986339" y="5075598"/>
                <a:ext cx="141007" cy="25793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Egyenes összekötő 604"/>
              <p:cNvCxnSpPr>
                <a:stCxn id="576" idx="2"/>
                <a:endCxn id="578" idx="7"/>
              </p:cNvCxnSpPr>
              <p:nvPr/>
            </p:nvCxnSpPr>
            <p:spPr>
              <a:xfrm flipH="1">
                <a:off x="4020215" y="5609319"/>
                <a:ext cx="261287" cy="819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Egyenes összekötő 605"/>
              <p:cNvCxnSpPr>
                <a:stCxn id="600" idx="6"/>
                <a:endCxn id="597" idx="3"/>
              </p:cNvCxnSpPr>
              <p:nvPr/>
            </p:nvCxnSpPr>
            <p:spPr>
              <a:xfrm flipV="1">
                <a:off x="4578678" y="5724628"/>
                <a:ext cx="665458" cy="19364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3" name="Picture 3" descr="C:\Users\Attila\AppData\Local\Microsoft\Windows\Temporary Internet Files\Content.IE5\W4YMXBLN\MC90043386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036" y="5497191"/>
              <a:ext cx="333000" cy="33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" name="Picture 3" descr="C:\Users\Attila\AppData\Local\Microsoft\Windows\Temporary Internet Files\Content.IE5\W4YMXBLN\MC90043386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012" y="5917092"/>
              <a:ext cx="333000" cy="33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3" descr="C:\Users\Attila\AppData\Local\Microsoft\Windows\Temporary Internet Files\Content.IE5\W4YMXBLN\MC90043386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512" y="5130528"/>
              <a:ext cx="333000" cy="33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" name="Picture 4" descr="C:\Users\Attila\AppData\Local\Microsoft\Windows\Temporary Internet Files\Content.IE5\OFXHBHVA\MC90043483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667" y="4879512"/>
              <a:ext cx="473822" cy="47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" name="Picture 5" descr="C:\Users\Attila\AppData\Local\Microsoft\Windows\Temporary Internet Files\Content.IE5\OFXHBHVA\MC900434781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71" y="4907807"/>
              <a:ext cx="340172" cy="340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" name="Picture 4" descr="C:\Users\Attila\AppData\Local\Microsoft\Windows\Temporary Internet Files\Content.IE5\OFXHBHVA\MC90043483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062" y="4731554"/>
              <a:ext cx="473822" cy="47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" name="Picture 6" descr="C:\Users\Attila\AppData\Local\Microsoft\Windows\Temporary Internet Files\Content.IE5\O5K0XVTH\MC900360632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527" y="4857558"/>
              <a:ext cx="270942" cy="35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0" name="Csoportba foglalás 319"/>
            <p:cNvGrpSpPr/>
            <p:nvPr/>
          </p:nvGrpSpPr>
          <p:grpSpPr>
            <a:xfrm>
              <a:off x="1377865" y="2079366"/>
              <a:ext cx="879475" cy="1022351"/>
              <a:chOff x="3106738" y="1751013"/>
              <a:chExt cx="879475" cy="1022351"/>
            </a:xfrm>
          </p:grpSpPr>
          <p:sp>
            <p:nvSpPr>
              <p:cNvPr id="543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106738" y="1751013"/>
                <a:ext cx="87947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1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901700"/>
              </a:xfrm>
              <a:custGeom>
                <a:avLst/>
                <a:gdLst>
                  <a:gd name="T0" fmla="*/ 0 w 1339"/>
                  <a:gd name="T1" fmla="*/ 403 h 2273"/>
                  <a:gd name="T2" fmla="*/ 0 w 1339"/>
                  <a:gd name="T3" fmla="*/ 2167 h 2273"/>
                  <a:gd name="T4" fmla="*/ 165 w 1339"/>
                  <a:gd name="T5" fmla="*/ 2190 h 2273"/>
                  <a:gd name="T6" fmla="*/ 278 w 1339"/>
                  <a:gd name="T7" fmla="*/ 2144 h 2273"/>
                  <a:gd name="T8" fmla="*/ 282 w 1339"/>
                  <a:gd name="T9" fmla="*/ 2144 h 2273"/>
                  <a:gd name="T10" fmla="*/ 292 w 1339"/>
                  <a:gd name="T11" fmla="*/ 2143 h 2273"/>
                  <a:gd name="T12" fmla="*/ 307 w 1339"/>
                  <a:gd name="T13" fmla="*/ 2142 h 2273"/>
                  <a:gd name="T14" fmla="*/ 324 w 1339"/>
                  <a:gd name="T15" fmla="*/ 2141 h 2273"/>
                  <a:gd name="T16" fmla="*/ 344 w 1339"/>
                  <a:gd name="T17" fmla="*/ 2139 h 2273"/>
                  <a:gd name="T18" fmla="*/ 362 w 1339"/>
                  <a:gd name="T19" fmla="*/ 2139 h 2273"/>
                  <a:gd name="T20" fmla="*/ 378 w 1339"/>
                  <a:gd name="T21" fmla="*/ 2141 h 2273"/>
                  <a:gd name="T22" fmla="*/ 391 w 1339"/>
                  <a:gd name="T23" fmla="*/ 2144 h 2273"/>
                  <a:gd name="T24" fmla="*/ 404 w 1339"/>
                  <a:gd name="T25" fmla="*/ 2150 h 2273"/>
                  <a:gd name="T26" fmla="*/ 420 w 1339"/>
                  <a:gd name="T27" fmla="*/ 2159 h 2273"/>
                  <a:gd name="T28" fmla="*/ 438 w 1339"/>
                  <a:gd name="T29" fmla="*/ 2168 h 2273"/>
                  <a:gd name="T30" fmla="*/ 456 w 1339"/>
                  <a:gd name="T31" fmla="*/ 2177 h 2273"/>
                  <a:gd name="T32" fmla="*/ 473 w 1339"/>
                  <a:gd name="T33" fmla="*/ 2186 h 2273"/>
                  <a:gd name="T34" fmla="*/ 487 w 1339"/>
                  <a:gd name="T35" fmla="*/ 2194 h 2273"/>
                  <a:gd name="T36" fmla="*/ 496 w 1339"/>
                  <a:gd name="T37" fmla="*/ 2199 h 2273"/>
                  <a:gd name="T38" fmla="*/ 500 w 1339"/>
                  <a:gd name="T39" fmla="*/ 2201 h 2273"/>
                  <a:gd name="T40" fmla="*/ 539 w 1339"/>
                  <a:gd name="T41" fmla="*/ 2247 h 2273"/>
                  <a:gd name="T42" fmla="*/ 790 w 1339"/>
                  <a:gd name="T43" fmla="*/ 2273 h 2273"/>
                  <a:gd name="T44" fmla="*/ 1339 w 1339"/>
                  <a:gd name="T45" fmla="*/ 1605 h 2273"/>
                  <a:gd name="T46" fmla="*/ 1339 w 1339"/>
                  <a:gd name="T47" fmla="*/ 41 h 2273"/>
                  <a:gd name="T48" fmla="*/ 784 w 1339"/>
                  <a:gd name="T49" fmla="*/ 0 h 2273"/>
                  <a:gd name="T50" fmla="*/ 0 w 1339"/>
                  <a:gd name="T51" fmla="*/ 40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9" h="2273">
                    <a:moveTo>
                      <a:pt x="0" y="403"/>
                    </a:moveTo>
                    <a:lnTo>
                      <a:pt x="0" y="2167"/>
                    </a:lnTo>
                    <a:lnTo>
                      <a:pt x="165" y="2190"/>
                    </a:lnTo>
                    <a:lnTo>
                      <a:pt x="278" y="2144"/>
                    </a:lnTo>
                    <a:lnTo>
                      <a:pt x="282" y="2144"/>
                    </a:lnTo>
                    <a:lnTo>
                      <a:pt x="292" y="2143"/>
                    </a:lnTo>
                    <a:lnTo>
                      <a:pt x="307" y="2142"/>
                    </a:lnTo>
                    <a:lnTo>
                      <a:pt x="324" y="2141"/>
                    </a:lnTo>
                    <a:lnTo>
                      <a:pt x="344" y="2139"/>
                    </a:lnTo>
                    <a:lnTo>
                      <a:pt x="362" y="2139"/>
                    </a:lnTo>
                    <a:lnTo>
                      <a:pt x="378" y="2141"/>
                    </a:lnTo>
                    <a:lnTo>
                      <a:pt x="391" y="2144"/>
                    </a:lnTo>
                    <a:lnTo>
                      <a:pt x="404" y="2150"/>
                    </a:lnTo>
                    <a:lnTo>
                      <a:pt x="420" y="2159"/>
                    </a:lnTo>
                    <a:lnTo>
                      <a:pt x="438" y="2168"/>
                    </a:lnTo>
                    <a:lnTo>
                      <a:pt x="456" y="2177"/>
                    </a:lnTo>
                    <a:lnTo>
                      <a:pt x="473" y="2186"/>
                    </a:lnTo>
                    <a:lnTo>
                      <a:pt x="487" y="2194"/>
                    </a:lnTo>
                    <a:lnTo>
                      <a:pt x="496" y="2199"/>
                    </a:lnTo>
                    <a:lnTo>
                      <a:pt x="500" y="2201"/>
                    </a:lnTo>
                    <a:lnTo>
                      <a:pt x="539" y="2247"/>
                    </a:lnTo>
                    <a:lnTo>
                      <a:pt x="790" y="2273"/>
                    </a:lnTo>
                    <a:lnTo>
                      <a:pt x="1339" y="1605"/>
                    </a:lnTo>
                    <a:lnTo>
                      <a:pt x="1339" y="41"/>
                    </a:lnTo>
                    <a:lnTo>
                      <a:pt x="784" y="0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2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177800"/>
              </a:xfrm>
              <a:custGeom>
                <a:avLst/>
                <a:gdLst>
                  <a:gd name="T0" fmla="*/ 0 w 1339"/>
                  <a:gd name="T1" fmla="*/ 410 h 449"/>
                  <a:gd name="T2" fmla="*/ 750 w 1339"/>
                  <a:gd name="T3" fmla="*/ 449 h 449"/>
                  <a:gd name="T4" fmla="*/ 1339 w 1339"/>
                  <a:gd name="T5" fmla="*/ 29 h 449"/>
                  <a:gd name="T6" fmla="*/ 784 w 1339"/>
                  <a:gd name="T7" fmla="*/ 0 h 449"/>
                  <a:gd name="T8" fmla="*/ 0 w 1339"/>
                  <a:gd name="T9" fmla="*/ 374 h 449"/>
                  <a:gd name="T10" fmla="*/ 0 w 1339"/>
                  <a:gd name="T11" fmla="*/ 41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9" h="449">
                    <a:moveTo>
                      <a:pt x="0" y="410"/>
                    </a:moveTo>
                    <a:lnTo>
                      <a:pt x="750" y="449"/>
                    </a:lnTo>
                    <a:lnTo>
                      <a:pt x="1339" y="29"/>
                    </a:lnTo>
                    <a:lnTo>
                      <a:pt x="784" y="0"/>
                    </a:lnTo>
                    <a:lnTo>
                      <a:pt x="0" y="374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"/>
              <p:cNvSpPr>
                <a:spLocks/>
              </p:cNvSpPr>
              <p:nvPr/>
            </p:nvSpPr>
            <p:spPr bwMode="auto">
              <a:xfrm>
                <a:off x="3333751" y="2101851"/>
                <a:ext cx="82550" cy="50800"/>
              </a:xfrm>
              <a:custGeom>
                <a:avLst/>
                <a:gdLst>
                  <a:gd name="T0" fmla="*/ 105 w 209"/>
                  <a:gd name="T1" fmla="*/ 128 h 128"/>
                  <a:gd name="T2" fmla="*/ 126 w 209"/>
                  <a:gd name="T3" fmla="*/ 127 h 128"/>
                  <a:gd name="T4" fmla="*/ 145 w 209"/>
                  <a:gd name="T5" fmla="*/ 123 h 128"/>
                  <a:gd name="T6" fmla="*/ 164 w 209"/>
                  <a:gd name="T7" fmla="*/ 117 h 128"/>
                  <a:gd name="T8" fmla="*/ 179 w 209"/>
                  <a:gd name="T9" fmla="*/ 110 h 128"/>
                  <a:gd name="T10" fmla="*/ 191 w 209"/>
                  <a:gd name="T11" fmla="*/ 99 h 128"/>
                  <a:gd name="T12" fmla="*/ 202 w 209"/>
                  <a:gd name="T13" fmla="*/ 89 h 128"/>
                  <a:gd name="T14" fmla="*/ 207 w 209"/>
                  <a:gd name="T15" fmla="*/ 77 h 128"/>
                  <a:gd name="T16" fmla="*/ 209 w 209"/>
                  <a:gd name="T17" fmla="*/ 64 h 128"/>
                  <a:gd name="T18" fmla="*/ 207 w 209"/>
                  <a:gd name="T19" fmla="*/ 51 h 128"/>
                  <a:gd name="T20" fmla="*/ 202 w 209"/>
                  <a:gd name="T21" fmla="*/ 39 h 128"/>
                  <a:gd name="T22" fmla="*/ 191 w 209"/>
                  <a:gd name="T23" fmla="*/ 27 h 128"/>
                  <a:gd name="T24" fmla="*/ 179 w 209"/>
                  <a:gd name="T25" fmla="*/ 18 h 128"/>
                  <a:gd name="T26" fmla="*/ 164 w 209"/>
                  <a:gd name="T27" fmla="*/ 10 h 128"/>
                  <a:gd name="T28" fmla="*/ 145 w 209"/>
                  <a:gd name="T29" fmla="*/ 5 h 128"/>
                  <a:gd name="T30" fmla="*/ 126 w 209"/>
                  <a:gd name="T31" fmla="*/ 1 h 128"/>
                  <a:gd name="T32" fmla="*/ 105 w 209"/>
                  <a:gd name="T33" fmla="*/ 0 h 128"/>
                  <a:gd name="T34" fmla="*/ 84 w 209"/>
                  <a:gd name="T35" fmla="*/ 1 h 128"/>
                  <a:gd name="T36" fmla="*/ 64 w 209"/>
                  <a:gd name="T37" fmla="*/ 5 h 128"/>
                  <a:gd name="T38" fmla="*/ 46 w 209"/>
                  <a:gd name="T39" fmla="*/ 10 h 128"/>
                  <a:gd name="T40" fmla="*/ 31 w 209"/>
                  <a:gd name="T41" fmla="*/ 18 h 128"/>
                  <a:gd name="T42" fmla="*/ 18 w 209"/>
                  <a:gd name="T43" fmla="*/ 27 h 128"/>
                  <a:gd name="T44" fmla="*/ 8 w 209"/>
                  <a:gd name="T45" fmla="*/ 39 h 128"/>
                  <a:gd name="T46" fmla="*/ 3 w 209"/>
                  <a:gd name="T47" fmla="*/ 51 h 128"/>
                  <a:gd name="T48" fmla="*/ 0 w 209"/>
                  <a:gd name="T49" fmla="*/ 64 h 128"/>
                  <a:gd name="T50" fmla="*/ 3 w 209"/>
                  <a:gd name="T51" fmla="*/ 77 h 128"/>
                  <a:gd name="T52" fmla="*/ 8 w 209"/>
                  <a:gd name="T53" fmla="*/ 89 h 128"/>
                  <a:gd name="T54" fmla="*/ 18 w 209"/>
                  <a:gd name="T55" fmla="*/ 99 h 128"/>
                  <a:gd name="T56" fmla="*/ 31 w 209"/>
                  <a:gd name="T57" fmla="*/ 110 h 128"/>
                  <a:gd name="T58" fmla="*/ 46 w 209"/>
                  <a:gd name="T59" fmla="*/ 117 h 128"/>
                  <a:gd name="T60" fmla="*/ 64 w 209"/>
                  <a:gd name="T61" fmla="*/ 123 h 128"/>
                  <a:gd name="T62" fmla="*/ 84 w 209"/>
                  <a:gd name="T63" fmla="*/ 127 h 128"/>
                  <a:gd name="T64" fmla="*/ 105 w 209"/>
                  <a:gd name="T6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128">
                    <a:moveTo>
                      <a:pt x="105" y="128"/>
                    </a:moveTo>
                    <a:lnTo>
                      <a:pt x="126" y="127"/>
                    </a:lnTo>
                    <a:lnTo>
                      <a:pt x="145" y="123"/>
                    </a:lnTo>
                    <a:lnTo>
                      <a:pt x="164" y="117"/>
                    </a:lnTo>
                    <a:lnTo>
                      <a:pt x="179" y="110"/>
                    </a:lnTo>
                    <a:lnTo>
                      <a:pt x="191" y="99"/>
                    </a:lnTo>
                    <a:lnTo>
                      <a:pt x="202" y="89"/>
                    </a:lnTo>
                    <a:lnTo>
                      <a:pt x="207" y="77"/>
                    </a:lnTo>
                    <a:lnTo>
                      <a:pt x="209" y="64"/>
                    </a:lnTo>
                    <a:lnTo>
                      <a:pt x="207" y="51"/>
                    </a:lnTo>
                    <a:lnTo>
                      <a:pt x="202" y="39"/>
                    </a:lnTo>
                    <a:lnTo>
                      <a:pt x="191" y="27"/>
                    </a:lnTo>
                    <a:lnTo>
                      <a:pt x="179" y="18"/>
                    </a:lnTo>
                    <a:lnTo>
                      <a:pt x="164" y="10"/>
                    </a:lnTo>
                    <a:lnTo>
                      <a:pt x="145" y="5"/>
                    </a:lnTo>
                    <a:lnTo>
                      <a:pt x="126" y="1"/>
                    </a:lnTo>
                    <a:lnTo>
                      <a:pt x="105" y="0"/>
                    </a:lnTo>
                    <a:lnTo>
                      <a:pt x="84" y="1"/>
                    </a:lnTo>
                    <a:lnTo>
                      <a:pt x="64" y="5"/>
                    </a:lnTo>
                    <a:lnTo>
                      <a:pt x="46" y="10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9"/>
                    </a:lnTo>
                    <a:lnTo>
                      <a:pt x="3" y="51"/>
                    </a:lnTo>
                    <a:lnTo>
                      <a:pt x="0" y="64"/>
                    </a:lnTo>
                    <a:lnTo>
                      <a:pt x="3" y="77"/>
                    </a:lnTo>
                    <a:lnTo>
                      <a:pt x="8" y="89"/>
                    </a:lnTo>
                    <a:lnTo>
                      <a:pt x="18" y="99"/>
                    </a:lnTo>
                    <a:lnTo>
                      <a:pt x="31" y="110"/>
                    </a:lnTo>
                    <a:lnTo>
                      <a:pt x="46" y="117"/>
                    </a:lnTo>
                    <a:lnTo>
                      <a:pt x="64" y="123"/>
                    </a:lnTo>
                    <a:lnTo>
                      <a:pt x="84" y="127"/>
                    </a:lnTo>
                    <a:lnTo>
                      <a:pt x="105" y="12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4"/>
              <p:cNvSpPr>
                <a:spLocks/>
              </p:cNvSpPr>
              <p:nvPr/>
            </p:nvSpPr>
            <p:spPr bwMode="auto">
              <a:xfrm>
                <a:off x="3308351" y="2368551"/>
                <a:ext cx="136525" cy="44450"/>
              </a:xfrm>
              <a:custGeom>
                <a:avLst/>
                <a:gdLst>
                  <a:gd name="T0" fmla="*/ 0 w 345"/>
                  <a:gd name="T1" fmla="*/ 0 h 113"/>
                  <a:gd name="T2" fmla="*/ 5 w 345"/>
                  <a:gd name="T3" fmla="*/ 74 h 113"/>
                  <a:gd name="T4" fmla="*/ 345 w 345"/>
                  <a:gd name="T5" fmla="*/ 113 h 113"/>
                  <a:gd name="T6" fmla="*/ 345 w 345"/>
                  <a:gd name="T7" fmla="*/ 34 h 113"/>
                  <a:gd name="T8" fmla="*/ 0 w 345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113">
                    <a:moveTo>
                      <a:pt x="0" y="0"/>
                    </a:moveTo>
                    <a:lnTo>
                      <a:pt x="5" y="74"/>
                    </a:lnTo>
                    <a:lnTo>
                      <a:pt x="345" y="113"/>
                    </a:lnTo>
                    <a:lnTo>
                      <a:pt x="34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5"/>
              <p:cNvSpPr>
                <a:spLocks/>
              </p:cNvSpPr>
              <p:nvPr/>
            </p:nvSpPr>
            <p:spPr bwMode="auto">
              <a:xfrm>
                <a:off x="3240088" y="1873251"/>
                <a:ext cx="344488" cy="863600"/>
              </a:xfrm>
              <a:custGeom>
                <a:avLst/>
                <a:gdLst>
                  <a:gd name="T0" fmla="*/ 778 w 868"/>
                  <a:gd name="T1" fmla="*/ 0 h 2177"/>
                  <a:gd name="T2" fmla="*/ 12 w 868"/>
                  <a:gd name="T3" fmla="*/ 374 h 2177"/>
                  <a:gd name="T4" fmla="*/ 0 w 868"/>
                  <a:gd name="T5" fmla="*/ 2166 h 2177"/>
                  <a:gd name="T6" fmla="*/ 85 w 868"/>
                  <a:gd name="T7" fmla="*/ 2177 h 2177"/>
                  <a:gd name="T8" fmla="*/ 85 w 868"/>
                  <a:gd name="T9" fmla="*/ 403 h 2177"/>
                  <a:gd name="T10" fmla="*/ 868 w 868"/>
                  <a:gd name="T11" fmla="*/ 5 h 2177"/>
                  <a:gd name="T12" fmla="*/ 778 w 868"/>
                  <a:gd name="T13" fmla="*/ 0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2177">
                    <a:moveTo>
                      <a:pt x="778" y="0"/>
                    </a:moveTo>
                    <a:lnTo>
                      <a:pt x="12" y="374"/>
                    </a:lnTo>
                    <a:lnTo>
                      <a:pt x="0" y="2166"/>
                    </a:lnTo>
                    <a:lnTo>
                      <a:pt x="85" y="2177"/>
                    </a:lnTo>
                    <a:lnTo>
                      <a:pt x="85" y="403"/>
                    </a:lnTo>
                    <a:lnTo>
                      <a:pt x="868" y="5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Rectangle 16"/>
              <p:cNvSpPr>
                <a:spLocks noChangeArrowheads="1"/>
              </p:cNvSpPr>
              <p:nvPr/>
            </p:nvSpPr>
            <p:spPr bwMode="auto">
              <a:xfrm>
                <a:off x="3278188" y="2232026"/>
                <a:ext cx="22225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Rectangle 17"/>
              <p:cNvSpPr>
                <a:spLocks noChangeArrowheads="1"/>
              </p:cNvSpPr>
              <p:nvPr/>
            </p:nvSpPr>
            <p:spPr bwMode="auto">
              <a:xfrm>
                <a:off x="3308351" y="2368551"/>
                <a:ext cx="14288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8"/>
              <p:cNvSpPr>
                <a:spLocks/>
              </p:cNvSpPr>
              <p:nvPr/>
            </p:nvSpPr>
            <p:spPr bwMode="auto">
              <a:xfrm>
                <a:off x="3560763" y="1879601"/>
                <a:ext cx="215900" cy="889000"/>
              </a:xfrm>
              <a:custGeom>
                <a:avLst/>
                <a:gdLst>
                  <a:gd name="T0" fmla="*/ 9 w 547"/>
                  <a:gd name="T1" fmla="*/ 2238 h 2238"/>
                  <a:gd name="T2" fmla="*/ 9 w 547"/>
                  <a:gd name="T3" fmla="*/ 2187 h 2238"/>
                  <a:gd name="T4" fmla="*/ 518 w 547"/>
                  <a:gd name="T5" fmla="*/ 1574 h 2238"/>
                  <a:gd name="T6" fmla="*/ 519 w 547"/>
                  <a:gd name="T7" fmla="*/ 53 h 2238"/>
                  <a:gd name="T8" fmla="*/ 0 w 547"/>
                  <a:gd name="T9" fmla="*/ 422 h 2238"/>
                  <a:gd name="T10" fmla="*/ 0 w 547"/>
                  <a:gd name="T11" fmla="*/ 378 h 2238"/>
                  <a:gd name="T12" fmla="*/ 547 w 547"/>
                  <a:gd name="T13" fmla="*/ 0 h 2238"/>
                  <a:gd name="T14" fmla="*/ 546 w 547"/>
                  <a:gd name="T15" fmla="*/ 1583 h 2238"/>
                  <a:gd name="T16" fmla="*/ 9 w 547"/>
                  <a:gd name="T17" fmla="*/ 2238 h 2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2238">
                    <a:moveTo>
                      <a:pt x="9" y="2238"/>
                    </a:moveTo>
                    <a:lnTo>
                      <a:pt x="9" y="2187"/>
                    </a:lnTo>
                    <a:lnTo>
                      <a:pt x="518" y="1574"/>
                    </a:lnTo>
                    <a:lnTo>
                      <a:pt x="519" y="53"/>
                    </a:lnTo>
                    <a:lnTo>
                      <a:pt x="0" y="422"/>
                    </a:lnTo>
                    <a:lnTo>
                      <a:pt x="0" y="378"/>
                    </a:lnTo>
                    <a:lnTo>
                      <a:pt x="547" y="0"/>
                    </a:lnTo>
                    <a:lnTo>
                      <a:pt x="546" y="1583"/>
                    </a:lnTo>
                    <a:lnTo>
                      <a:pt x="9" y="2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9"/>
              <p:cNvSpPr>
                <a:spLocks/>
              </p:cNvSpPr>
              <p:nvPr/>
            </p:nvSpPr>
            <p:spPr bwMode="auto">
              <a:xfrm>
                <a:off x="3290888" y="2098676"/>
                <a:ext cx="185738" cy="61913"/>
              </a:xfrm>
              <a:custGeom>
                <a:avLst/>
                <a:gdLst>
                  <a:gd name="T0" fmla="*/ 468 w 468"/>
                  <a:gd name="T1" fmla="*/ 106 h 159"/>
                  <a:gd name="T2" fmla="*/ 151 w 468"/>
                  <a:gd name="T3" fmla="*/ 96 h 159"/>
                  <a:gd name="T4" fmla="*/ 151 w 468"/>
                  <a:gd name="T5" fmla="*/ 102 h 159"/>
                  <a:gd name="T6" fmla="*/ 152 w 468"/>
                  <a:gd name="T7" fmla="*/ 110 h 159"/>
                  <a:gd name="T8" fmla="*/ 157 w 468"/>
                  <a:gd name="T9" fmla="*/ 117 h 159"/>
                  <a:gd name="T10" fmla="*/ 168 w 468"/>
                  <a:gd name="T11" fmla="*/ 125 h 159"/>
                  <a:gd name="T12" fmla="*/ 182 w 468"/>
                  <a:gd name="T13" fmla="*/ 130 h 159"/>
                  <a:gd name="T14" fmla="*/ 205 w 468"/>
                  <a:gd name="T15" fmla="*/ 134 h 159"/>
                  <a:gd name="T16" fmla="*/ 235 w 468"/>
                  <a:gd name="T17" fmla="*/ 135 h 159"/>
                  <a:gd name="T18" fmla="*/ 275 w 468"/>
                  <a:gd name="T19" fmla="*/ 134 h 159"/>
                  <a:gd name="T20" fmla="*/ 271 w 468"/>
                  <a:gd name="T21" fmla="*/ 139 h 159"/>
                  <a:gd name="T22" fmla="*/ 262 w 468"/>
                  <a:gd name="T23" fmla="*/ 144 h 159"/>
                  <a:gd name="T24" fmla="*/ 248 w 468"/>
                  <a:gd name="T25" fmla="*/ 149 h 159"/>
                  <a:gd name="T26" fmla="*/ 233 w 468"/>
                  <a:gd name="T27" fmla="*/ 153 h 159"/>
                  <a:gd name="T28" fmla="*/ 218 w 468"/>
                  <a:gd name="T29" fmla="*/ 156 h 159"/>
                  <a:gd name="T30" fmla="*/ 203 w 468"/>
                  <a:gd name="T31" fmla="*/ 159 h 159"/>
                  <a:gd name="T32" fmla="*/ 193 w 468"/>
                  <a:gd name="T33" fmla="*/ 159 h 159"/>
                  <a:gd name="T34" fmla="*/ 186 w 468"/>
                  <a:gd name="T35" fmla="*/ 159 h 159"/>
                  <a:gd name="T36" fmla="*/ 168 w 468"/>
                  <a:gd name="T37" fmla="*/ 152 h 159"/>
                  <a:gd name="T38" fmla="*/ 152 w 468"/>
                  <a:gd name="T39" fmla="*/ 144 h 159"/>
                  <a:gd name="T40" fmla="*/ 140 w 468"/>
                  <a:gd name="T41" fmla="*/ 138 h 159"/>
                  <a:gd name="T42" fmla="*/ 131 w 468"/>
                  <a:gd name="T43" fmla="*/ 130 h 159"/>
                  <a:gd name="T44" fmla="*/ 123 w 468"/>
                  <a:gd name="T45" fmla="*/ 122 h 159"/>
                  <a:gd name="T46" fmla="*/ 118 w 468"/>
                  <a:gd name="T47" fmla="*/ 113 h 159"/>
                  <a:gd name="T48" fmla="*/ 113 w 468"/>
                  <a:gd name="T49" fmla="*/ 102 h 159"/>
                  <a:gd name="T50" fmla="*/ 108 w 468"/>
                  <a:gd name="T51" fmla="*/ 92 h 159"/>
                  <a:gd name="T52" fmla="*/ 2 w 468"/>
                  <a:gd name="T53" fmla="*/ 87 h 159"/>
                  <a:gd name="T54" fmla="*/ 0 w 468"/>
                  <a:gd name="T55" fmla="*/ 53 h 159"/>
                  <a:gd name="T56" fmla="*/ 104 w 468"/>
                  <a:gd name="T57" fmla="*/ 54 h 159"/>
                  <a:gd name="T58" fmla="*/ 109 w 468"/>
                  <a:gd name="T59" fmla="*/ 41 h 159"/>
                  <a:gd name="T60" fmla="*/ 118 w 468"/>
                  <a:gd name="T61" fmla="*/ 30 h 159"/>
                  <a:gd name="T62" fmla="*/ 129 w 468"/>
                  <a:gd name="T63" fmla="*/ 22 h 159"/>
                  <a:gd name="T64" fmla="*/ 140 w 468"/>
                  <a:gd name="T65" fmla="*/ 16 h 159"/>
                  <a:gd name="T66" fmla="*/ 154 w 468"/>
                  <a:gd name="T67" fmla="*/ 11 h 159"/>
                  <a:gd name="T68" fmla="*/ 168 w 468"/>
                  <a:gd name="T69" fmla="*/ 7 h 159"/>
                  <a:gd name="T70" fmla="*/ 181 w 468"/>
                  <a:gd name="T71" fmla="*/ 3 h 159"/>
                  <a:gd name="T72" fmla="*/ 193 w 468"/>
                  <a:gd name="T73" fmla="*/ 0 h 159"/>
                  <a:gd name="T74" fmla="*/ 198 w 468"/>
                  <a:gd name="T75" fmla="*/ 0 h 159"/>
                  <a:gd name="T76" fmla="*/ 206 w 468"/>
                  <a:gd name="T77" fmla="*/ 3 h 159"/>
                  <a:gd name="T78" fmla="*/ 216 w 468"/>
                  <a:gd name="T79" fmla="*/ 5 h 159"/>
                  <a:gd name="T80" fmla="*/ 225 w 468"/>
                  <a:gd name="T81" fmla="*/ 8 h 159"/>
                  <a:gd name="T82" fmla="*/ 236 w 468"/>
                  <a:gd name="T83" fmla="*/ 12 h 159"/>
                  <a:gd name="T84" fmla="*/ 244 w 468"/>
                  <a:gd name="T85" fmla="*/ 16 h 159"/>
                  <a:gd name="T86" fmla="*/ 252 w 468"/>
                  <a:gd name="T87" fmla="*/ 20 h 159"/>
                  <a:gd name="T88" fmla="*/ 256 w 468"/>
                  <a:gd name="T89" fmla="*/ 24 h 159"/>
                  <a:gd name="T90" fmla="*/ 222 w 468"/>
                  <a:gd name="T91" fmla="*/ 24 h 159"/>
                  <a:gd name="T92" fmla="*/ 195 w 468"/>
                  <a:gd name="T93" fmla="*/ 28 h 159"/>
                  <a:gd name="T94" fmla="*/ 177 w 468"/>
                  <a:gd name="T95" fmla="*/ 33 h 159"/>
                  <a:gd name="T96" fmla="*/ 163 w 468"/>
                  <a:gd name="T97" fmla="*/ 39 h 159"/>
                  <a:gd name="T98" fmla="*/ 154 w 468"/>
                  <a:gd name="T99" fmla="*/ 46 h 159"/>
                  <a:gd name="T100" fmla="*/ 148 w 468"/>
                  <a:gd name="T101" fmla="*/ 53 h 159"/>
                  <a:gd name="T102" fmla="*/ 146 w 468"/>
                  <a:gd name="T103" fmla="*/ 56 h 159"/>
                  <a:gd name="T104" fmla="*/ 146 w 468"/>
                  <a:gd name="T105" fmla="*/ 58 h 159"/>
                  <a:gd name="T106" fmla="*/ 464 w 468"/>
                  <a:gd name="T107" fmla="*/ 68 h 159"/>
                  <a:gd name="T108" fmla="*/ 468 w 468"/>
                  <a:gd name="T109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8" h="159">
                    <a:moveTo>
                      <a:pt x="468" y="106"/>
                    </a:moveTo>
                    <a:lnTo>
                      <a:pt x="151" y="96"/>
                    </a:lnTo>
                    <a:lnTo>
                      <a:pt x="151" y="102"/>
                    </a:lnTo>
                    <a:lnTo>
                      <a:pt x="152" y="110"/>
                    </a:lnTo>
                    <a:lnTo>
                      <a:pt x="157" y="117"/>
                    </a:lnTo>
                    <a:lnTo>
                      <a:pt x="168" y="125"/>
                    </a:lnTo>
                    <a:lnTo>
                      <a:pt x="182" y="130"/>
                    </a:lnTo>
                    <a:lnTo>
                      <a:pt x="205" y="134"/>
                    </a:lnTo>
                    <a:lnTo>
                      <a:pt x="235" y="135"/>
                    </a:lnTo>
                    <a:lnTo>
                      <a:pt x="275" y="134"/>
                    </a:lnTo>
                    <a:lnTo>
                      <a:pt x="271" y="139"/>
                    </a:lnTo>
                    <a:lnTo>
                      <a:pt x="262" y="144"/>
                    </a:lnTo>
                    <a:lnTo>
                      <a:pt x="248" y="149"/>
                    </a:lnTo>
                    <a:lnTo>
                      <a:pt x="233" y="153"/>
                    </a:lnTo>
                    <a:lnTo>
                      <a:pt x="218" y="156"/>
                    </a:lnTo>
                    <a:lnTo>
                      <a:pt x="203" y="159"/>
                    </a:lnTo>
                    <a:lnTo>
                      <a:pt x="193" y="159"/>
                    </a:lnTo>
                    <a:lnTo>
                      <a:pt x="186" y="159"/>
                    </a:lnTo>
                    <a:lnTo>
                      <a:pt x="168" y="152"/>
                    </a:lnTo>
                    <a:lnTo>
                      <a:pt x="152" y="144"/>
                    </a:lnTo>
                    <a:lnTo>
                      <a:pt x="140" y="138"/>
                    </a:lnTo>
                    <a:lnTo>
                      <a:pt x="131" y="130"/>
                    </a:lnTo>
                    <a:lnTo>
                      <a:pt x="123" y="122"/>
                    </a:lnTo>
                    <a:lnTo>
                      <a:pt x="118" y="113"/>
                    </a:lnTo>
                    <a:lnTo>
                      <a:pt x="113" y="102"/>
                    </a:lnTo>
                    <a:lnTo>
                      <a:pt x="108" y="92"/>
                    </a:lnTo>
                    <a:lnTo>
                      <a:pt x="2" y="87"/>
                    </a:lnTo>
                    <a:lnTo>
                      <a:pt x="0" y="53"/>
                    </a:lnTo>
                    <a:lnTo>
                      <a:pt x="104" y="54"/>
                    </a:lnTo>
                    <a:lnTo>
                      <a:pt x="109" y="41"/>
                    </a:lnTo>
                    <a:lnTo>
                      <a:pt x="118" y="30"/>
                    </a:lnTo>
                    <a:lnTo>
                      <a:pt x="129" y="22"/>
                    </a:lnTo>
                    <a:lnTo>
                      <a:pt x="140" y="16"/>
                    </a:lnTo>
                    <a:lnTo>
                      <a:pt x="154" y="11"/>
                    </a:lnTo>
                    <a:lnTo>
                      <a:pt x="168" y="7"/>
                    </a:lnTo>
                    <a:lnTo>
                      <a:pt x="181" y="3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6" y="3"/>
                    </a:lnTo>
                    <a:lnTo>
                      <a:pt x="216" y="5"/>
                    </a:lnTo>
                    <a:lnTo>
                      <a:pt x="225" y="8"/>
                    </a:lnTo>
                    <a:lnTo>
                      <a:pt x="236" y="12"/>
                    </a:lnTo>
                    <a:lnTo>
                      <a:pt x="244" y="16"/>
                    </a:lnTo>
                    <a:lnTo>
                      <a:pt x="252" y="20"/>
                    </a:lnTo>
                    <a:lnTo>
                      <a:pt x="256" y="24"/>
                    </a:lnTo>
                    <a:lnTo>
                      <a:pt x="222" y="24"/>
                    </a:lnTo>
                    <a:lnTo>
                      <a:pt x="195" y="28"/>
                    </a:lnTo>
                    <a:lnTo>
                      <a:pt x="177" y="33"/>
                    </a:lnTo>
                    <a:lnTo>
                      <a:pt x="163" y="39"/>
                    </a:lnTo>
                    <a:lnTo>
                      <a:pt x="154" y="46"/>
                    </a:lnTo>
                    <a:lnTo>
                      <a:pt x="148" y="53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464" y="68"/>
                    </a:lnTo>
                    <a:lnTo>
                      <a:pt x="468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20"/>
              <p:cNvSpPr>
                <a:spLocks/>
              </p:cNvSpPr>
              <p:nvPr/>
            </p:nvSpPr>
            <p:spPr bwMode="auto">
              <a:xfrm>
                <a:off x="3275013" y="2227263"/>
                <a:ext cx="227013" cy="69850"/>
              </a:xfrm>
              <a:custGeom>
                <a:avLst/>
                <a:gdLst>
                  <a:gd name="T0" fmla="*/ 563 w 573"/>
                  <a:gd name="T1" fmla="*/ 174 h 174"/>
                  <a:gd name="T2" fmla="*/ 3 w 573"/>
                  <a:gd name="T3" fmla="*/ 127 h 174"/>
                  <a:gd name="T4" fmla="*/ 0 w 573"/>
                  <a:gd name="T5" fmla="*/ 0 h 174"/>
                  <a:gd name="T6" fmla="*/ 573 w 573"/>
                  <a:gd name="T7" fmla="*/ 30 h 174"/>
                  <a:gd name="T8" fmla="*/ 572 w 573"/>
                  <a:gd name="T9" fmla="*/ 63 h 174"/>
                  <a:gd name="T10" fmla="*/ 25 w 573"/>
                  <a:gd name="T11" fmla="*/ 25 h 174"/>
                  <a:gd name="T12" fmla="*/ 26 w 573"/>
                  <a:gd name="T13" fmla="*/ 102 h 174"/>
                  <a:gd name="T14" fmla="*/ 560 w 573"/>
                  <a:gd name="T15" fmla="*/ 144 h 174"/>
                  <a:gd name="T16" fmla="*/ 563 w 57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174">
                    <a:moveTo>
                      <a:pt x="563" y="174"/>
                    </a:moveTo>
                    <a:lnTo>
                      <a:pt x="3" y="127"/>
                    </a:lnTo>
                    <a:lnTo>
                      <a:pt x="0" y="0"/>
                    </a:lnTo>
                    <a:lnTo>
                      <a:pt x="573" y="30"/>
                    </a:lnTo>
                    <a:lnTo>
                      <a:pt x="572" y="63"/>
                    </a:lnTo>
                    <a:lnTo>
                      <a:pt x="25" y="25"/>
                    </a:lnTo>
                    <a:lnTo>
                      <a:pt x="26" y="102"/>
                    </a:lnTo>
                    <a:lnTo>
                      <a:pt x="560" y="144"/>
                    </a:lnTo>
                    <a:lnTo>
                      <a:pt x="563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21"/>
              <p:cNvSpPr>
                <a:spLocks/>
              </p:cNvSpPr>
              <p:nvPr/>
            </p:nvSpPr>
            <p:spPr bwMode="auto">
              <a:xfrm>
                <a:off x="3302001" y="2360613"/>
                <a:ext cx="144463" cy="58738"/>
              </a:xfrm>
              <a:custGeom>
                <a:avLst/>
                <a:gdLst>
                  <a:gd name="T0" fmla="*/ 29 w 362"/>
                  <a:gd name="T1" fmla="*/ 29 h 145"/>
                  <a:gd name="T2" fmla="*/ 28 w 362"/>
                  <a:gd name="T3" fmla="*/ 81 h 145"/>
                  <a:gd name="T4" fmla="*/ 362 w 362"/>
                  <a:gd name="T5" fmla="*/ 117 h 145"/>
                  <a:gd name="T6" fmla="*/ 359 w 362"/>
                  <a:gd name="T7" fmla="*/ 145 h 145"/>
                  <a:gd name="T8" fmla="*/ 2 w 362"/>
                  <a:gd name="T9" fmla="*/ 106 h 145"/>
                  <a:gd name="T10" fmla="*/ 0 w 362"/>
                  <a:gd name="T11" fmla="*/ 0 h 145"/>
                  <a:gd name="T12" fmla="*/ 356 w 362"/>
                  <a:gd name="T13" fmla="*/ 30 h 145"/>
                  <a:gd name="T14" fmla="*/ 354 w 362"/>
                  <a:gd name="T15" fmla="*/ 58 h 145"/>
                  <a:gd name="T16" fmla="*/ 29 w 362"/>
                  <a:gd name="T17" fmla="*/ 2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5">
                    <a:moveTo>
                      <a:pt x="29" y="29"/>
                    </a:moveTo>
                    <a:lnTo>
                      <a:pt x="28" y="81"/>
                    </a:lnTo>
                    <a:lnTo>
                      <a:pt x="362" y="117"/>
                    </a:lnTo>
                    <a:lnTo>
                      <a:pt x="359" y="145"/>
                    </a:lnTo>
                    <a:lnTo>
                      <a:pt x="2" y="106"/>
                    </a:lnTo>
                    <a:lnTo>
                      <a:pt x="0" y="0"/>
                    </a:lnTo>
                    <a:lnTo>
                      <a:pt x="356" y="30"/>
                    </a:lnTo>
                    <a:lnTo>
                      <a:pt x="354" y="58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22"/>
              <p:cNvSpPr>
                <a:spLocks/>
              </p:cNvSpPr>
              <p:nvPr/>
            </p:nvSpPr>
            <p:spPr bwMode="auto">
              <a:xfrm>
                <a:off x="3236913" y="1870076"/>
                <a:ext cx="531813" cy="903288"/>
              </a:xfrm>
              <a:custGeom>
                <a:avLst/>
                <a:gdLst>
                  <a:gd name="T0" fmla="*/ 0 w 1342"/>
                  <a:gd name="T1" fmla="*/ 374 h 2276"/>
                  <a:gd name="T2" fmla="*/ 174 w 1342"/>
                  <a:gd name="T3" fmla="*/ 2211 h 2276"/>
                  <a:gd name="T4" fmla="*/ 200 w 1342"/>
                  <a:gd name="T5" fmla="*/ 2204 h 2276"/>
                  <a:gd name="T6" fmla="*/ 224 w 1342"/>
                  <a:gd name="T7" fmla="*/ 2195 h 2276"/>
                  <a:gd name="T8" fmla="*/ 246 w 1342"/>
                  <a:gd name="T9" fmla="*/ 2187 h 2276"/>
                  <a:gd name="T10" fmla="*/ 271 w 1342"/>
                  <a:gd name="T11" fmla="*/ 2180 h 2276"/>
                  <a:gd name="T12" fmla="*/ 299 w 1342"/>
                  <a:gd name="T13" fmla="*/ 2175 h 2276"/>
                  <a:gd name="T14" fmla="*/ 331 w 1342"/>
                  <a:gd name="T15" fmla="*/ 2174 h 2276"/>
                  <a:gd name="T16" fmla="*/ 372 w 1342"/>
                  <a:gd name="T17" fmla="*/ 2177 h 2276"/>
                  <a:gd name="T18" fmla="*/ 422 w 1342"/>
                  <a:gd name="T19" fmla="*/ 2184 h 2276"/>
                  <a:gd name="T20" fmla="*/ 458 w 1342"/>
                  <a:gd name="T21" fmla="*/ 2199 h 2276"/>
                  <a:gd name="T22" fmla="*/ 488 w 1342"/>
                  <a:gd name="T23" fmla="*/ 2220 h 2276"/>
                  <a:gd name="T24" fmla="*/ 519 w 1342"/>
                  <a:gd name="T25" fmla="*/ 2243 h 2276"/>
                  <a:gd name="T26" fmla="*/ 550 w 1342"/>
                  <a:gd name="T27" fmla="*/ 2260 h 2276"/>
                  <a:gd name="T28" fmla="*/ 787 w 1342"/>
                  <a:gd name="T29" fmla="*/ 421 h 2276"/>
                  <a:gd name="T30" fmla="*/ 741 w 1342"/>
                  <a:gd name="T31" fmla="*/ 2237 h 2276"/>
                  <a:gd name="T32" fmla="*/ 538 w 1342"/>
                  <a:gd name="T33" fmla="*/ 2204 h 2276"/>
                  <a:gd name="T34" fmla="*/ 500 w 1342"/>
                  <a:gd name="T35" fmla="*/ 2180 h 2276"/>
                  <a:gd name="T36" fmla="*/ 462 w 1342"/>
                  <a:gd name="T37" fmla="*/ 2161 h 2276"/>
                  <a:gd name="T38" fmla="*/ 423 w 1342"/>
                  <a:gd name="T39" fmla="*/ 2146 h 2276"/>
                  <a:gd name="T40" fmla="*/ 388 w 1342"/>
                  <a:gd name="T41" fmla="*/ 2139 h 2276"/>
                  <a:gd name="T42" fmla="*/ 360 w 1342"/>
                  <a:gd name="T43" fmla="*/ 2136 h 2276"/>
                  <a:gd name="T44" fmla="*/ 331 w 1342"/>
                  <a:gd name="T45" fmla="*/ 2137 h 2276"/>
                  <a:gd name="T46" fmla="*/ 303 w 1342"/>
                  <a:gd name="T47" fmla="*/ 2140 h 2276"/>
                  <a:gd name="T48" fmla="*/ 274 w 1342"/>
                  <a:gd name="T49" fmla="*/ 2146 h 2276"/>
                  <a:gd name="T50" fmla="*/ 248 w 1342"/>
                  <a:gd name="T51" fmla="*/ 2156 h 2276"/>
                  <a:gd name="T52" fmla="*/ 220 w 1342"/>
                  <a:gd name="T53" fmla="*/ 2165 h 2276"/>
                  <a:gd name="T54" fmla="*/ 195 w 1342"/>
                  <a:gd name="T55" fmla="*/ 2177 h 2276"/>
                  <a:gd name="T56" fmla="*/ 37 w 1342"/>
                  <a:gd name="T57" fmla="*/ 2165 h 2276"/>
                  <a:gd name="T58" fmla="*/ 674 w 1342"/>
                  <a:gd name="T59" fmla="*/ 1515 h 2276"/>
                  <a:gd name="T60" fmla="*/ 37 w 1342"/>
                  <a:gd name="T61" fmla="*/ 1423 h 2276"/>
                  <a:gd name="T62" fmla="*/ 689 w 1342"/>
                  <a:gd name="T63" fmla="*/ 1180 h 2276"/>
                  <a:gd name="T64" fmla="*/ 37 w 1342"/>
                  <a:gd name="T65" fmla="*/ 1097 h 2276"/>
                  <a:gd name="T66" fmla="*/ 697 w 1342"/>
                  <a:gd name="T67" fmla="*/ 866 h 2276"/>
                  <a:gd name="T68" fmla="*/ 37 w 1342"/>
                  <a:gd name="T69" fmla="*/ 798 h 2276"/>
                  <a:gd name="T70" fmla="*/ 706 w 1342"/>
                  <a:gd name="T71" fmla="*/ 457 h 2276"/>
                  <a:gd name="T72" fmla="*/ 36 w 1342"/>
                  <a:gd name="T73" fmla="*/ 400 h 2276"/>
                  <a:gd name="T74" fmla="*/ 49 w 1342"/>
                  <a:gd name="T75" fmla="*/ 388 h 2276"/>
                  <a:gd name="T76" fmla="*/ 114 w 1342"/>
                  <a:gd name="T77" fmla="*/ 357 h 2276"/>
                  <a:gd name="T78" fmla="*/ 221 w 1342"/>
                  <a:gd name="T79" fmla="*/ 304 h 2276"/>
                  <a:gd name="T80" fmla="*/ 352 w 1342"/>
                  <a:gd name="T81" fmla="*/ 240 h 2276"/>
                  <a:gd name="T82" fmla="*/ 491 w 1342"/>
                  <a:gd name="T83" fmla="*/ 172 h 2276"/>
                  <a:gd name="T84" fmla="*/ 619 w 1342"/>
                  <a:gd name="T85" fmla="*/ 109 h 2276"/>
                  <a:gd name="T86" fmla="*/ 721 w 1342"/>
                  <a:gd name="T87" fmla="*/ 60 h 2276"/>
                  <a:gd name="T88" fmla="*/ 782 w 1342"/>
                  <a:gd name="T89" fmla="*/ 31 h 2276"/>
                  <a:gd name="T90" fmla="*/ 1299 w 1342"/>
                  <a:gd name="T91" fmla="*/ 47 h 2276"/>
                  <a:gd name="T92" fmla="*/ 790 w 1342"/>
                  <a:gd name="T93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2" h="2276">
                    <a:moveTo>
                      <a:pt x="790" y="0"/>
                    </a:moveTo>
                    <a:lnTo>
                      <a:pt x="0" y="374"/>
                    </a:lnTo>
                    <a:lnTo>
                      <a:pt x="0" y="2186"/>
                    </a:lnTo>
                    <a:lnTo>
                      <a:pt x="174" y="2211"/>
                    </a:lnTo>
                    <a:lnTo>
                      <a:pt x="187" y="2207"/>
                    </a:lnTo>
                    <a:lnTo>
                      <a:pt x="200" y="2204"/>
                    </a:lnTo>
                    <a:lnTo>
                      <a:pt x="212" y="2199"/>
                    </a:lnTo>
                    <a:lnTo>
                      <a:pt x="224" y="2195"/>
                    </a:lnTo>
                    <a:lnTo>
                      <a:pt x="236" y="2191"/>
                    </a:lnTo>
                    <a:lnTo>
                      <a:pt x="246" y="2187"/>
                    </a:lnTo>
                    <a:lnTo>
                      <a:pt x="258" y="2183"/>
                    </a:lnTo>
                    <a:lnTo>
                      <a:pt x="271" y="2180"/>
                    </a:lnTo>
                    <a:lnTo>
                      <a:pt x="284" y="2178"/>
                    </a:lnTo>
                    <a:lnTo>
                      <a:pt x="299" y="2175"/>
                    </a:lnTo>
                    <a:lnTo>
                      <a:pt x="314" y="2174"/>
                    </a:lnTo>
                    <a:lnTo>
                      <a:pt x="331" y="2174"/>
                    </a:lnTo>
                    <a:lnTo>
                      <a:pt x="351" y="2175"/>
                    </a:lnTo>
                    <a:lnTo>
                      <a:pt x="372" y="2177"/>
                    </a:lnTo>
                    <a:lnTo>
                      <a:pt x="396" y="2179"/>
                    </a:lnTo>
                    <a:lnTo>
                      <a:pt x="422" y="2184"/>
                    </a:lnTo>
                    <a:lnTo>
                      <a:pt x="441" y="2190"/>
                    </a:lnTo>
                    <a:lnTo>
                      <a:pt x="458" y="2199"/>
                    </a:lnTo>
                    <a:lnTo>
                      <a:pt x="474" y="2209"/>
                    </a:lnTo>
                    <a:lnTo>
                      <a:pt x="488" y="2220"/>
                    </a:lnTo>
                    <a:lnTo>
                      <a:pt x="503" y="2232"/>
                    </a:lnTo>
                    <a:lnTo>
                      <a:pt x="519" y="2243"/>
                    </a:lnTo>
                    <a:lnTo>
                      <a:pt x="533" y="2252"/>
                    </a:lnTo>
                    <a:lnTo>
                      <a:pt x="550" y="2260"/>
                    </a:lnTo>
                    <a:lnTo>
                      <a:pt x="787" y="2276"/>
                    </a:lnTo>
                    <a:lnTo>
                      <a:pt x="787" y="421"/>
                    </a:lnTo>
                    <a:lnTo>
                      <a:pt x="741" y="420"/>
                    </a:lnTo>
                    <a:lnTo>
                      <a:pt x="741" y="2237"/>
                    </a:lnTo>
                    <a:lnTo>
                      <a:pt x="559" y="2218"/>
                    </a:lnTo>
                    <a:lnTo>
                      <a:pt x="538" y="2204"/>
                    </a:lnTo>
                    <a:lnTo>
                      <a:pt x="519" y="2192"/>
                    </a:lnTo>
                    <a:lnTo>
                      <a:pt x="500" y="2180"/>
                    </a:lnTo>
                    <a:lnTo>
                      <a:pt x="481" y="2170"/>
                    </a:lnTo>
                    <a:lnTo>
                      <a:pt x="462" y="2161"/>
                    </a:lnTo>
                    <a:lnTo>
                      <a:pt x="444" y="2153"/>
                    </a:lnTo>
                    <a:lnTo>
                      <a:pt x="423" y="2146"/>
                    </a:lnTo>
                    <a:lnTo>
                      <a:pt x="402" y="2141"/>
                    </a:lnTo>
                    <a:lnTo>
                      <a:pt x="388" y="2139"/>
                    </a:lnTo>
                    <a:lnTo>
                      <a:pt x="373" y="2137"/>
                    </a:lnTo>
                    <a:lnTo>
                      <a:pt x="360" y="2136"/>
                    </a:lnTo>
                    <a:lnTo>
                      <a:pt x="346" y="2136"/>
                    </a:lnTo>
                    <a:lnTo>
                      <a:pt x="331" y="2137"/>
                    </a:lnTo>
                    <a:lnTo>
                      <a:pt x="317" y="2139"/>
                    </a:lnTo>
                    <a:lnTo>
                      <a:pt x="303" y="2140"/>
                    </a:lnTo>
                    <a:lnTo>
                      <a:pt x="288" y="2144"/>
                    </a:lnTo>
                    <a:lnTo>
                      <a:pt x="274" y="2146"/>
                    </a:lnTo>
                    <a:lnTo>
                      <a:pt x="261" y="2150"/>
                    </a:lnTo>
                    <a:lnTo>
                      <a:pt x="248" y="2156"/>
                    </a:lnTo>
                    <a:lnTo>
                      <a:pt x="233" y="2160"/>
                    </a:lnTo>
                    <a:lnTo>
                      <a:pt x="220" y="2165"/>
                    </a:lnTo>
                    <a:lnTo>
                      <a:pt x="208" y="2170"/>
                    </a:lnTo>
                    <a:lnTo>
                      <a:pt x="195" y="2177"/>
                    </a:lnTo>
                    <a:lnTo>
                      <a:pt x="183" y="2182"/>
                    </a:lnTo>
                    <a:lnTo>
                      <a:pt x="37" y="2165"/>
                    </a:lnTo>
                    <a:lnTo>
                      <a:pt x="37" y="1457"/>
                    </a:lnTo>
                    <a:lnTo>
                      <a:pt x="674" y="1515"/>
                    </a:lnTo>
                    <a:lnTo>
                      <a:pt x="673" y="1477"/>
                    </a:lnTo>
                    <a:lnTo>
                      <a:pt x="37" y="1423"/>
                    </a:lnTo>
                    <a:lnTo>
                      <a:pt x="37" y="1134"/>
                    </a:lnTo>
                    <a:lnTo>
                      <a:pt x="689" y="1180"/>
                    </a:lnTo>
                    <a:lnTo>
                      <a:pt x="689" y="1147"/>
                    </a:lnTo>
                    <a:lnTo>
                      <a:pt x="37" y="1097"/>
                    </a:lnTo>
                    <a:lnTo>
                      <a:pt x="37" y="833"/>
                    </a:lnTo>
                    <a:lnTo>
                      <a:pt x="697" y="866"/>
                    </a:lnTo>
                    <a:lnTo>
                      <a:pt x="695" y="828"/>
                    </a:lnTo>
                    <a:lnTo>
                      <a:pt x="37" y="798"/>
                    </a:lnTo>
                    <a:lnTo>
                      <a:pt x="36" y="434"/>
                    </a:lnTo>
                    <a:lnTo>
                      <a:pt x="706" y="457"/>
                    </a:lnTo>
                    <a:lnTo>
                      <a:pt x="708" y="420"/>
                    </a:lnTo>
                    <a:lnTo>
                      <a:pt x="36" y="400"/>
                    </a:lnTo>
                    <a:lnTo>
                      <a:pt x="36" y="395"/>
                    </a:lnTo>
                    <a:lnTo>
                      <a:pt x="49" y="388"/>
                    </a:lnTo>
                    <a:lnTo>
                      <a:pt x="75" y="375"/>
                    </a:lnTo>
                    <a:lnTo>
                      <a:pt x="114" y="357"/>
                    </a:lnTo>
                    <a:lnTo>
                      <a:pt x="164" y="332"/>
                    </a:lnTo>
                    <a:lnTo>
                      <a:pt x="221" y="304"/>
                    </a:lnTo>
                    <a:lnTo>
                      <a:pt x="286" y="273"/>
                    </a:lnTo>
                    <a:lnTo>
                      <a:pt x="352" y="240"/>
                    </a:lnTo>
                    <a:lnTo>
                      <a:pt x="422" y="206"/>
                    </a:lnTo>
                    <a:lnTo>
                      <a:pt x="491" y="172"/>
                    </a:lnTo>
                    <a:lnTo>
                      <a:pt x="558" y="141"/>
                    </a:lnTo>
                    <a:lnTo>
                      <a:pt x="619" y="109"/>
                    </a:lnTo>
                    <a:lnTo>
                      <a:pt x="676" y="83"/>
                    </a:lnTo>
                    <a:lnTo>
                      <a:pt x="721" y="60"/>
                    </a:lnTo>
                    <a:lnTo>
                      <a:pt x="758" y="43"/>
                    </a:lnTo>
                    <a:lnTo>
                      <a:pt x="782" y="31"/>
                    </a:lnTo>
                    <a:lnTo>
                      <a:pt x="790" y="27"/>
                    </a:lnTo>
                    <a:lnTo>
                      <a:pt x="1299" y="47"/>
                    </a:lnTo>
                    <a:lnTo>
                      <a:pt x="1342" y="1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23"/>
              <p:cNvSpPr>
                <a:spLocks/>
              </p:cNvSpPr>
              <p:nvPr/>
            </p:nvSpPr>
            <p:spPr bwMode="auto">
              <a:xfrm>
                <a:off x="3328988" y="2573338"/>
                <a:ext cx="15875" cy="20638"/>
              </a:xfrm>
              <a:custGeom>
                <a:avLst/>
                <a:gdLst>
                  <a:gd name="T0" fmla="*/ 17 w 37"/>
                  <a:gd name="T1" fmla="*/ 22 h 51"/>
                  <a:gd name="T2" fmla="*/ 18 w 37"/>
                  <a:gd name="T3" fmla="*/ 17 h 51"/>
                  <a:gd name="T4" fmla="*/ 22 w 37"/>
                  <a:gd name="T5" fmla="*/ 13 h 51"/>
                  <a:gd name="T6" fmla="*/ 27 w 37"/>
                  <a:gd name="T7" fmla="*/ 9 h 51"/>
                  <a:gd name="T8" fmla="*/ 34 w 37"/>
                  <a:gd name="T9" fmla="*/ 7 h 51"/>
                  <a:gd name="T10" fmla="*/ 31 w 37"/>
                  <a:gd name="T11" fmla="*/ 4 h 51"/>
                  <a:gd name="T12" fmla="*/ 27 w 37"/>
                  <a:gd name="T13" fmla="*/ 1 h 51"/>
                  <a:gd name="T14" fmla="*/ 23 w 37"/>
                  <a:gd name="T15" fmla="*/ 0 h 51"/>
                  <a:gd name="T16" fmla="*/ 19 w 37"/>
                  <a:gd name="T17" fmla="*/ 0 h 51"/>
                  <a:gd name="T18" fmla="*/ 11 w 37"/>
                  <a:gd name="T19" fmla="*/ 2 h 51"/>
                  <a:gd name="T20" fmla="*/ 6 w 37"/>
                  <a:gd name="T21" fmla="*/ 7 h 51"/>
                  <a:gd name="T22" fmla="*/ 1 w 37"/>
                  <a:gd name="T23" fmla="*/ 15 h 51"/>
                  <a:gd name="T24" fmla="*/ 0 w 37"/>
                  <a:gd name="T25" fmla="*/ 26 h 51"/>
                  <a:gd name="T26" fmla="*/ 1 w 37"/>
                  <a:gd name="T27" fmla="*/ 35 h 51"/>
                  <a:gd name="T28" fmla="*/ 6 w 37"/>
                  <a:gd name="T29" fmla="*/ 43 h 51"/>
                  <a:gd name="T30" fmla="*/ 11 w 37"/>
                  <a:gd name="T31" fmla="*/ 48 h 51"/>
                  <a:gd name="T32" fmla="*/ 19 w 37"/>
                  <a:gd name="T33" fmla="*/ 51 h 51"/>
                  <a:gd name="T34" fmla="*/ 24 w 37"/>
                  <a:gd name="T35" fmla="*/ 49 h 51"/>
                  <a:gd name="T36" fmla="*/ 30 w 37"/>
                  <a:gd name="T37" fmla="*/ 47 h 51"/>
                  <a:gd name="T38" fmla="*/ 34 w 37"/>
                  <a:gd name="T39" fmla="*/ 43 h 51"/>
                  <a:gd name="T40" fmla="*/ 37 w 37"/>
                  <a:gd name="T41" fmla="*/ 38 h 51"/>
                  <a:gd name="T42" fmla="*/ 30 w 37"/>
                  <a:gd name="T43" fmla="*/ 36 h 51"/>
                  <a:gd name="T44" fmla="*/ 23 w 37"/>
                  <a:gd name="T45" fmla="*/ 32 h 51"/>
                  <a:gd name="T46" fmla="*/ 18 w 37"/>
                  <a:gd name="T47" fmla="*/ 27 h 51"/>
                  <a:gd name="T48" fmla="*/ 17 w 3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1"/>
                    </a:lnTo>
                    <a:lnTo>
                      <a:pt x="24" y="49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7" y="38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24"/>
              <p:cNvSpPr>
                <a:spLocks/>
              </p:cNvSpPr>
              <p:nvPr/>
            </p:nvSpPr>
            <p:spPr bwMode="auto">
              <a:xfrm>
                <a:off x="3328988" y="2603501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3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25"/>
              <p:cNvSpPr>
                <a:spLocks/>
              </p:cNvSpPr>
              <p:nvPr/>
            </p:nvSpPr>
            <p:spPr bwMode="auto">
              <a:xfrm>
                <a:off x="3328988" y="2633663"/>
                <a:ext cx="15875" cy="20638"/>
              </a:xfrm>
              <a:custGeom>
                <a:avLst/>
                <a:gdLst>
                  <a:gd name="T0" fmla="*/ 17 w 37"/>
                  <a:gd name="T1" fmla="*/ 23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10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4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3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10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4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26"/>
              <p:cNvSpPr>
                <a:spLocks/>
              </p:cNvSpPr>
              <p:nvPr/>
            </p:nvSpPr>
            <p:spPr bwMode="auto">
              <a:xfrm>
                <a:off x="3328988" y="2662238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1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1 h 50"/>
                  <a:gd name="T20" fmla="*/ 6 w 37"/>
                  <a:gd name="T21" fmla="*/ 7 h 50"/>
                  <a:gd name="T22" fmla="*/ 1 w 37"/>
                  <a:gd name="T23" fmla="*/ 14 h 50"/>
                  <a:gd name="T24" fmla="*/ 0 w 37"/>
                  <a:gd name="T25" fmla="*/ 25 h 50"/>
                  <a:gd name="T26" fmla="*/ 1 w 37"/>
                  <a:gd name="T27" fmla="*/ 35 h 50"/>
                  <a:gd name="T28" fmla="*/ 6 w 37"/>
                  <a:gd name="T29" fmla="*/ 43 h 50"/>
                  <a:gd name="T30" fmla="*/ 11 w 37"/>
                  <a:gd name="T31" fmla="*/ 48 h 50"/>
                  <a:gd name="T32" fmla="*/ 19 w 37"/>
                  <a:gd name="T33" fmla="*/ 50 h 50"/>
                  <a:gd name="T34" fmla="*/ 24 w 37"/>
                  <a:gd name="T35" fmla="*/ 48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5 h 50"/>
                  <a:gd name="T44" fmla="*/ 23 w 37"/>
                  <a:gd name="T45" fmla="*/ 31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27"/>
              <p:cNvSpPr>
                <a:spLocks/>
              </p:cNvSpPr>
              <p:nvPr/>
            </p:nvSpPr>
            <p:spPr bwMode="auto">
              <a:xfrm>
                <a:off x="3354388" y="2576513"/>
                <a:ext cx="15875" cy="20638"/>
              </a:xfrm>
              <a:custGeom>
                <a:avLst/>
                <a:gdLst>
                  <a:gd name="T0" fmla="*/ 17 w 38"/>
                  <a:gd name="T1" fmla="*/ 22 h 51"/>
                  <a:gd name="T2" fmla="*/ 18 w 38"/>
                  <a:gd name="T3" fmla="*/ 17 h 51"/>
                  <a:gd name="T4" fmla="*/ 22 w 38"/>
                  <a:gd name="T5" fmla="*/ 13 h 51"/>
                  <a:gd name="T6" fmla="*/ 27 w 38"/>
                  <a:gd name="T7" fmla="*/ 9 h 51"/>
                  <a:gd name="T8" fmla="*/ 34 w 38"/>
                  <a:gd name="T9" fmla="*/ 8 h 51"/>
                  <a:gd name="T10" fmla="*/ 31 w 38"/>
                  <a:gd name="T11" fmla="*/ 4 h 51"/>
                  <a:gd name="T12" fmla="*/ 27 w 38"/>
                  <a:gd name="T13" fmla="*/ 1 h 51"/>
                  <a:gd name="T14" fmla="*/ 23 w 38"/>
                  <a:gd name="T15" fmla="*/ 0 h 51"/>
                  <a:gd name="T16" fmla="*/ 19 w 38"/>
                  <a:gd name="T17" fmla="*/ 0 h 51"/>
                  <a:gd name="T18" fmla="*/ 11 w 38"/>
                  <a:gd name="T19" fmla="*/ 3 h 51"/>
                  <a:gd name="T20" fmla="*/ 6 w 38"/>
                  <a:gd name="T21" fmla="*/ 8 h 51"/>
                  <a:gd name="T22" fmla="*/ 1 w 38"/>
                  <a:gd name="T23" fmla="*/ 16 h 51"/>
                  <a:gd name="T24" fmla="*/ 0 w 38"/>
                  <a:gd name="T25" fmla="*/ 25 h 51"/>
                  <a:gd name="T26" fmla="*/ 1 w 38"/>
                  <a:gd name="T27" fmla="*/ 35 h 51"/>
                  <a:gd name="T28" fmla="*/ 6 w 38"/>
                  <a:gd name="T29" fmla="*/ 43 h 51"/>
                  <a:gd name="T30" fmla="*/ 11 w 38"/>
                  <a:gd name="T31" fmla="*/ 49 h 51"/>
                  <a:gd name="T32" fmla="*/ 19 w 38"/>
                  <a:gd name="T33" fmla="*/ 51 h 51"/>
                  <a:gd name="T34" fmla="*/ 25 w 38"/>
                  <a:gd name="T35" fmla="*/ 50 h 51"/>
                  <a:gd name="T36" fmla="*/ 30 w 38"/>
                  <a:gd name="T37" fmla="*/ 47 h 51"/>
                  <a:gd name="T38" fmla="*/ 34 w 38"/>
                  <a:gd name="T39" fmla="*/ 43 h 51"/>
                  <a:gd name="T40" fmla="*/ 38 w 38"/>
                  <a:gd name="T41" fmla="*/ 38 h 51"/>
                  <a:gd name="T42" fmla="*/ 30 w 38"/>
                  <a:gd name="T43" fmla="*/ 37 h 51"/>
                  <a:gd name="T44" fmla="*/ 23 w 38"/>
                  <a:gd name="T45" fmla="*/ 33 h 51"/>
                  <a:gd name="T46" fmla="*/ 18 w 38"/>
                  <a:gd name="T47" fmla="*/ 28 h 51"/>
                  <a:gd name="T48" fmla="*/ 17 w 38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1"/>
                    </a:lnTo>
                    <a:lnTo>
                      <a:pt x="25" y="50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3" y="33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28"/>
              <p:cNvSpPr>
                <a:spLocks/>
              </p:cNvSpPr>
              <p:nvPr/>
            </p:nvSpPr>
            <p:spPr bwMode="auto">
              <a:xfrm>
                <a:off x="3354388" y="2606676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2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4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6 h 49"/>
                  <a:gd name="T38" fmla="*/ 34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29"/>
              <p:cNvSpPr>
                <a:spLocks/>
              </p:cNvSpPr>
              <p:nvPr/>
            </p:nvSpPr>
            <p:spPr bwMode="auto">
              <a:xfrm>
                <a:off x="3354388" y="2636838"/>
                <a:ext cx="15875" cy="19050"/>
              </a:xfrm>
              <a:custGeom>
                <a:avLst/>
                <a:gdLst>
                  <a:gd name="T0" fmla="*/ 17 w 38"/>
                  <a:gd name="T1" fmla="*/ 21 h 50"/>
                  <a:gd name="T2" fmla="*/ 18 w 38"/>
                  <a:gd name="T3" fmla="*/ 16 h 50"/>
                  <a:gd name="T4" fmla="*/ 22 w 38"/>
                  <a:gd name="T5" fmla="*/ 12 h 50"/>
                  <a:gd name="T6" fmla="*/ 27 w 38"/>
                  <a:gd name="T7" fmla="*/ 9 h 50"/>
                  <a:gd name="T8" fmla="*/ 34 w 38"/>
                  <a:gd name="T9" fmla="*/ 6 h 50"/>
                  <a:gd name="T10" fmla="*/ 31 w 38"/>
                  <a:gd name="T11" fmla="*/ 4 h 50"/>
                  <a:gd name="T12" fmla="*/ 27 w 38"/>
                  <a:gd name="T13" fmla="*/ 1 h 50"/>
                  <a:gd name="T14" fmla="*/ 23 w 38"/>
                  <a:gd name="T15" fmla="*/ 0 h 50"/>
                  <a:gd name="T16" fmla="*/ 19 w 38"/>
                  <a:gd name="T17" fmla="*/ 0 h 50"/>
                  <a:gd name="T18" fmla="*/ 11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1 w 38"/>
                  <a:gd name="T31" fmla="*/ 47 h 50"/>
                  <a:gd name="T32" fmla="*/ 19 w 38"/>
                  <a:gd name="T33" fmla="*/ 50 h 50"/>
                  <a:gd name="T34" fmla="*/ 25 w 38"/>
                  <a:gd name="T35" fmla="*/ 48 h 50"/>
                  <a:gd name="T36" fmla="*/ 30 w 38"/>
                  <a:gd name="T37" fmla="*/ 46 h 50"/>
                  <a:gd name="T38" fmla="*/ 34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3 w 38"/>
                  <a:gd name="T45" fmla="*/ 31 h 50"/>
                  <a:gd name="T46" fmla="*/ 18 w 38"/>
                  <a:gd name="T47" fmla="*/ 26 h 50"/>
                  <a:gd name="T48" fmla="*/ 17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7" y="21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50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30"/>
              <p:cNvSpPr>
                <a:spLocks/>
              </p:cNvSpPr>
              <p:nvPr/>
            </p:nvSpPr>
            <p:spPr bwMode="auto">
              <a:xfrm>
                <a:off x="3354388" y="2665413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1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3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4 h 49"/>
                  <a:gd name="T26" fmla="*/ 1 w 38"/>
                  <a:gd name="T27" fmla="*/ 34 h 49"/>
                  <a:gd name="T28" fmla="*/ 6 w 38"/>
                  <a:gd name="T29" fmla="*/ 41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5 h 49"/>
                  <a:gd name="T38" fmla="*/ 34 w 38"/>
                  <a:gd name="T39" fmla="*/ 41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1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6" y="41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31"/>
              <p:cNvSpPr>
                <a:spLocks/>
              </p:cNvSpPr>
              <p:nvPr/>
            </p:nvSpPr>
            <p:spPr bwMode="auto">
              <a:xfrm>
                <a:off x="3384551" y="2579688"/>
                <a:ext cx="14288" cy="19050"/>
              </a:xfrm>
              <a:custGeom>
                <a:avLst/>
                <a:gdLst>
                  <a:gd name="T0" fmla="*/ 18 w 38"/>
                  <a:gd name="T1" fmla="*/ 22 h 49"/>
                  <a:gd name="T2" fmla="*/ 20 w 38"/>
                  <a:gd name="T3" fmla="*/ 17 h 49"/>
                  <a:gd name="T4" fmla="*/ 24 w 38"/>
                  <a:gd name="T5" fmla="*/ 13 h 49"/>
                  <a:gd name="T6" fmla="*/ 29 w 38"/>
                  <a:gd name="T7" fmla="*/ 9 h 49"/>
                  <a:gd name="T8" fmla="*/ 35 w 38"/>
                  <a:gd name="T9" fmla="*/ 6 h 49"/>
                  <a:gd name="T10" fmla="*/ 33 w 38"/>
                  <a:gd name="T11" fmla="*/ 4 h 49"/>
                  <a:gd name="T12" fmla="*/ 29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2 h 49"/>
                  <a:gd name="T20" fmla="*/ 7 w 38"/>
                  <a:gd name="T21" fmla="*/ 8 h 49"/>
                  <a:gd name="T22" fmla="*/ 1 w 38"/>
                  <a:gd name="T23" fmla="*/ 15 h 49"/>
                  <a:gd name="T24" fmla="*/ 0 w 38"/>
                  <a:gd name="T25" fmla="*/ 25 h 49"/>
                  <a:gd name="T26" fmla="*/ 1 w 38"/>
                  <a:gd name="T27" fmla="*/ 35 h 49"/>
                  <a:gd name="T28" fmla="*/ 7 w 38"/>
                  <a:gd name="T29" fmla="*/ 43 h 49"/>
                  <a:gd name="T30" fmla="*/ 13 w 38"/>
                  <a:gd name="T31" fmla="*/ 48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7 h 49"/>
                  <a:gd name="T38" fmla="*/ 35 w 38"/>
                  <a:gd name="T39" fmla="*/ 43 h 49"/>
                  <a:gd name="T40" fmla="*/ 38 w 38"/>
                  <a:gd name="T41" fmla="*/ 38 h 49"/>
                  <a:gd name="T42" fmla="*/ 30 w 38"/>
                  <a:gd name="T43" fmla="*/ 36 h 49"/>
                  <a:gd name="T44" fmla="*/ 25 w 38"/>
                  <a:gd name="T45" fmla="*/ 32 h 49"/>
                  <a:gd name="T46" fmla="*/ 20 w 38"/>
                  <a:gd name="T47" fmla="*/ 27 h 49"/>
                  <a:gd name="T48" fmla="*/ 18 w 38"/>
                  <a:gd name="T4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2"/>
                    </a:moveTo>
                    <a:lnTo>
                      <a:pt x="20" y="17"/>
                    </a:lnTo>
                    <a:lnTo>
                      <a:pt x="24" y="13"/>
                    </a:lnTo>
                    <a:lnTo>
                      <a:pt x="29" y="9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3" y="48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7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32"/>
              <p:cNvSpPr>
                <a:spLocks/>
              </p:cNvSpPr>
              <p:nvPr/>
            </p:nvSpPr>
            <p:spPr bwMode="auto">
              <a:xfrm>
                <a:off x="3384551" y="2608263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33"/>
              <p:cNvSpPr>
                <a:spLocks/>
              </p:cNvSpPr>
              <p:nvPr/>
            </p:nvSpPr>
            <p:spPr bwMode="auto">
              <a:xfrm>
                <a:off x="3384551" y="2640013"/>
                <a:ext cx="14288" cy="19050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10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8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7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8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34"/>
              <p:cNvSpPr>
                <a:spLocks/>
              </p:cNvSpPr>
              <p:nvPr/>
            </p:nvSpPr>
            <p:spPr bwMode="auto">
              <a:xfrm>
                <a:off x="3384551" y="2667001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35"/>
              <p:cNvSpPr>
                <a:spLocks/>
              </p:cNvSpPr>
              <p:nvPr/>
            </p:nvSpPr>
            <p:spPr bwMode="auto">
              <a:xfrm>
                <a:off x="3411538" y="2581276"/>
                <a:ext cx="15875" cy="20638"/>
              </a:xfrm>
              <a:custGeom>
                <a:avLst/>
                <a:gdLst>
                  <a:gd name="T0" fmla="*/ 18 w 38"/>
                  <a:gd name="T1" fmla="*/ 22 h 50"/>
                  <a:gd name="T2" fmla="*/ 19 w 38"/>
                  <a:gd name="T3" fmla="*/ 17 h 50"/>
                  <a:gd name="T4" fmla="*/ 23 w 38"/>
                  <a:gd name="T5" fmla="*/ 13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3 h 50"/>
                  <a:gd name="T20" fmla="*/ 6 w 38"/>
                  <a:gd name="T21" fmla="*/ 8 h 50"/>
                  <a:gd name="T22" fmla="*/ 1 w 38"/>
                  <a:gd name="T23" fmla="*/ 16 h 50"/>
                  <a:gd name="T24" fmla="*/ 0 w 38"/>
                  <a:gd name="T25" fmla="*/ 25 h 50"/>
                  <a:gd name="T26" fmla="*/ 1 w 38"/>
                  <a:gd name="T27" fmla="*/ 36 h 50"/>
                  <a:gd name="T28" fmla="*/ 6 w 38"/>
                  <a:gd name="T29" fmla="*/ 43 h 50"/>
                  <a:gd name="T30" fmla="*/ 13 w 38"/>
                  <a:gd name="T31" fmla="*/ 49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3 h 50"/>
                  <a:gd name="T40" fmla="*/ 38 w 38"/>
                  <a:gd name="T41" fmla="*/ 38 h 50"/>
                  <a:gd name="T42" fmla="*/ 30 w 38"/>
                  <a:gd name="T43" fmla="*/ 37 h 50"/>
                  <a:gd name="T44" fmla="*/ 25 w 38"/>
                  <a:gd name="T45" fmla="*/ 33 h 50"/>
                  <a:gd name="T46" fmla="*/ 19 w 38"/>
                  <a:gd name="T47" fmla="*/ 28 h 50"/>
                  <a:gd name="T48" fmla="*/ 18 w 38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2"/>
                    </a:moveTo>
                    <a:lnTo>
                      <a:pt x="19" y="17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5" y="33"/>
                    </a:lnTo>
                    <a:lnTo>
                      <a:pt x="19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36"/>
              <p:cNvSpPr>
                <a:spLocks/>
              </p:cNvSpPr>
              <p:nvPr/>
            </p:nvSpPr>
            <p:spPr bwMode="auto">
              <a:xfrm>
                <a:off x="3411538" y="2611438"/>
                <a:ext cx="15875" cy="19050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6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6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37"/>
              <p:cNvSpPr>
                <a:spLocks/>
              </p:cNvSpPr>
              <p:nvPr/>
            </p:nvSpPr>
            <p:spPr bwMode="auto">
              <a:xfrm>
                <a:off x="3411538" y="2641601"/>
                <a:ext cx="15875" cy="20638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7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38"/>
              <p:cNvSpPr>
                <a:spLocks/>
              </p:cNvSpPr>
              <p:nvPr/>
            </p:nvSpPr>
            <p:spPr bwMode="auto">
              <a:xfrm>
                <a:off x="3411538" y="2670176"/>
                <a:ext cx="15875" cy="19050"/>
              </a:xfrm>
              <a:custGeom>
                <a:avLst/>
                <a:gdLst>
                  <a:gd name="T0" fmla="*/ 18 w 38"/>
                  <a:gd name="T1" fmla="*/ 21 h 49"/>
                  <a:gd name="T2" fmla="*/ 19 w 38"/>
                  <a:gd name="T3" fmla="*/ 15 h 49"/>
                  <a:gd name="T4" fmla="*/ 23 w 38"/>
                  <a:gd name="T5" fmla="*/ 11 h 49"/>
                  <a:gd name="T6" fmla="*/ 28 w 38"/>
                  <a:gd name="T7" fmla="*/ 9 h 49"/>
                  <a:gd name="T8" fmla="*/ 35 w 38"/>
                  <a:gd name="T9" fmla="*/ 6 h 49"/>
                  <a:gd name="T10" fmla="*/ 32 w 38"/>
                  <a:gd name="T11" fmla="*/ 4 h 49"/>
                  <a:gd name="T12" fmla="*/ 28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3 w 38"/>
                  <a:gd name="T31" fmla="*/ 47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5 h 49"/>
                  <a:gd name="T38" fmla="*/ 35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5 w 38"/>
                  <a:gd name="T45" fmla="*/ 31 h 49"/>
                  <a:gd name="T46" fmla="*/ 19 w 38"/>
                  <a:gd name="T47" fmla="*/ 26 h 49"/>
                  <a:gd name="T48" fmla="*/ 18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1"/>
                    </a:moveTo>
                    <a:lnTo>
                      <a:pt x="19" y="15"/>
                    </a:lnTo>
                    <a:lnTo>
                      <a:pt x="23" y="11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5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1" name="Csoportba foglalás 320"/>
            <p:cNvGrpSpPr/>
            <p:nvPr/>
          </p:nvGrpSpPr>
          <p:grpSpPr>
            <a:xfrm>
              <a:off x="1756920" y="2207849"/>
              <a:ext cx="879475" cy="1022351"/>
              <a:chOff x="3106738" y="1751013"/>
              <a:chExt cx="879475" cy="1022351"/>
            </a:xfrm>
          </p:grpSpPr>
          <p:sp>
            <p:nvSpPr>
              <p:cNvPr id="514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106738" y="1751013"/>
                <a:ext cx="87947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1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901700"/>
              </a:xfrm>
              <a:custGeom>
                <a:avLst/>
                <a:gdLst>
                  <a:gd name="T0" fmla="*/ 0 w 1339"/>
                  <a:gd name="T1" fmla="*/ 403 h 2273"/>
                  <a:gd name="T2" fmla="*/ 0 w 1339"/>
                  <a:gd name="T3" fmla="*/ 2167 h 2273"/>
                  <a:gd name="T4" fmla="*/ 165 w 1339"/>
                  <a:gd name="T5" fmla="*/ 2190 h 2273"/>
                  <a:gd name="T6" fmla="*/ 278 w 1339"/>
                  <a:gd name="T7" fmla="*/ 2144 h 2273"/>
                  <a:gd name="T8" fmla="*/ 282 w 1339"/>
                  <a:gd name="T9" fmla="*/ 2144 h 2273"/>
                  <a:gd name="T10" fmla="*/ 292 w 1339"/>
                  <a:gd name="T11" fmla="*/ 2143 h 2273"/>
                  <a:gd name="T12" fmla="*/ 307 w 1339"/>
                  <a:gd name="T13" fmla="*/ 2142 h 2273"/>
                  <a:gd name="T14" fmla="*/ 324 w 1339"/>
                  <a:gd name="T15" fmla="*/ 2141 h 2273"/>
                  <a:gd name="T16" fmla="*/ 344 w 1339"/>
                  <a:gd name="T17" fmla="*/ 2139 h 2273"/>
                  <a:gd name="T18" fmla="*/ 362 w 1339"/>
                  <a:gd name="T19" fmla="*/ 2139 h 2273"/>
                  <a:gd name="T20" fmla="*/ 378 w 1339"/>
                  <a:gd name="T21" fmla="*/ 2141 h 2273"/>
                  <a:gd name="T22" fmla="*/ 391 w 1339"/>
                  <a:gd name="T23" fmla="*/ 2144 h 2273"/>
                  <a:gd name="T24" fmla="*/ 404 w 1339"/>
                  <a:gd name="T25" fmla="*/ 2150 h 2273"/>
                  <a:gd name="T26" fmla="*/ 420 w 1339"/>
                  <a:gd name="T27" fmla="*/ 2159 h 2273"/>
                  <a:gd name="T28" fmla="*/ 438 w 1339"/>
                  <a:gd name="T29" fmla="*/ 2168 h 2273"/>
                  <a:gd name="T30" fmla="*/ 456 w 1339"/>
                  <a:gd name="T31" fmla="*/ 2177 h 2273"/>
                  <a:gd name="T32" fmla="*/ 473 w 1339"/>
                  <a:gd name="T33" fmla="*/ 2186 h 2273"/>
                  <a:gd name="T34" fmla="*/ 487 w 1339"/>
                  <a:gd name="T35" fmla="*/ 2194 h 2273"/>
                  <a:gd name="T36" fmla="*/ 496 w 1339"/>
                  <a:gd name="T37" fmla="*/ 2199 h 2273"/>
                  <a:gd name="T38" fmla="*/ 500 w 1339"/>
                  <a:gd name="T39" fmla="*/ 2201 h 2273"/>
                  <a:gd name="T40" fmla="*/ 539 w 1339"/>
                  <a:gd name="T41" fmla="*/ 2247 h 2273"/>
                  <a:gd name="T42" fmla="*/ 790 w 1339"/>
                  <a:gd name="T43" fmla="*/ 2273 h 2273"/>
                  <a:gd name="T44" fmla="*/ 1339 w 1339"/>
                  <a:gd name="T45" fmla="*/ 1605 h 2273"/>
                  <a:gd name="T46" fmla="*/ 1339 w 1339"/>
                  <a:gd name="T47" fmla="*/ 41 h 2273"/>
                  <a:gd name="T48" fmla="*/ 784 w 1339"/>
                  <a:gd name="T49" fmla="*/ 0 h 2273"/>
                  <a:gd name="T50" fmla="*/ 0 w 1339"/>
                  <a:gd name="T51" fmla="*/ 40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9" h="2273">
                    <a:moveTo>
                      <a:pt x="0" y="403"/>
                    </a:moveTo>
                    <a:lnTo>
                      <a:pt x="0" y="2167"/>
                    </a:lnTo>
                    <a:lnTo>
                      <a:pt x="165" y="2190"/>
                    </a:lnTo>
                    <a:lnTo>
                      <a:pt x="278" y="2144"/>
                    </a:lnTo>
                    <a:lnTo>
                      <a:pt x="282" y="2144"/>
                    </a:lnTo>
                    <a:lnTo>
                      <a:pt x="292" y="2143"/>
                    </a:lnTo>
                    <a:lnTo>
                      <a:pt x="307" y="2142"/>
                    </a:lnTo>
                    <a:lnTo>
                      <a:pt x="324" y="2141"/>
                    </a:lnTo>
                    <a:lnTo>
                      <a:pt x="344" y="2139"/>
                    </a:lnTo>
                    <a:lnTo>
                      <a:pt x="362" y="2139"/>
                    </a:lnTo>
                    <a:lnTo>
                      <a:pt x="378" y="2141"/>
                    </a:lnTo>
                    <a:lnTo>
                      <a:pt x="391" y="2144"/>
                    </a:lnTo>
                    <a:lnTo>
                      <a:pt x="404" y="2150"/>
                    </a:lnTo>
                    <a:lnTo>
                      <a:pt x="420" y="2159"/>
                    </a:lnTo>
                    <a:lnTo>
                      <a:pt x="438" y="2168"/>
                    </a:lnTo>
                    <a:lnTo>
                      <a:pt x="456" y="2177"/>
                    </a:lnTo>
                    <a:lnTo>
                      <a:pt x="473" y="2186"/>
                    </a:lnTo>
                    <a:lnTo>
                      <a:pt x="487" y="2194"/>
                    </a:lnTo>
                    <a:lnTo>
                      <a:pt x="496" y="2199"/>
                    </a:lnTo>
                    <a:lnTo>
                      <a:pt x="500" y="2201"/>
                    </a:lnTo>
                    <a:lnTo>
                      <a:pt x="539" y="2247"/>
                    </a:lnTo>
                    <a:lnTo>
                      <a:pt x="790" y="2273"/>
                    </a:lnTo>
                    <a:lnTo>
                      <a:pt x="1339" y="1605"/>
                    </a:lnTo>
                    <a:lnTo>
                      <a:pt x="1339" y="41"/>
                    </a:lnTo>
                    <a:lnTo>
                      <a:pt x="784" y="0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2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177800"/>
              </a:xfrm>
              <a:custGeom>
                <a:avLst/>
                <a:gdLst>
                  <a:gd name="T0" fmla="*/ 0 w 1339"/>
                  <a:gd name="T1" fmla="*/ 410 h 449"/>
                  <a:gd name="T2" fmla="*/ 750 w 1339"/>
                  <a:gd name="T3" fmla="*/ 449 h 449"/>
                  <a:gd name="T4" fmla="*/ 1339 w 1339"/>
                  <a:gd name="T5" fmla="*/ 29 h 449"/>
                  <a:gd name="T6" fmla="*/ 784 w 1339"/>
                  <a:gd name="T7" fmla="*/ 0 h 449"/>
                  <a:gd name="T8" fmla="*/ 0 w 1339"/>
                  <a:gd name="T9" fmla="*/ 374 h 449"/>
                  <a:gd name="T10" fmla="*/ 0 w 1339"/>
                  <a:gd name="T11" fmla="*/ 41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9" h="449">
                    <a:moveTo>
                      <a:pt x="0" y="410"/>
                    </a:moveTo>
                    <a:lnTo>
                      <a:pt x="750" y="449"/>
                    </a:lnTo>
                    <a:lnTo>
                      <a:pt x="1339" y="29"/>
                    </a:lnTo>
                    <a:lnTo>
                      <a:pt x="784" y="0"/>
                    </a:lnTo>
                    <a:lnTo>
                      <a:pt x="0" y="374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3"/>
              <p:cNvSpPr>
                <a:spLocks/>
              </p:cNvSpPr>
              <p:nvPr/>
            </p:nvSpPr>
            <p:spPr bwMode="auto">
              <a:xfrm>
                <a:off x="3333751" y="2101851"/>
                <a:ext cx="82550" cy="50800"/>
              </a:xfrm>
              <a:custGeom>
                <a:avLst/>
                <a:gdLst>
                  <a:gd name="T0" fmla="*/ 105 w 209"/>
                  <a:gd name="T1" fmla="*/ 128 h 128"/>
                  <a:gd name="T2" fmla="*/ 126 w 209"/>
                  <a:gd name="T3" fmla="*/ 127 h 128"/>
                  <a:gd name="T4" fmla="*/ 145 w 209"/>
                  <a:gd name="T5" fmla="*/ 123 h 128"/>
                  <a:gd name="T6" fmla="*/ 164 w 209"/>
                  <a:gd name="T7" fmla="*/ 117 h 128"/>
                  <a:gd name="T8" fmla="*/ 179 w 209"/>
                  <a:gd name="T9" fmla="*/ 110 h 128"/>
                  <a:gd name="T10" fmla="*/ 191 w 209"/>
                  <a:gd name="T11" fmla="*/ 99 h 128"/>
                  <a:gd name="T12" fmla="*/ 202 w 209"/>
                  <a:gd name="T13" fmla="*/ 89 h 128"/>
                  <a:gd name="T14" fmla="*/ 207 w 209"/>
                  <a:gd name="T15" fmla="*/ 77 h 128"/>
                  <a:gd name="T16" fmla="*/ 209 w 209"/>
                  <a:gd name="T17" fmla="*/ 64 h 128"/>
                  <a:gd name="T18" fmla="*/ 207 w 209"/>
                  <a:gd name="T19" fmla="*/ 51 h 128"/>
                  <a:gd name="T20" fmla="*/ 202 w 209"/>
                  <a:gd name="T21" fmla="*/ 39 h 128"/>
                  <a:gd name="T22" fmla="*/ 191 w 209"/>
                  <a:gd name="T23" fmla="*/ 27 h 128"/>
                  <a:gd name="T24" fmla="*/ 179 w 209"/>
                  <a:gd name="T25" fmla="*/ 18 h 128"/>
                  <a:gd name="T26" fmla="*/ 164 w 209"/>
                  <a:gd name="T27" fmla="*/ 10 h 128"/>
                  <a:gd name="T28" fmla="*/ 145 w 209"/>
                  <a:gd name="T29" fmla="*/ 5 h 128"/>
                  <a:gd name="T30" fmla="*/ 126 w 209"/>
                  <a:gd name="T31" fmla="*/ 1 h 128"/>
                  <a:gd name="T32" fmla="*/ 105 w 209"/>
                  <a:gd name="T33" fmla="*/ 0 h 128"/>
                  <a:gd name="T34" fmla="*/ 84 w 209"/>
                  <a:gd name="T35" fmla="*/ 1 h 128"/>
                  <a:gd name="T36" fmla="*/ 64 w 209"/>
                  <a:gd name="T37" fmla="*/ 5 h 128"/>
                  <a:gd name="T38" fmla="*/ 46 w 209"/>
                  <a:gd name="T39" fmla="*/ 10 h 128"/>
                  <a:gd name="T40" fmla="*/ 31 w 209"/>
                  <a:gd name="T41" fmla="*/ 18 h 128"/>
                  <a:gd name="T42" fmla="*/ 18 w 209"/>
                  <a:gd name="T43" fmla="*/ 27 h 128"/>
                  <a:gd name="T44" fmla="*/ 8 w 209"/>
                  <a:gd name="T45" fmla="*/ 39 h 128"/>
                  <a:gd name="T46" fmla="*/ 3 w 209"/>
                  <a:gd name="T47" fmla="*/ 51 h 128"/>
                  <a:gd name="T48" fmla="*/ 0 w 209"/>
                  <a:gd name="T49" fmla="*/ 64 h 128"/>
                  <a:gd name="T50" fmla="*/ 3 w 209"/>
                  <a:gd name="T51" fmla="*/ 77 h 128"/>
                  <a:gd name="T52" fmla="*/ 8 w 209"/>
                  <a:gd name="T53" fmla="*/ 89 h 128"/>
                  <a:gd name="T54" fmla="*/ 18 w 209"/>
                  <a:gd name="T55" fmla="*/ 99 h 128"/>
                  <a:gd name="T56" fmla="*/ 31 w 209"/>
                  <a:gd name="T57" fmla="*/ 110 h 128"/>
                  <a:gd name="T58" fmla="*/ 46 w 209"/>
                  <a:gd name="T59" fmla="*/ 117 h 128"/>
                  <a:gd name="T60" fmla="*/ 64 w 209"/>
                  <a:gd name="T61" fmla="*/ 123 h 128"/>
                  <a:gd name="T62" fmla="*/ 84 w 209"/>
                  <a:gd name="T63" fmla="*/ 127 h 128"/>
                  <a:gd name="T64" fmla="*/ 105 w 209"/>
                  <a:gd name="T6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128">
                    <a:moveTo>
                      <a:pt x="105" y="128"/>
                    </a:moveTo>
                    <a:lnTo>
                      <a:pt x="126" y="127"/>
                    </a:lnTo>
                    <a:lnTo>
                      <a:pt x="145" y="123"/>
                    </a:lnTo>
                    <a:lnTo>
                      <a:pt x="164" y="117"/>
                    </a:lnTo>
                    <a:lnTo>
                      <a:pt x="179" y="110"/>
                    </a:lnTo>
                    <a:lnTo>
                      <a:pt x="191" y="99"/>
                    </a:lnTo>
                    <a:lnTo>
                      <a:pt x="202" y="89"/>
                    </a:lnTo>
                    <a:lnTo>
                      <a:pt x="207" y="77"/>
                    </a:lnTo>
                    <a:lnTo>
                      <a:pt x="209" y="64"/>
                    </a:lnTo>
                    <a:lnTo>
                      <a:pt x="207" y="51"/>
                    </a:lnTo>
                    <a:lnTo>
                      <a:pt x="202" y="39"/>
                    </a:lnTo>
                    <a:lnTo>
                      <a:pt x="191" y="27"/>
                    </a:lnTo>
                    <a:lnTo>
                      <a:pt x="179" y="18"/>
                    </a:lnTo>
                    <a:lnTo>
                      <a:pt x="164" y="10"/>
                    </a:lnTo>
                    <a:lnTo>
                      <a:pt x="145" y="5"/>
                    </a:lnTo>
                    <a:lnTo>
                      <a:pt x="126" y="1"/>
                    </a:lnTo>
                    <a:lnTo>
                      <a:pt x="105" y="0"/>
                    </a:lnTo>
                    <a:lnTo>
                      <a:pt x="84" y="1"/>
                    </a:lnTo>
                    <a:lnTo>
                      <a:pt x="64" y="5"/>
                    </a:lnTo>
                    <a:lnTo>
                      <a:pt x="46" y="10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9"/>
                    </a:lnTo>
                    <a:lnTo>
                      <a:pt x="3" y="51"/>
                    </a:lnTo>
                    <a:lnTo>
                      <a:pt x="0" y="64"/>
                    </a:lnTo>
                    <a:lnTo>
                      <a:pt x="3" y="77"/>
                    </a:lnTo>
                    <a:lnTo>
                      <a:pt x="8" y="89"/>
                    </a:lnTo>
                    <a:lnTo>
                      <a:pt x="18" y="99"/>
                    </a:lnTo>
                    <a:lnTo>
                      <a:pt x="31" y="110"/>
                    </a:lnTo>
                    <a:lnTo>
                      <a:pt x="46" y="117"/>
                    </a:lnTo>
                    <a:lnTo>
                      <a:pt x="64" y="123"/>
                    </a:lnTo>
                    <a:lnTo>
                      <a:pt x="84" y="127"/>
                    </a:lnTo>
                    <a:lnTo>
                      <a:pt x="105" y="12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4"/>
              <p:cNvSpPr>
                <a:spLocks/>
              </p:cNvSpPr>
              <p:nvPr/>
            </p:nvSpPr>
            <p:spPr bwMode="auto">
              <a:xfrm>
                <a:off x="3308351" y="2368551"/>
                <a:ext cx="136525" cy="44450"/>
              </a:xfrm>
              <a:custGeom>
                <a:avLst/>
                <a:gdLst>
                  <a:gd name="T0" fmla="*/ 0 w 345"/>
                  <a:gd name="T1" fmla="*/ 0 h 113"/>
                  <a:gd name="T2" fmla="*/ 5 w 345"/>
                  <a:gd name="T3" fmla="*/ 74 h 113"/>
                  <a:gd name="T4" fmla="*/ 345 w 345"/>
                  <a:gd name="T5" fmla="*/ 113 h 113"/>
                  <a:gd name="T6" fmla="*/ 345 w 345"/>
                  <a:gd name="T7" fmla="*/ 34 h 113"/>
                  <a:gd name="T8" fmla="*/ 0 w 345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113">
                    <a:moveTo>
                      <a:pt x="0" y="0"/>
                    </a:moveTo>
                    <a:lnTo>
                      <a:pt x="5" y="74"/>
                    </a:lnTo>
                    <a:lnTo>
                      <a:pt x="345" y="113"/>
                    </a:lnTo>
                    <a:lnTo>
                      <a:pt x="34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5"/>
              <p:cNvSpPr>
                <a:spLocks/>
              </p:cNvSpPr>
              <p:nvPr/>
            </p:nvSpPr>
            <p:spPr bwMode="auto">
              <a:xfrm>
                <a:off x="3240088" y="1873251"/>
                <a:ext cx="344488" cy="863600"/>
              </a:xfrm>
              <a:custGeom>
                <a:avLst/>
                <a:gdLst>
                  <a:gd name="T0" fmla="*/ 778 w 868"/>
                  <a:gd name="T1" fmla="*/ 0 h 2177"/>
                  <a:gd name="T2" fmla="*/ 12 w 868"/>
                  <a:gd name="T3" fmla="*/ 374 h 2177"/>
                  <a:gd name="T4" fmla="*/ 0 w 868"/>
                  <a:gd name="T5" fmla="*/ 2166 h 2177"/>
                  <a:gd name="T6" fmla="*/ 85 w 868"/>
                  <a:gd name="T7" fmla="*/ 2177 h 2177"/>
                  <a:gd name="T8" fmla="*/ 85 w 868"/>
                  <a:gd name="T9" fmla="*/ 403 h 2177"/>
                  <a:gd name="T10" fmla="*/ 868 w 868"/>
                  <a:gd name="T11" fmla="*/ 5 h 2177"/>
                  <a:gd name="T12" fmla="*/ 778 w 868"/>
                  <a:gd name="T13" fmla="*/ 0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2177">
                    <a:moveTo>
                      <a:pt x="778" y="0"/>
                    </a:moveTo>
                    <a:lnTo>
                      <a:pt x="12" y="374"/>
                    </a:lnTo>
                    <a:lnTo>
                      <a:pt x="0" y="2166"/>
                    </a:lnTo>
                    <a:lnTo>
                      <a:pt x="85" y="2177"/>
                    </a:lnTo>
                    <a:lnTo>
                      <a:pt x="85" y="403"/>
                    </a:lnTo>
                    <a:lnTo>
                      <a:pt x="868" y="5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Rectangle 16"/>
              <p:cNvSpPr>
                <a:spLocks noChangeArrowheads="1"/>
              </p:cNvSpPr>
              <p:nvPr/>
            </p:nvSpPr>
            <p:spPr bwMode="auto">
              <a:xfrm>
                <a:off x="3278188" y="2232026"/>
                <a:ext cx="22225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Rectangle 17"/>
              <p:cNvSpPr>
                <a:spLocks noChangeArrowheads="1"/>
              </p:cNvSpPr>
              <p:nvPr/>
            </p:nvSpPr>
            <p:spPr bwMode="auto">
              <a:xfrm>
                <a:off x="3308351" y="2368551"/>
                <a:ext cx="14288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8"/>
              <p:cNvSpPr>
                <a:spLocks/>
              </p:cNvSpPr>
              <p:nvPr/>
            </p:nvSpPr>
            <p:spPr bwMode="auto">
              <a:xfrm>
                <a:off x="3560763" y="1879601"/>
                <a:ext cx="215900" cy="889000"/>
              </a:xfrm>
              <a:custGeom>
                <a:avLst/>
                <a:gdLst>
                  <a:gd name="T0" fmla="*/ 9 w 547"/>
                  <a:gd name="T1" fmla="*/ 2238 h 2238"/>
                  <a:gd name="T2" fmla="*/ 9 w 547"/>
                  <a:gd name="T3" fmla="*/ 2187 h 2238"/>
                  <a:gd name="T4" fmla="*/ 518 w 547"/>
                  <a:gd name="T5" fmla="*/ 1574 h 2238"/>
                  <a:gd name="T6" fmla="*/ 519 w 547"/>
                  <a:gd name="T7" fmla="*/ 53 h 2238"/>
                  <a:gd name="T8" fmla="*/ 0 w 547"/>
                  <a:gd name="T9" fmla="*/ 422 h 2238"/>
                  <a:gd name="T10" fmla="*/ 0 w 547"/>
                  <a:gd name="T11" fmla="*/ 378 h 2238"/>
                  <a:gd name="T12" fmla="*/ 547 w 547"/>
                  <a:gd name="T13" fmla="*/ 0 h 2238"/>
                  <a:gd name="T14" fmla="*/ 546 w 547"/>
                  <a:gd name="T15" fmla="*/ 1583 h 2238"/>
                  <a:gd name="T16" fmla="*/ 9 w 547"/>
                  <a:gd name="T17" fmla="*/ 2238 h 2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2238">
                    <a:moveTo>
                      <a:pt x="9" y="2238"/>
                    </a:moveTo>
                    <a:lnTo>
                      <a:pt x="9" y="2187"/>
                    </a:lnTo>
                    <a:lnTo>
                      <a:pt x="518" y="1574"/>
                    </a:lnTo>
                    <a:lnTo>
                      <a:pt x="519" y="53"/>
                    </a:lnTo>
                    <a:lnTo>
                      <a:pt x="0" y="422"/>
                    </a:lnTo>
                    <a:lnTo>
                      <a:pt x="0" y="378"/>
                    </a:lnTo>
                    <a:lnTo>
                      <a:pt x="547" y="0"/>
                    </a:lnTo>
                    <a:lnTo>
                      <a:pt x="546" y="1583"/>
                    </a:lnTo>
                    <a:lnTo>
                      <a:pt x="9" y="2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9"/>
              <p:cNvSpPr>
                <a:spLocks/>
              </p:cNvSpPr>
              <p:nvPr/>
            </p:nvSpPr>
            <p:spPr bwMode="auto">
              <a:xfrm>
                <a:off x="3290888" y="2098676"/>
                <a:ext cx="185738" cy="61913"/>
              </a:xfrm>
              <a:custGeom>
                <a:avLst/>
                <a:gdLst>
                  <a:gd name="T0" fmla="*/ 468 w 468"/>
                  <a:gd name="T1" fmla="*/ 106 h 159"/>
                  <a:gd name="T2" fmla="*/ 151 w 468"/>
                  <a:gd name="T3" fmla="*/ 96 h 159"/>
                  <a:gd name="T4" fmla="*/ 151 w 468"/>
                  <a:gd name="T5" fmla="*/ 102 h 159"/>
                  <a:gd name="T6" fmla="*/ 152 w 468"/>
                  <a:gd name="T7" fmla="*/ 110 h 159"/>
                  <a:gd name="T8" fmla="*/ 157 w 468"/>
                  <a:gd name="T9" fmla="*/ 117 h 159"/>
                  <a:gd name="T10" fmla="*/ 168 w 468"/>
                  <a:gd name="T11" fmla="*/ 125 h 159"/>
                  <a:gd name="T12" fmla="*/ 182 w 468"/>
                  <a:gd name="T13" fmla="*/ 130 h 159"/>
                  <a:gd name="T14" fmla="*/ 205 w 468"/>
                  <a:gd name="T15" fmla="*/ 134 h 159"/>
                  <a:gd name="T16" fmla="*/ 235 w 468"/>
                  <a:gd name="T17" fmla="*/ 135 h 159"/>
                  <a:gd name="T18" fmla="*/ 275 w 468"/>
                  <a:gd name="T19" fmla="*/ 134 h 159"/>
                  <a:gd name="T20" fmla="*/ 271 w 468"/>
                  <a:gd name="T21" fmla="*/ 139 h 159"/>
                  <a:gd name="T22" fmla="*/ 262 w 468"/>
                  <a:gd name="T23" fmla="*/ 144 h 159"/>
                  <a:gd name="T24" fmla="*/ 248 w 468"/>
                  <a:gd name="T25" fmla="*/ 149 h 159"/>
                  <a:gd name="T26" fmla="*/ 233 w 468"/>
                  <a:gd name="T27" fmla="*/ 153 h 159"/>
                  <a:gd name="T28" fmla="*/ 218 w 468"/>
                  <a:gd name="T29" fmla="*/ 156 h 159"/>
                  <a:gd name="T30" fmla="*/ 203 w 468"/>
                  <a:gd name="T31" fmla="*/ 159 h 159"/>
                  <a:gd name="T32" fmla="*/ 193 w 468"/>
                  <a:gd name="T33" fmla="*/ 159 h 159"/>
                  <a:gd name="T34" fmla="*/ 186 w 468"/>
                  <a:gd name="T35" fmla="*/ 159 h 159"/>
                  <a:gd name="T36" fmla="*/ 168 w 468"/>
                  <a:gd name="T37" fmla="*/ 152 h 159"/>
                  <a:gd name="T38" fmla="*/ 152 w 468"/>
                  <a:gd name="T39" fmla="*/ 144 h 159"/>
                  <a:gd name="T40" fmla="*/ 140 w 468"/>
                  <a:gd name="T41" fmla="*/ 138 h 159"/>
                  <a:gd name="T42" fmla="*/ 131 w 468"/>
                  <a:gd name="T43" fmla="*/ 130 h 159"/>
                  <a:gd name="T44" fmla="*/ 123 w 468"/>
                  <a:gd name="T45" fmla="*/ 122 h 159"/>
                  <a:gd name="T46" fmla="*/ 118 w 468"/>
                  <a:gd name="T47" fmla="*/ 113 h 159"/>
                  <a:gd name="T48" fmla="*/ 113 w 468"/>
                  <a:gd name="T49" fmla="*/ 102 h 159"/>
                  <a:gd name="T50" fmla="*/ 108 w 468"/>
                  <a:gd name="T51" fmla="*/ 92 h 159"/>
                  <a:gd name="T52" fmla="*/ 2 w 468"/>
                  <a:gd name="T53" fmla="*/ 87 h 159"/>
                  <a:gd name="T54" fmla="*/ 0 w 468"/>
                  <a:gd name="T55" fmla="*/ 53 h 159"/>
                  <a:gd name="T56" fmla="*/ 104 w 468"/>
                  <a:gd name="T57" fmla="*/ 54 h 159"/>
                  <a:gd name="T58" fmla="*/ 109 w 468"/>
                  <a:gd name="T59" fmla="*/ 41 h 159"/>
                  <a:gd name="T60" fmla="*/ 118 w 468"/>
                  <a:gd name="T61" fmla="*/ 30 h 159"/>
                  <a:gd name="T62" fmla="*/ 129 w 468"/>
                  <a:gd name="T63" fmla="*/ 22 h 159"/>
                  <a:gd name="T64" fmla="*/ 140 w 468"/>
                  <a:gd name="T65" fmla="*/ 16 h 159"/>
                  <a:gd name="T66" fmla="*/ 154 w 468"/>
                  <a:gd name="T67" fmla="*/ 11 h 159"/>
                  <a:gd name="T68" fmla="*/ 168 w 468"/>
                  <a:gd name="T69" fmla="*/ 7 h 159"/>
                  <a:gd name="T70" fmla="*/ 181 w 468"/>
                  <a:gd name="T71" fmla="*/ 3 h 159"/>
                  <a:gd name="T72" fmla="*/ 193 w 468"/>
                  <a:gd name="T73" fmla="*/ 0 h 159"/>
                  <a:gd name="T74" fmla="*/ 198 w 468"/>
                  <a:gd name="T75" fmla="*/ 0 h 159"/>
                  <a:gd name="T76" fmla="*/ 206 w 468"/>
                  <a:gd name="T77" fmla="*/ 3 h 159"/>
                  <a:gd name="T78" fmla="*/ 216 w 468"/>
                  <a:gd name="T79" fmla="*/ 5 h 159"/>
                  <a:gd name="T80" fmla="*/ 225 w 468"/>
                  <a:gd name="T81" fmla="*/ 8 h 159"/>
                  <a:gd name="T82" fmla="*/ 236 w 468"/>
                  <a:gd name="T83" fmla="*/ 12 h 159"/>
                  <a:gd name="T84" fmla="*/ 244 w 468"/>
                  <a:gd name="T85" fmla="*/ 16 h 159"/>
                  <a:gd name="T86" fmla="*/ 252 w 468"/>
                  <a:gd name="T87" fmla="*/ 20 h 159"/>
                  <a:gd name="T88" fmla="*/ 256 w 468"/>
                  <a:gd name="T89" fmla="*/ 24 h 159"/>
                  <a:gd name="T90" fmla="*/ 222 w 468"/>
                  <a:gd name="T91" fmla="*/ 24 h 159"/>
                  <a:gd name="T92" fmla="*/ 195 w 468"/>
                  <a:gd name="T93" fmla="*/ 28 h 159"/>
                  <a:gd name="T94" fmla="*/ 177 w 468"/>
                  <a:gd name="T95" fmla="*/ 33 h 159"/>
                  <a:gd name="T96" fmla="*/ 163 w 468"/>
                  <a:gd name="T97" fmla="*/ 39 h 159"/>
                  <a:gd name="T98" fmla="*/ 154 w 468"/>
                  <a:gd name="T99" fmla="*/ 46 h 159"/>
                  <a:gd name="T100" fmla="*/ 148 w 468"/>
                  <a:gd name="T101" fmla="*/ 53 h 159"/>
                  <a:gd name="T102" fmla="*/ 146 w 468"/>
                  <a:gd name="T103" fmla="*/ 56 h 159"/>
                  <a:gd name="T104" fmla="*/ 146 w 468"/>
                  <a:gd name="T105" fmla="*/ 58 h 159"/>
                  <a:gd name="T106" fmla="*/ 464 w 468"/>
                  <a:gd name="T107" fmla="*/ 68 h 159"/>
                  <a:gd name="T108" fmla="*/ 468 w 468"/>
                  <a:gd name="T109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8" h="159">
                    <a:moveTo>
                      <a:pt x="468" y="106"/>
                    </a:moveTo>
                    <a:lnTo>
                      <a:pt x="151" y="96"/>
                    </a:lnTo>
                    <a:lnTo>
                      <a:pt x="151" y="102"/>
                    </a:lnTo>
                    <a:lnTo>
                      <a:pt x="152" y="110"/>
                    </a:lnTo>
                    <a:lnTo>
                      <a:pt x="157" y="117"/>
                    </a:lnTo>
                    <a:lnTo>
                      <a:pt x="168" y="125"/>
                    </a:lnTo>
                    <a:lnTo>
                      <a:pt x="182" y="130"/>
                    </a:lnTo>
                    <a:lnTo>
                      <a:pt x="205" y="134"/>
                    </a:lnTo>
                    <a:lnTo>
                      <a:pt x="235" y="135"/>
                    </a:lnTo>
                    <a:lnTo>
                      <a:pt x="275" y="134"/>
                    </a:lnTo>
                    <a:lnTo>
                      <a:pt x="271" y="139"/>
                    </a:lnTo>
                    <a:lnTo>
                      <a:pt x="262" y="144"/>
                    </a:lnTo>
                    <a:lnTo>
                      <a:pt x="248" y="149"/>
                    </a:lnTo>
                    <a:lnTo>
                      <a:pt x="233" y="153"/>
                    </a:lnTo>
                    <a:lnTo>
                      <a:pt x="218" y="156"/>
                    </a:lnTo>
                    <a:lnTo>
                      <a:pt x="203" y="159"/>
                    </a:lnTo>
                    <a:lnTo>
                      <a:pt x="193" y="159"/>
                    </a:lnTo>
                    <a:lnTo>
                      <a:pt x="186" y="159"/>
                    </a:lnTo>
                    <a:lnTo>
                      <a:pt x="168" y="152"/>
                    </a:lnTo>
                    <a:lnTo>
                      <a:pt x="152" y="144"/>
                    </a:lnTo>
                    <a:lnTo>
                      <a:pt x="140" y="138"/>
                    </a:lnTo>
                    <a:lnTo>
                      <a:pt x="131" y="130"/>
                    </a:lnTo>
                    <a:lnTo>
                      <a:pt x="123" y="122"/>
                    </a:lnTo>
                    <a:lnTo>
                      <a:pt x="118" y="113"/>
                    </a:lnTo>
                    <a:lnTo>
                      <a:pt x="113" y="102"/>
                    </a:lnTo>
                    <a:lnTo>
                      <a:pt x="108" y="92"/>
                    </a:lnTo>
                    <a:lnTo>
                      <a:pt x="2" y="87"/>
                    </a:lnTo>
                    <a:lnTo>
                      <a:pt x="0" y="53"/>
                    </a:lnTo>
                    <a:lnTo>
                      <a:pt x="104" y="54"/>
                    </a:lnTo>
                    <a:lnTo>
                      <a:pt x="109" y="41"/>
                    </a:lnTo>
                    <a:lnTo>
                      <a:pt x="118" y="30"/>
                    </a:lnTo>
                    <a:lnTo>
                      <a:pt x="129" y="22"/>
                    </a:lnTo>
                    <a:lnTo>
                      <a:pt x="140" y="16"/>
                    </a:lnTo>
                    <a:lnTo>
                      <a:pt x="154" y="11"/>
                    </a:lnTo>
                    <a:lnTo>
                      <a:pt x="168" y="7"/>
                    </a:lnTo>
                    <a:lnTo>
                      <a:pt x="181" y="3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6" y="3"/>
                    </a:lnTo>
                    <a:lnTo>
                      <a:pt x="216" y="5"/>
                    </a:lnTo>
                    <a:lnTo>
                      <a:pt x="225" y="8"/>
                    </a:lnTo>
                    <a:lnTo>
                      <a:pt x="236" y="12"/>
                    </a:lnTo>
                    <a:lnTo>
                      <a:pt x="244" y="16"/>
                    </a:lnTo>
                    <a:lnTo>
                      <a:pt x="252" y="20"/>
                    </a:lnTo>
                    <a:lnTo>
                      <a:pt x="256" y="24"/>
                    </a:lnTo>
                    <a:lnTo>
                      <a:pt x="222" y="24"/>
                    </a:lnTo>
                    <a:lnTo>
                      <a:pt x="195" y="28"/>
                    </a:lnTo>
                    <a:lnTo>
                      <a:pt x="177" y="33"/>
                    </a:lnTo>
                    <a:lnTo>
                      <a:pt x="163" y="39"/>
                    </a:lnTo>
                    <a:lnTo>
                      <a:pt x="154" y="46"/>
                    </a:lnTo>
                    <a:lnTo>
                      <a:pt x="148" y="53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464" y="68"/>
                    </a:lnTo>
                    <a:lnTo>
                      <a:pt x="468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20"/>
              <p:cNvSpPr>
                <a:spLocks/>
              </p:cNvSpPr>
              <p:nvPr/>
            </p:nvSpPr>
            <p:spPr bwMode="auto">
              <a:xfrm>
                <a:off x="3275013" y="2227263"/>
                <a:ext cx="227013" cy="69850"/>
              </a:xfrm>
              <a:custGeom>
                <a:avLst/>
                <a:gdLst>
                  <a:gd name="T0" fmla="*/ 563 w 573"/>
                  <a:gd name="T1" fmla="*/ 174 h 174"/>
                  <a:gd name="T2" fmla="*/ 3 w 573"/>
                  <a:gd name="T3" fmla="*/ 127 h 174"/>
                  <a:gd name="T4" fmla="*/ 0 w 573"/>
                  <a:gd name="T5" fmla="*/ 0 h 174"/>
                  <a:gd name="T6" fmla="*/ 573 w 573"/>
                  <a:gd name="T7" fmla="*/ 30 h 174"/>
                  <a:gd name="T8" fmla="*/ 572 w 573"/>
                  <a:gd name="T9" fmla="*/ 63 h 174"/>
                  <a:gd name="T10" fmla="*/ 25 w 573"/>
                  <a:gd name="T11" fmla="*/ 25 h 174"/>
                  <a:gd name="T12" fmla="*/ 26 w 573"/>
                  <a:gd name="T13" fmla="*/ 102 h 174"/>
                  <a:gd name="T14" fmla="*/ 560 w 573"/>
                  <a:gd name="T15" fmla="*/ 144 h 174"/>
                  <a:gd name="T16" fmla="*/ 563 w 57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174">
                    <a:moveTo>
                      <a:pt x="563" y="174"/>
                    </a:moveTo>
                    <a:lnTo>
                      <a:pt x="3" y="127"/>
                    </a:lnTo>
                    <a:lnTo>
                      <a:pt x="0" y="0"/>
                    </a:lnTo>
                    <a:lnTo>
                      <a:pt x="573" y="30"/>
                    </a:lnTo>
                    <a:lnTo>
                      <a:pt x="572" y="63"/>
                    </a:lnTo>
                    <a:lnTo>
                      <a:pt x="25" y="25"/>
                    </a:lnTo>
                    <a:lnTo>
                      <a:pt x="26" y="102"/>
                    </a:lnTo>
                    <a:lnTo>
                      <a:pt x="560" y="144"/>
                    </a:lnTo>
                    <a:lnTo>
                      <a:pt x="563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21"/>
              <p:cNvSpPr>
                <a:spLocks/>
              </p:cNvSpPr>
              <p:nvPr/>
            </p:nvSpPr>
            <p:spPr bwMode="auto">
              <a:xfrm>
                <a:off x="3302001" y="2360613"/>
                <a:ext cx="144463" cy="58738"/>
              </a:xfrm>
              <a:custGeom>
                <a:avLst/>
                <a:gdLst>
                  <a:gd name="T0" fmla="*/ 29 w 362"/>
                  <a:gd name="T1" fmla="*/ 29 h 145"/>
                  <a:gd name="T2" fmla="*/ 28 w 362"/>
                  <a:gd name="T3" fmla="*/ 81 h 145"/>
                  <a:gd name="T4" fmla="*/ 362 w 362"/>
                  <a:gd name="T5" fmla="*/ 117 h 145"/>
                  <a:gd name="T6" fmla="*/ 359 w 362"/>
                  <a:gd name="T7" fmla="*/ 145 h 145"/>
                  <a:gd name="T8" fmla="*/ 2 w 362"/>
                  <a:gd name="T9" fmla="*/ 106 h 145"/>
                  <a:gd name="T10" fmla="*/ 0 w 362"/>
                  <a:gd name="T11" fmla="*/ 0 h 145"/>
                  <a:gd name="T12" fmla="*/ 356 w 362"/>
                  <a:gd name="T13" fmla="*/ 30 h 145"/>
                  <a:gd name="T14" fmla="*/ 354 w 362"/>
                  <a:gd name="T15" fmla="*/ 58 h 145"/>
                  <a:gd name="T16" fmla="*/ 29 w 362"/>
                  <a:gd name="T17" fmla="*/ 2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5">
                    <a:moveTo>
                      <a:pt x="29" y="29"/>
                    </a:moveTo>
                    <a:lnTo>
                      <a:pt x="28" y="81"/>
                    </a:lnTo>
                    <a:lnTo>
                      <a:pt x="362" y="117"/>
                    </a:lnTo>
                    <a:lnTo>
                      <a:pt x="359" y="145"/>
                    </a:lnTo>
                    <a:lnTo>
                      <a:pt x="2" y="106"/>
                    </a:lnTo>
                    <a:lnTo>
                      <a:pt x="0" y="0"/>
                    </a:lnTo>
                    <a:lnTo>
                      <a:pt x="356" y="30"/>
                    </a:lnTo>
                    <a:lnTo>
                      <a:pt x="354" y="58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22"/>
              <p:cNvSpPr>
                <a:spLocks/>
              </p:cNvSpPr>
              <p:nvPr/>
            </p:nvSpPr>
            <p:spPr bwMode="auto">
              <a:xfrm>
                <a:off x="3236913" y="1870076"/>
                <a:ext cx="531813" cy="903288"/>
              </a:xfrm>
              <a:custGeom>
                <a:avLst/>
                <a:gdLst>
                  <a:gd name="T0" fmla="*/ 0 w 1342"/>
                  <a:gd name="T1" fmla="*/ 374 h 2276"/>
                  <a:gd name="T2" fmla="*/ 174 w 1342"/>
                  <a:gd name="T3" fmla="*/ 2211 h 2276"/>
                  <a:gd name="T4" fmla="*/ 200 w 1342"/>
                  <a:gd name="T5" fmla="*/ 2204 h 2276"/>
                  <a:gd name="T6" fmla="*/ 224 w 1342"/>
                  <a:gd name="T7" fmla="*/ 2195 h 2276"/>
                  <a:gd name="T8" fmla="*/ 246 w 1342"/>
                  <a:gd name="T9" fmla="*/ 2187 h 2276"/>
                  <a:gd name="T10" fmla="*/ 271 w 1342"/>
                  <a:gd name="T11" fmla="*/ 2180 h 2276"/>
                  <a:gd name="T12" fmla="*/ 299 w 1342"/>
                  <a:gd name="T13" fmla="*/ 2175 h 2276"/>
                  <a:gd name="T14" fmla="*/ 331 w 1342"/>
                  <a:gd name="T15" fmla="*/ 2174 h 2276"/>
                  <a:gd name="T16" fmla="*/ 372 w 1342"/>
                  <a:gd name="T17" fmla="*/ 2177 h 2276"/>
                  <a:gd name="T18" fmla="*/ 422 w 1342"/>
                  <a:gd name="T19" fmla="*/ 2184 h 2276"/>
                  <a:gd name="T20" fmla="*/ 458 w 1342"/>
                  <a:gd name="T21" fmla="*/ 2199 h 2276"/>
                  <a:gd name="T22" fmla="*/ 488 w 1342"/>
                  <a:gd name="T23" fmla="*/ 2220 h 2276"/>
                  <a:gd name="T24" fmla="*/ 519 w 1342"/>
                  <a:gd name="T25" fmla="*/ 2243 h 2276"/>
                  <a:gd name="T26" fmla="*/ 550 w 1342"/>
                  <a:gd name="T27" fmla="*/ 2260 h 2276"/>
                  <a:gd name="T28" fmla="*/ 787 w 1342"/>
                  <a:gd name="T29" fmla="*/ 421 h 2276"/>
                  <a:gd name="T30" fmla="*/ 741 w 1342"/>
                  <a:gd name="T31" fmla="*/ 2237 h 2276"/>
                  <a:gd name="T32" fmla="*/ 538 w 1342"/>
                  <a:gd name="T33" fmla="*/ 2204 h 2276"/>
                  <a:gd name="T34" fmla="*/ 500 w 1342"/>
                  <a:gd name="T35" fmla="*/ 2180 h 2276"/>
                  <a:gd name="T36" fmla="*/ 462 w 1342"/>
                  <a:gd name="T37" fmla="*/ 2161 h 2276"/>
                  <a:gd name="T38" fmla="*/ 423 w 1342"/>
                  <a:gd name="T39" fmla="*/ 2146 h 2276"/>
                  <a:gd name="T40" fmla="*/ 388 w 1342"/>
                  <a:gd name="T41" fmla="*/ 2139 h 2276"/>
                  <a:gd name="T42" fmla="*/ 360 w 1342"/>
                  <a:gd name="T43" fmla="*/ 2136 h 2276"/>
                  <a:gd name="T44" fmla="*/ 331 w 1342"/>
                  <a:gd name="T45" fmla="*/ 2137 h 2276"/>
                  <a:gd name="T46" fmla="*/ 303 w 1342"/>
                  <a:gd name="T47" fmla="*/ 2140 h 2276"/>
                  <a:gd name="T48" fmla="*/ 274 w 1342"/>
                  <a:gd name="T49" fmla="*/ 2146 h 2276"/>
                  <a:gd name="T50" fmla="*/ 248 w 1342"/>
                  <a:gd name="T51" fmla="*/ 2156 h 2276"/>
                  <a:gd name="T52" fmla="*/ 220 w 1342"/>
                  <a:gd name="T53" fmla="*/ 2165 h 2276"/>
                  <a:gd name="T54" fmla="*/ 195 w 1342"/>
                  <a:gd name="T55" fmla="*/ 2177 h 2276"/>
                  <a:gd name="T56" fmla="*/ 37 w 1342"/>
                  <a:gd name="T57" fmla="*/ 2165 h 2276"/>
                  <a:gd name="T58" fmla="*/ 674 w 1342"/>
                  <a:gd name="T59" fmla="*/ 1515 h 2276"/>
                  <a:gd name="T60" fmla="*/ 37 w 1342"/>
                  <a:gd name="T61" fmla="*/ 1423 h 2276"/>
                  <a:gd name="T62" fmla="*/ 689 w 1342"/>
                  <a:gd name="T63" fmla="*/ 1180 h 2276"/>
                  <a:gd name="T64" fmla="*/ 37 w 1342"/>
                  <a:gd name="T65" fmla="*/ 1097 h 2276"/>
                  <a:gd name="T66" fmla="*/ 697 w 1342"/>
                  <a:gd name="T67" fmla="*/ 866 h 2276"/>
                  <a:gd name="T68" fmla="*/ 37 w 1342"/>
                  <a:gd name="T69" fmla="*/ 798 h 2276"/>
                  <a:gd name="T70" fmla="*/ 706 w 1342"/>
                  <a:gd name="T71" fmla="*/ 457 h 2276"/>
                  <a:gd name="T72" fmla="*/ 36 w 1342"/>
                  <a:gd name="T73" fmla="*/ 400 h 2276"/>
                  <a:gd name="T74" fmla="*/ 49 w 1342"/>
                  <a:gd name="T75" fmla="*/ 388 h 2276"/>
                  <a:gd name="T76" fmla="*/ 114 w 1342"/>
                  <a:gd name="T77" fmla="*/ 357 h 2276"/>
                  <a:gd name="T78" fmla="*/ 221 w 1342"/>
                  <a:gd name="T79" fmla="*/ 304 h 2276"/>
                  <a:gd name="T80" fmla="*/ 352 w 1342"/>
                  <a:gd name="T81" fmla="*/ 240 h 2276"/>
                  <a:gd name="T82" fmla="*/ 491 w 1342"/>
                  <a:gd name="T83" fmla="*/ 172 h 2276"/>
                  <a:gd name="T84" fmla="*/ 619 w 1342"/>
                  <a:gd name="T85" fmla="*/ 109 h 2276"/>
                  <a:gd name="T86" fmla="*/ 721 w 1342"/>
                  <a:gd name="T87" fmla="*/ 60 h 2276"/>
                  <a:gd name="T88" fmla="*/ 782 w 1342"/>
                  <a:gd name="T89" fmla="*/ 31 h 2276"/>
                  <a:gd name="T90" fmla="*/ 1299 w 1342"/>
                  <a:gd name="T91" fmla="*/ 47 h 2276"/>
                  <a:gd name="T92" fmla="*/ 790 w 1342"/>
                  <a:gd name="T93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2" h="2276">
                    <a:moveTo>
                      <a:pt x="790" y="0"/>
                    </a:moveTo>
                    <a:lnTo>
                      <a:pt x="0" y="374"/>
                    </a:lnTo>
                    <a:lnTo>
                      <a:pt x="0" y="2186"/>
                    </a:lnTo>
                    <a:lnTo>
                      <a:pt x="174" y="2211"/>
                    </a:lnTo>
                    <a:lnTo>
                      <a:pt x="187" y="2207"/>
                    </a:lnTo>
                    <a:lnTo>
                      <a:pt x="200" y="2204"/>
                    </a:lnTo>
                    <a:lnTo>
                      <a:pt x="212" y="2199"/>
                    </a:lnTo>
                    <a:lnTo>
                      <a:pt x="224" y="2195"/>
                    </a:lnTo>
                    <a:lnTo>
                      <a:pt x="236" y="2191"/>
                    </a:lnTo>
                    <a:lnTo>
                      <a:pt x="246" y="2187"/>
                    </a:lnTo>
                    <a:lnTo>
                      <a:pt x="258" y="2183"/>
                    </a:lnTo>
                    <a:lnTo>
                      <a:pt x="271" y="2180"/>
                    </a:lnTo>
                    <a:lnTo>
                      <a:pt x="284" y="2178"/>
                    </a:lnTo>
                    <a:lnTo>
                      <a:pt x="299" y="2175"/>
                    </a:lnTo>
                    <a:lnTo>
                      <a:pt x="314" y="2174"/>
                    </a:lnTo>
                    <a:lnTo>
                      <a:pt x="331" y="2174"/>
                    </a:lnTo>
                    <a:lnTo>
                      <a:pt x="351" y="2175"/>
                    </a:lnTo>
                    <a:lnTo>
                      <a:pt x="372" y="2177"/>
                    </a:lnTo>
                    <a:lnTo>
                      <a:pt x="396" y="2179"/>
                    </a:lnTo>
                    <a:lnTo>
                      <a:pt x="422" y="2184"/>
                    </a:lnTo>
                    <a:lnTo>
                      <a:pt x="441" y="2190"/>
                    </a:lnTo>
                    <a:lnTo>
                      <a:pt x="458" y="2199"/>
                    </a:lnTo>
                    <a:lnTo>
                      <a:pt x="474" y="2209"/>
                    </a:lnTo>
                    <a:lnTo>
                      <a:pt x="488" y="2220"/>
                    </a:lnTo>
                    <a:lnTo>
                      <a:pt x="503" y="2232"/>
                    </a:lnTo>
                    <a:lnTo>
                      <a:pt x="519" y="2243"/>
                    </a:lnTo>
                    <a:lnTo>
                      <a:pt x="533" y="2252"/>
                    </a:lnTo>
                    <a:lnTo>
                      <a:pt x="550" y="2260"/>
                    </a:lnTo>
                    <a:lnTo>
                      <a:pt x="787" y="2276"/>
                    </a:lnTo>
                    <a:lnTo>
                      <a:pt x="787" y="421"/>
                    </a:lnTo>
                    <a:lnTo>
                      <a:pt x="741" y="420"/>
                    </a:lnTo>
                    <a:lnTo>
                      <a:pt x="741" y="2237"/>
                    </a:lnTo>
                    <a:lnTo>
                      <a:pt x="559" y="2218"/>
                    </a:lnTo>
                    <a:lnTo>
                      <a:pt x="538" y="2204"/>
                    </a:lnTo>
                    <a:lnTo>
                      <a:pt x="519" y="2192"/>
                    </a:lnTo>
                    <a:lnTo>
                      <a:pt x="500" y="2180"/>
                    </a:lnTo>
                    <a:lnTo>
                      <a:pt x="481" y="2170"/>
                    </a:lnTo>
                    <a:lnTo>
                      <a:pt x="462" y="2161"/>
                    </a:lnTo>
                    <a:lnTo>
                      <a:pt x="444" y="2153"/>
                    </a:lnTo>
                    <a:lnTo>
                      <a:pt x="423" y="2146"/>
                    </a:lnTo>
                    <a:lnTo>
                      <a:pt x="402" y="2141"/>
                    </a:lnTo>
                    <a:lnTo>
                      <a:pt x="388" y="2139"/>
                    </a:lnTo>
                    <a:lnTo>
                      <a:pt x="373" y="2137"/>
                    </a:lnTo>
                    <a:lnTo>
                      <a:pt x="360" y="2136"/>
                    </a:lnTo>
                    <a:lnTo>
                      <a:pt x="346" y="2136"/>
                    </a:lnTo>
                    <a:lnTo>
                      <a:pt x="331" y="2137"/>
                    </a:lnTo>
                    <a:lnTo>
                      <a:pt x="317" y="2139"/>
                    </a:lnTo>
                    <a:lnTo>
                      <a:pt x="303" y="2140"/>
                    </a:lnTo>
                    <a:lnTo>
                      <a:pt x="288" y="2144"/>
                    </a:lnTo>
                    <a:lnTo>
                      <a:pt x="274" y="2146"/>
                    </a:lnTo>
                    <a:lnTo>
                      <a:pt x="261" y="2150"/>
                    </a:lnTo>
                    <a:lnTo>
                      <a:pt x="248" y="2156"/>
                    </a:lnTo>
                    <a:lnTo>
                      <a:pt x="233" y="2160"/>
                    </a:lnTo>
                    <a:lnTo>
                      <a:pt x="220" y="2165"/>
                    </a:lnTo>
                    <a:lnTo>
                      <a:pt x="208" y="2170"/>
                    </a:lnTo>
                    <a:lnTo>
                      <a:pt x="195" y="2177"/>
                    </a:lnTo>
                    <a:lnTo>
                      <a:pt x="183" y="2182"/>
                    </a:lnTo>
                    <a:lnTo>
                      <a:pt x="37" y="2165"/>
                    </a:lnTo>
                    <a:lnTo>
                      <a:pt x="37" y="1457"/>
                    </a:lnTo>
                    <a:lnTo>
                      <a:pt x="674" y="1515"/>
                    </a:lnTo>
                    <a:lnTo>
                      <a:pt x="673" y="1477"/>
                    </a:lnTo>
                    <a:lnTo>
                      <a:pt x="37" y="1423"/>
                    </a:lnTo>
                    <a:lnTo>
                      <a:pt x="37" y="1134"/>
                    </a:lnTo>
                    <a:lnTo>
                      <a:pt x="689" y="1180"/>
                    </a:lnTo>
                    <a:lnTo>
                      <a:pt x="689" y="1147"/>
                    </a:lnTo>
                    <a:lnTo>
                      <a:pt x="37" y="1097"/>
                    </a:lnTo>
                    <a:lnTo>
                      <a:pt x="37" y="833"/>
                    </a:lnTo>
                    <a:lnTo>
                      <a:pt x="697" y="866"/>
                    </a:lnTo>
                    <a:lnTo>
                      <a:pt x="695" y="828"/>
                    </a:lnTo>
                    <a:lnTo>
                      <a:pt x="37" y="798"/>
                    </a:lnTo>
                    <a:lnTo>
                      <a:pt x="36" y="434"/>
                    </a:lnTo>
                    <a:lnTo>
                      <a:pt x="706" y="457"/>
                    </a:lnTo>
                    <a:lnTo>
                      <a:pt x="708" y="420"/>
                    </a:lnTo>
                    <a:lnTo>
                      <a:pt x="36" y="400"/>
                    </a:lnTo>
                    <a:lnTo>
                      <a:pt x="36" y="395"/>
                    </a:lnTo>
                    <a:lnTo>
                      <a:pt x="49" y="388"/>
                    </a:lnTo>
                    <a:lnTo>
                      <a:pt x="75" y="375"/>
                    </a:lnTo>
                    <a:lnTo>
                      <a:pt x="114" y="357"/>
                    </a:lnTo>
                    <a:lnTo>
                      <a:pt x="164" y="332"/>
                    </a:lnTo>
                    <a:lnTo>
                      <a:pt x="221" y="304"/>
                    </a:lnTo>
                    <a:lnTo>
                      <a:pt x="286" y="273"/>
                    </a:lnTo>
                    <a:lnTo>
                      <a:pt x="352" y="240"/>
                    </a:lnTo>
                    <a:lnTo>
                      <a:pt x="422" y="206"/>
                    </a:lnTo>
                    <a:lnTo>
                      <a:pt x="491" y="172"/>
                    </a:lnTo>
                    <a:lnTo>
                      <a:pt x="558" y="141"/>
                    </a:lnTo>
                    <a:lnTo>
                      <a:pt x="619" y="109"/>
                    </a:lnTo>
                    <a:lnTo>
                      <a:pt x="676" y="83"/>
                    </a:lnTo>
                    <a:lnTo>
                      <a:pt x="721" y="60"/>
                    </a:lnTo>
                    <a:lnTo>
                      <a:pt x="758" y="43"/>
                    </a:lnTo>
                    <a:lnTo>
                      <a:pt x="782" y="31"/>
                    </a:lnTo>
                    <a:lnTo>
                      <a:pt x="790" y="27"/>
                    </a:lnTo>
                    <a:lnTo>
                      <a:pt x="1299" y="47"/>
                    </a:lnTo>
                    <a:lnTo>
                      <a:pt x="1342" y="1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23"/>
              <p:cNvSpPr>
                <a:spLocks/>
              </p:cNvSpPr>
              <p:nvPr/>
            </p:nvSpPr>
            <p:spPr bwMode="auto">
              <a:xfrm>
                <a:off x="3328988" y="2573338"/>
                <a:ext cx="15875" cy="20638"/>
              </a:xfrm>
              <a:custGeom>
                <a:avLst/>
                <a:gdLst>
                  <a:gd name="T0" fmla="*/ 17 w 37"/>
                  <a:gd name="T1" fmla="*/ 22 h 51"/>
                  <a:gd name="T2" fmla="*/ 18 w 37"/>
                  <a:gd name="T3" fmla="*/ 17 h 51"/>
                  <a:gd name="T4" fmla="*/ 22 w 37"/>
                  <a:gd name="T5" fmla="*/ 13 h 51"/>
                  <a:gd name="T6" fmla="*/ 27 w 37"/>
                  <a:gd name="T7" fmla="*/ 9 h 51"/>
                  <a:gd name="T8" fmla="*/ 34 w 37"/>
                  <a:gd name="T9" fmla="*/ 7 h 51"/>
                  <a:gd name="T10" fmla="*/ 31 w 37"/>
                  <a:gd name="T11" fmla="*/ 4 h 51"/>
                  <a:gd name="T12" fmla="*/ 27 w 37"/>
                  <a:gd name="T13" fmla="*/ 1 h 51"/>
                  <a:gd name="T14" fmla="*/ 23 w 37"/>
                  <a:gd name="T15" fmla="*/ 0 h 51"/>
                  <a:gd name="T16" fmla="*/ 19 w 37"/>
                  <a:gd name="T17" fmla="*/ 0 h 51"/>
                  <a:gd name="T18" fmla="*/ 11 w 37"/>
                  <a:gd name="T19" fmla="*/ 2 h 51"/>
                  <a:gd name="T20" fmla="*/ 6 w 37"/>
                  <a:gd name="T21" fmla="*/ 7 h 51"/>
                  <a:gd name="T22" fmla="*/ 1 w 37"/>
                  <a:gd name="T23" fmla="*/ 15 h 51"/>
                  <a:gd name="T24" fmla="*/ 0 w 37"/>
                  <a:gd name="T25" fmla="*/ 26 h 51"/>
                  <a:gd name="T26" fmla="*/ 1 w 37"/>
                  <a:gd name="T27" fmla="*/ 35 h 51"/>
                  <a:gd name="T28" fmla="*/ 6 w 37"/>
                  <a:gd name="T29" fmla="*/ 43 h 51"/>
                  <a:gd name="T30" fmla="*/ 11 w 37"/>
                  <a:gd name="T31" fmla="*/ 48 h 51"/>
                  <a:gd name="T32" fmla="*/ 19 w 37"/>
                  <a:gd name="T33" fmla="*/ 51 h 51"/>
                  <a:gd name="T34" fmla="*/ 24 w 37"/>
                  <a:gd name="T35" fmla="*/ 49 h 51"/>
                  <a:gd name="T36" fmla="*/ 30 w 37"/>
                  <a:gd name="T37" fmla="*/ 47 h 51"/>
                  <a:gd name="T38" fmla="*/ 34 w 37"/>
                  <a:gd name="T39" fmla="*/ 43 h 51"/>
                  <a:gd name="T40" fmla="*/ 37 w 37"/>
                  <a:gd name="T41" fmla="*/ 38 h 51"/>
                  <a:gd name="T42" fmla="*/ 30 w 37"/>
                  <a:gd name="T43" fmla="*/ 36 h 51"/>
                  <a:gd name="T44" fmla="*/ 23 w 37"/>
                  <a:gd name="T45" fmla="*/ 32 h 51"/>
                  <a:gd name="T46" fmla="*/ 18 w 37"/>
                  <a:gd name="T47" fmla="*/ 27 h 51"/>
                  <a:gd name="T48" fmla="*/ 17 w 3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1"/>
                    </a:lnTo>
                    <a:lnTo>
                      <a:pt x="24" y="49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7" y="38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24"/>
              <p:cNvSpPr>
                <a:spLocks/>
              </p:cNvSpPr>
              <p:nvPr/>
            </p:nvSpPr>
            <p:spPr bwMode="auto">
              <a:xfrm>
                <a:off x="3328988" y="2603501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3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25"/>
              <p:cNvSpPr>
                <a:spLocks/>
              </p:cNvSpPr>
              <p:nvPr/>
            </p:nvSpPr>
            <p:spPr bwMode="auto">
              <a:xfrm>
                <a:off x="3328988" y="2633663"/>
                <a:ext cx="15875" cy="20638"/>
              </a:xfrm>
              <a:custGeom>
                <a:avLst/>
                <a:gdLst>
                  <a:gd name="T0" fmla="*/ 17 w 37"/>
                  <a:gd name="T1" fmla="*/ 23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10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4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3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10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4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26"/>
              <p:cNvSpPr>
                <a:spLocks/>
              </p:cNvSpPr>
              <p:nvPr/>
            </p:nvSpPr>
            <p:spPr bwMode="auto">
              <a:xfrm>
                <a:off x="3328988" y="2662238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1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1 h 50"/>
                  <a:gd name="T20" fmla="*/ 6 w 37"/>
                  <a:gd name="T21" fmla="*/ 7 h 50"/>
                  <a:gd name="T22" fmla="*/ 1 w 37"/>
                  <a:gd name="T23" fmla="*/ 14 h 50"/>
                  <a:gd name="T24" fmla="*/ 0 w 37"/>
                  <a:gd name="T25" fmla="*/ 25 h 50"/>
                  <a:gd name="T26" fmla="*/ 1 w 37"/>
                  <a:gd name="T27" fmla="*/ 35 h 50"/>
                  <a:gd name="T28" fmla="*/ 6 w 37"/>
                  <a:gd name="T29" fmla="*/ 43 h 50"/>
                  <a:gd name="T30" fmla="*/ 11 w 37"/>
                  <a:gd name="T31" fmla="*/ 48 h 50"/>
                  <a:gd name="T32" fmla="*/ 19 w 37"/>
                  <a:gd name="T33" fmla="*/ 50 h 50"/>
                  <a:gd name="T34" fmla="*/ 24 w 37"/>
                  <a:gd name="T35" fmla="*/ 48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5 h 50"/>
                  <a:gd name="T44" fmla="*/ 23 w 37"/>
                  <a:gd name="T45" fmla="*/ 31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27"/>
              <p:cNvSpPr>
                <a:spLocks/>
              </p:cNvSpPr>
              <p:nvPr/>
            </p:nvSpPr>
            <p:spPr bwMode="auto">
              <a:xfrm>
                <a:off x="3354388" y="2576513"/>
                <a:ext cx="15875" cy="20638"/>
              </a:xfrm>
              <a:custGeom>
                <a:avLst/>
                <a:gdLst>
                  <a:gd name="T0" fmla="*/ 17 w 38"/>
                  <a:gd name="T1" fmla="*/ 22 h 51"/>
                  <a:gd name="T2" fmla="*/ 18 w 38"/>
                  <a:gd name="T3" fmla="*/ 17 h 51"/>
                  <a:gd name="T4" fmla="*/ 22 w 38"/>
                  <a:gd name="T5" fmla="*/ 13 h 51"/>
                  <a:gd name="T6" fmla="*/ 27 w 38"/>
                  <a:gd name="T7" fmla="*/ 9 h 51"/>
                  <a:gd name="T8" fmla="*/ 34 w 38"/>
                  <a:gd name="T9" fmla="*/ 8 h 51"/>
                  <a:gd name="T10" fmla="*/ 31 w 38"/>
                  <a:gd name="T11" fmla="*/ 4 h 51"/>
                  <a:gd name="T12" fmla="*/ 27 w 38"/>
                  <a:gd name="T13" fmla="*/ 1 h 51"/>
                  <a:gd name="T14" fmla="*/ 23 w 38"/>
                  <a:gd name="T15" fmla="*/ 0 h 51"/>
                  <a:gd name="T16" fmla="*/ 19 w 38"/>
                  <a:gd name="T17" fmla="*/ 0 h 51"/>
                  <a:gd name="T18" fmla="*/ 11 w 38"/>
                  <a:gd name="T19" fmla="*/ 3 h 51"/>
                  <a:gd name="T20" fmla="*/ 6 w 38"/>
                  <a:gd name="T21" fmla="*/ 8 h 51"/>
                  <a:gd name="T22" fmla="*/ 1 w 38"/>
                  <a:gd name="T23" fmla="*/ 16 h 51"/>
                  <a:gd name="T24" fmla="*/ 0 w 38"/>
                  <a:gd name="T25" fmla="*/ 25 h 51"/>
                  <a:gd name="T26" fmla="*/ 1 w 38"/>
                  <a:gd name="T27" fmla="*/ 35 h 51"/>
                  <a:gd name="T28" fmla="*/ 6 w 38"/>
                  <a:gd name="T29" fmla="*/ 43 h 51"/>
                  <a:gd name="T30" fmla="*/ 11 w 38"/>
                  <a:gd name="T31" fmla="*/ 49 h 51"/>
                  <a:gd name="T32" fmla="*/ 19 w 38"/>
                  <a:gd name="T33" fmla="*/ 51 h 51"/>
                  <a:gd name="T34" fmla="*/ 25 w 38"/>
                  <a:gd name="T35" fmla="*/ 50 h 51"/>
                  <a:gd name="T36" fmla="*/ 30 w 38"/>
                  <a:gd name="T37" fmla="*/ 47 h 51"/>
                  <a:gd name="T38" fmla="*/ 34 w 38"/>
                  <a:gd name="T39" fmla="*/ 43 h 51"/>
                  <a:gd name="T40" fmla="*/ 38 w 38"/>
                  <a:gd name="T41" fmla="*/ 38 h 51"/>
                  <a:gd name="T42" fmla="*/ 30 w 38"/>
                  <a:gd name="T43" fmla="*/ 37 h 51"/>
                  <a:gd name="T44" fmla="*/ 23 w 38"/>
                  <a:gd name="T45" fmla="*/ 33 h 51"/>
                  <a:gd name="T46" fmla="*/ 18 w 38"/>
                  <a:gd name="T47" fmla="*/ 28 h 51"/>
                  <a:gd name="T48" fmla="*/ 17 w 38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1"/>
                    </a:lnTo>
                    <a:lnTo>
                      <a:pt x="25" y="50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3" y="33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28"/>
              <p:cNvSpPr>
                <a:spLocks/>
              </p:cNvSpPr>
              <p:nvPr/>
            </p:nvSpPr>
            <p:spPr bwMode="auto">
              <a:xfrm>
                <a:off x="3354388" y="2606676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2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4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6 h 49"/>
                  <a:gd name="T38" fmla="*/ 34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29"/>
              <p:cNvSpPr>
                <a:spLocks/>
              </p:cNvSpPr>
              <p:nvPr/>
            </p:nvSpPr>
            <p:spPr bwMode="auto">
              <a:xfrm>
                <a:off x="3354388" y="2636838"/>
                <a:ext cx="15875" cy="19050"/>
              </a:xfrm>
              <a:custGeom>
                <a:avLst/>
                <a:gdLst>
                  <a:gd name="T0" fmla="*/ 17 w 38"/>
                  <a:gd name="T1" fmla="*/ 21 h 50"/>
                  <a:gd name="T2" fmla="*/ 18 w 38"/>
                  <a:gd name="T3" fmla="*/ 16 h 50"/>
                  <a:gd name="T4" fmla="*/ 22 w 38"/>
                  <a:gd name="T5" fmla="*/ 12 h 50"/>
                  <a:gd name="T6" fmla="*/ 27 w 38"/>
                  <a:gd name="T7" fmla="*/ 9 h 50"/>
                  <a:gd name="T8" fmla="*/ 34 w 38"/>
                  <a:gd name="T9" fmla="*/ 6 h 50"/>
                  <a:gd name="T10" fmla="*/ 31 w 38"/>
                  <a:gd name="T11" fmla="*/ 4 h 50"/>
                  <a:gd name="T12" fmla="*/ 27 w 38"/>
                  <a:gd name="T13" fmla="*/ 1 h 50"/>
                  <a:gd name="T14" fmla="*/ 23 w 38"/>
                  <a:gd name="T15" fmla="*/ 0 h 50"/>
                  <a:gd name="T16" fmla="*/ 19 w 38"/>
                  <a:gd name="T17" fmla="*/ 0 h 50"/>
                  <a:gd name="T18" fmla="*/ 11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1 w 38"/>
                  <a:gd name="T31" fmla="*/ 47 h 50"/>
                  <a:gd name="T32" fmla="*/ 19 w 38"/>
                  <a:gd name="T33" fmla="*/ 50 h 50"/>
                  <a:gd name="T34" fmla="*/ 25 w 38"/>
                  <a:gd name="T35" fmla="*/ 48 h 50"/>
                  <a:gd name="T36" fmla="*/ 30 w 38"/>
                  <a:gd name="T37" fmla="*/ 46 h 50"/>
                  <a:gd name="T38" fmla="*/ 34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3 w 38"/>
                  <a:gd name="T45" fmla="*/ 31 h 50"/>
                  <a:gd name="T46" fmla="*/ 18 w 38"/>
                  <a:gd name="T47" fmla="*/ 26 h 50"/>
                  <a:gd name="T48" fmla="*/ 17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7" y="21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50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30"/>
              <p:cNvSpPr>
                <a:spLocks/>
              </p:cNvSpPr>
              <p:nvPr/>
            </p:nvSpPr>
            <p:spPr bwMode="auto">
              <a:xfrm>
                <a:off x="3354388" y="2665413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1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3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4 h 49"/>
                  <a:gd name="T26" fmla="*/ 1 w 38"/>
                  <a:gd name="T27" fmla="*/ 34 h 49"/>
                  <a:gd name="T28" fmla="*/ 6 w 38"/>
                  <a:gd name="T29" fmla="*/ 41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5 h 49"/>
                  <a:gd name="T38" fmla="*/ 34 w 38"/>
                  <a:gd name="T39" fmla="*/ 41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1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6" y="41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31"/>
              <p:cNvSpPr>
                <a:spLocks/>
              </p:cNvSpPr>
              <p:nvPr/>
            </p:nvSpPr>
            <p:spPr bwMode="auto">
              <a:xfrm>
                <a:off x="3384551" y="2579688"/>
                <a:ext cx="14288" cy="19050"/>
              </a:xfrm>
              <a:custGeom>
                <a:avLst/>
                <a:gdLst>
                  <a:gd name="T0" fmla="*/ 18 w 38"/>
                  <a:gd name="T1" fmla="*/ 22 h 49"/>
                  <a:gd name="T2" fmla="*/ 20 w 38"/>
                  <a:gd name="T3" fmla="*/ 17 h 49"/>
                  <a:gd name="T4" fmla="*/ 24 w 38"/>
                  <a:gd name="T5" fmla="*/ 13 h 49"/>
                  <a:gd name="T6" fmla="*/ 29 w 38"/>
                  <a:gd name="T7" fmla="*/ 9 h 49"/>
                  <a:gd name="T8" fmla="*/ 35 w 38"/>
                  <a:gd name="T9" fmla="*/ 6 h 49"/>
                  <a:gd name="T10" fmla="*/ 33 w 38"/>
                  <a:gd name="T11" fmla="*/ 4 h 49"/>
                  <a:gd name="T12" fmla="*/ 29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2 h 49"/>
                  <a:gd name="T20" fmla="*/ 7 w 38"/>
                  <a:gd name="T21" fmla="*/ 8 h 49"/>
                  <a:gd name="T22" fmla="*/ 1 w 38"/>
                  <a:gd name="T23" fmla="*/ 15 h 49"/>
                  <a:gd name="T24" fmla="*/ 0 w 38"/>
                  <a:gd name="T25" fmla="*/ 25 h 49"/>
                  <a:gd name="T26" fmla="*/ 1 w 38"/>
                  <a:gd name="T27" fmla="*/ 35 h 49"/>
                  <a:gd name="T28" fmla="*/ 7 w 38"/>
                  <a:gd name="T29" fmla="*/ 43 h 49"/>
                  <a:gd name="T30" fmla="*/ 13 w 38"/>
                  <a:gd name="T31" fmla="*/ 48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7 h 49"/>
                  <a:gd name="T38" fmla="*/ 35 w 38"/>
                  <a:gd name="T39" fmla="*/ 43 h 49"/>
                  <a:gd name="T40" fmla="*/ 38 w 38"/>
                  <a:gd name="T41" fmla="*/ 38 h 49"/>
                  <a:gd name="T42" fmla="*/ 30 w 38"/>
                  <a:gd name="T43" fmla="*/ 36 h 49"/>
                  <a:gd name="T44" fmla="*/ 25 w 38"/>
                  <a:gd name="T45" fmla="*/ 32 h 49"/>
                  <a:gd name="T46" fmla="*/ 20 w 38"/>
                  <a:gd name="T47" fmla="*/ 27 h 49"/>
                  <a:gd name="T48" fmla="*/ 18 w 38"/>
                  <a:gd name="T4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2"/>
                    </a:moveTo>
                    <a:lnTo>
                      <a:pt x="20" y="17"/>
                    </a:lnTo>
                    <a:lnTo>
                      <a:pt x="24" y="13"/>
                    </a:lnTo>
                    <a:lnTo>
                      <a:pt x="29" y="9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3" y="48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7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32"/>
              <p:cNvSpPr>
                <a:spLocks/>
              </p:cNvSpPr>
              <p:nvPr/>
            </p:nvSpPr>
            <p:spPr bwMode="auto">
              <a:xfrm>
                <a:off x="3384551" y="2608263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33"/>
              <p:cNvSpPr>
                <a:spLocks/>
              </p:cNvSpPr>
              <p:nvPr/>
            </p:nvSpPr>
            <p:spPr bwMode="auto">
              <a:xfrm>
                <a:off x="3384551" y="2640013"/>
                <a:ext cx="14288" cy="19050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10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8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7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8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34"/>
              <p:cNvSpPr>
                <a:spLocks/>
              </p:cNvSpPr>
              <p:nvPr/>
            </p:nvSpPr>
            <p:spPr bwMode="auto">
              <a:xfrm>
                <a:off x="3384551" y="2667001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35"/>
              <p:cNvSpPr>
                <a:spLocks/>
              </p:cNvSpPr>
              <p:nvPr/>
            </p:nvSpPr>
            <p:spPr bwMode="auto">
              <a:xfrm>
                <a:off x="3411538" y="2581276"/>
                <a:ext cx="15875" cy="20638"/>
              </a:xfrm>
              <a:custGeom>
                <a:avLst/>
                <a:gdLst>
                  <a:gd name="T0" fmla="*/ 18 w 38"/>
                  <a:gd name="T1" fmla="*/ 22 h 50"/>
                  <a:gd name="T2" fmla="*/ 19 w 38"/>
                  <a:gd name="T3" fmla="*/ 17 h 50"/>
                  <a:gd name="T4" fmla="*/ 23 w 38"/>
                  <a:gd name="T5" fmla="*/ 13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3 h 50"/>
                  <a:gd name="T20" fmla="*/ 6 w 38"/>
                  <a:gd name="T21" fmla="*/ 8 h 50"/>
                  <a:gd name="T22" fmla="*/ 1 w 38"/>
                  <a:gd name="T23" fmla="*/ 16 h 50"/>
                  <a:gd name="T24" fmla="*/ 0 w 38"/>
                  <a:gd name="T25" fmla="*/ 25 h 50"/>
                  <a:gd name="T26" fmla="*/ 1 w 38"/>
                  <a:gd name="T27" fmla="*/ 36 h 50"/>
                  <a:gd name="T28" fmla="*/ 6 w 38"/>
                  <a:gd name="T29" fmla="*/ 43 h 50"/>
                  <a:gd name="T30" fmla="*/ 13 w 38"/>
                  <a:gd name="T31" fmla="*/ 49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3 h 50"/>
                  <a:gd name="T40" fmla="*/ 38 w 38"/>
                  <a:gd name="T41" fmla="*/ 38 h 50"/>
                  <a:gd name="T42" fmla="*/ 30 w 38"/>
                  <a:gd name="T43" fmla="*/ 37 h 50"/>
                  <a:gd name="T44" fmla="*/ 25 w 38"/>
                  <a:gd name="T45" fmla="*/ 33 h 50"/>
                  <a:gd name="T46" fmla="*/ 19 w 38"/>
                  <a:gd name="T47" fmla="*/ 28 h 50"/>
                  <a:gd name="T48" fmla="*/ 18 w 38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2"/>
                    </a:moveTo>
                    <a:lnTo>
                      <a:pt x="19" y="17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5" y="33"/>
                    </a:lnTo>
                    <a:lnTo>
                      <a:pt x="19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36"/>
              <p:cNvSpPr>
                <a:spLocks/>
              </p:cNvSpPr>
              <p:nvPr/>
            </p:nvSpPr>
            <p:spPr bwMode="auto">
              <a:xfrm>
                <a:off x="3411538" y="2611438"/>
                <a:ext cx="15875" cy="19050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6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6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37"/>
              <p:cNvSpPr>
                <a:spLocks/>
              </p:cNvSpPr>
              <p:nvPr/>
            </p:nvSpPr>
            <p:spPr bwMode="auto">
              <a:xfrm>
                <a:off x="3411538" y="2641601"/>
                <a:ext cx="15875" cy="20638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7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38"/>
              <p:cNvSpPr>
                <a:spLocks/>
              </p:cNvSpPr>
              <p:nvPr/>
            </p:nvSpPr>
            <p:spPr bwMode="auto">
              <a:xfrm>
                <a:off x="3411538" y="2670176"/>
                <a:ext cx="15875" cy="19050"/>
              </a:xfrm>
              <a:custGeom>
                <a:avLst/>
                <a:gdLst>
                  <a:gd name="T0" fmla="*/ 18 w 38"/>
                  <a:gd name="T1" fmla="*/ 21 h 49"/>
                  <a:gd name="T2" fmla="*/ 19 w 38"/>
                  <a:gd name="T3" fmla="*/ 15 h 49"/>
                  <a:gd name="T4" fmla="*/ 23 w 38"/>
                  <a:gd name="T5" fmla="*/ 11 h 49"/>
                  <a:gd name="T6" fmla="*/ 28 w 38"/>
                  <a:gd name="T7" fmla="*/ 9 h 49"/>
                  <a:gd name="T8" fmla="*/ 35 w 38"/>
                  <a:gd name="T9" fmla="*/ 6 h 49"/>
                  <a:gd name="T10" fmla="*/ 32 w 38"/>
                  <a:gd name="T11" fmla="*/ 4 h 49"/>
                  <a:gd name="T12" fmla="*/ 28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3 w 38"/>
                  <a:gd name="T31" fmla="*/ 47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5 h 49"/>
                  <a:gd name="T38" fmla="*/ 35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5 w 38"/>
                  <a:gd name="T45" fmla="*/ 31 h 49"/>
                  <a:gd name="T46" fmla="*/ 19 w 38"/>
                  <a:gd name="T47" fmla="*/ 26 h 49"/>
                  <a:gd name="T48" fmla="*/ 18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1"/>
                    </a:moveTo>
                    <a:lnTo>
                      <a:pt x="19" y="15"/>
                    </a:lnTo>
                    <a:lnTo>
                      <a:pt x="23" y="11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5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2" name="Csoportba foglalás 321"/>
            <p:cNvGrpSpPr/>
            <p:nvPr/>
          </p:nvGrpSpPr>
          <p:grpSpPr>
            <a:xfrm>
              <a:off x="2106429" y="2345715"/>
              <a:ext cx="879475" cy="1022351"/>
              <a:chOff x="3106738" y="1751013"/>
              <a:chExt cx="879475" cy="1022351"/>
            </a:xfrm>
          </p:grpSpPr>
          <p:sp>
            <p:nvSpPr>
              <p:cNvPr id="485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106738" y="1751013"/>
                <a:ext cx="87947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1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901700"/>
              </a:xfrm>
              <a:custGeom>
                <a:avLst/>
                <a:gdLst>
                  <a:gd name="T0" fmla="*/ 0 w 1339"/>
                  <a:gd name="T1" fmla="*/ 403 h 2273"/>
                  <a:gd name="T2" fmla="*/ 0 w 1339"/>
                  <a:gd name="T3" fmla="*/ 2167 h 2273"/>
                  <a:gd name="T4" fmla="*/ 165 w 1339"/>
                  <a:gd name="T5" fmla="*/ 2190 h 2273"/>
                  <a:gd name="T6" fmla="*/ 278 w 1339"/>
                  <a:gd name="T7" fmla="*/ 2144 h 2273"/>
                  <a:gd name="T8" fmla="*/ 282 w 1339"/>
                  <a:gd name="T9" fmla="*/ 2144 h 2273"/>
                  <a:gd name="T10" fmla="*/ 292 w 1339"/>
                  <a:gd name="T11" fmla="*/ 2143 h 2273"/>
                  <a:gd name="T12" fmla="*/ 307 w 1339"/>
                  <a:gd name="T13" fmla="*/ 2142 h 2273"/>
                  <a:gd name="T14" fmla="*/ 324 w 1339"/>
                  <a:gd name="T15" fmla="*/ 2141 h 2273"/>
                  <a:gd name="T16" fmla="*/ 344 w 1339"/>
                  <a:gd name="T17" fmla="*/ 2139 h 2273"/>
                  <a:gd name="T18" fmla="*/ 362 w 1339"/>
                  <a:gd name="T19" fmla="*/ 2139 h 2273"/>
                  <a:gd name="T20" fmla="*/ 378 w 1339"/>
                  <a:gd name="T21" fmla="*/ 2141 h 2273"/>
                  <a:gd name="T22" fmla="*/ 391 w 1339"/>
                  <a:gd name="T23" fmla="*/ 2144 h 2273"/>
                  <a:gd name="T24" fmla="*/ 404 w 1339"/>
                  <a:gd name="T25" fmla="*/ 2150 h 2273"/>
                  <a:gd name="T26" fmla="*/ 420 w 1339"/>
                  <a:gd name="T27" fmla="*/ 2159 h 2273"/>
                  <a:gd name="T28" fmla="*/ 438 w 1339"/>
                  <a:gd name="T29" fmla="*/ 2168 h 2273"/>
                  <a:gd name="T30" fmla="*/ 456 w 1339"/>
                  <a:gd name="T31" fmla="*/ 2177 h 2273"/>
                  <a:gd name="T32" fmla="*/ 473 w 1339"/>
                  <a:gd name="T33" fmla="*/ 2186 h 2273"/>
                  <a:gd name="T34" fmla="*/ 487 w 1339"/>
                  <a:gd name="T35" fmla="*/ 2194 h 2273"/>
                  <a:gd name="T36" fmla="*/ 496 w 1339"/>
                  <a:gd name="T37" fmla="*/ 2199 h 2273"/>
                  <a:gd name="T38" fmla="*/ 500 w 1339"/>
                  <a:gd name="T39" fmla="*/ 2201 h 2273"/>
                  <a:gd name="T40" fmla="*/ 539 w 1339"/>
                  <a:gd name="T41" fmla="*/ 2247 h 2273"/>
                  <a:gd name="T42" fmla="*/ 790 w 1339"/>
                  <a:gd name="T43" fmla="*/ 2273 h 2273"/>
                  <a:gd name="T44" fmla="*/ 1339 w 1339"/>
                  <a:gd name="T45" fmla="*/ 1605 h 2273"/>
                  <a:gd name="T46" fmla="*/ 1339 w 1339"/>
                  <a:gd name="T47" fmla="*/ 41 h 2273"/>
                  <a:gd name="T48" fmla="*/ 784 w 1339"/>
                  <a:gd name="T49" fmla="*/ 0 h 2273"/>
                  <a:gd name="T50" fmla="*/ 0 w 1339"/>
                  <a:gd name="T51" fmla="*/ 403 h 2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9" h="2273">
                    <a:moveTo>
                      <a:pt x="0" y="403"/>
                    </a:moveTo>
                    <a:lnTo>
                      <a:pt x="0" y="2167"/>
                    </a:lnTo>
                    <a:lnTo>
                      <a:pt x="165" y="2190"/>
                    </a:lnTo>
                    <a:lnTo>
                      <a:pt x="278" y="2144"/>
                    </a:lnTo>
                    <a:lnTo>
                      <a:pt x="282" y="2144"/>
                    </a:lnTo>
                    <a:lnTo>
                      <a:pt x="292" y="2143"/>
                    </a:lnTo>
                    <a:lnTo>
                      <a:pt x="307" y="2142"/>
                    </a:lnTo>
                    <a:lnTo>
                      <a:pt x="324" y="2141"/>
                    </a:lnTo>
                    <a:lnTo>
                      <a:pt x="344" y="2139"/>
                    </a:lnTo>
                    <a:lnTo>
                      <a:pt x="362" y="2139"/>
                    </a:lnTo>
                    <a:lnTo>
                      <a:pt x="378" y="2141"/>
                    </a:lnTo>
                    <a:lnTo>
                      <a:pt x="391" y="2144"/>
                    </a:lnTo>
                    <a:lnTo>
                      <a:pt x="404" y="2150"/>
                    </a:lnTo>
                    <a:lnTo>
                      <a:pt x="420" y="2159"/>
                    </a:lnTo>
                    <a:lnTo>
                      <a:pt x="438" y="2168"/>
                    </a:lnTo>
                    <a:lnTo>
                      <a:pt x="456" y="2177"/>
                    </a:lnTo>
                    <a:lnTo>
                      <a:pt x="473" y="2186"/>
                    </a:lnTo>
                    <a:lnTo>
                      <a:pt x="487" y="2194"/>
                    </a:lnTo>
                    <a:lnTo>
                      <a:pt x="496" y="2199"/>
                    </a:lnTo>
                    <a:lnTo>
                      <a:pt x="500" y="2201"/>
                    </a:lnTo>
                    <a:lnTo>
                      <a:pt x="539" y="2247"/>
                    </a:lnTo>
                    <a:lnTo>
                      <a:pt x="790" y="2273"/>
                    </a:lnTo>
                    <a:lnTo>
                      <a:pt x="1339" y="1605"/>
                    </a:lnTo>
                    <a:lnTo>
                      <a:pt x="1339" y="41"/>
                    </a:lnTo>
                    <a:lnTo>
                      <a:pt x="784" y="0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2"/>
              <p:cNvSpPr>
                <a:spLocks/>
              </p:cNvSpPr>
              <p:nvPr/>
            </p:nvSpPr>
            <p:spPr bwMode="auto">
              <a:xfrm>
                <a:off x="3241676" y="1871663"/>
                <a:ext cx="531813" cy="177800"/>
              </a:xfrm>
              <a:custGeom>
                <a:avLst/>
                <a:gdLst>
                  <a:gd name="T0" fmla="*/ 0 w 1339"/>
                  <a:gd name="T1" fmla="*/ 410 h 449"/>
                  <a:gd name="T2" fmla="*/ 750 w 1339"/>
                  <a:gd name="T3" fmla="*/ 449 h 449"/>
                  <a:gd name="T4" fmla="*/ 1339 w 1339"/>
                  <a:gd name="T5" fmla="*/ 29 h 449"/>
                  <a:gd name="T6" fmla="*/ 784 w 1339"/>
                  <a:gd name="T7" fmla="*/ 0 h 449"/>
                  <a:gd name="T8" fmla="*/ 0 w 1339"/>
                  <a:gd name="T9" fmla="*/ 374 h 449"/>
                  <a:gd name="T10" fmla="*/ 0 w 1339"/>
                  <a:gd name="T11" fmla="*/ 41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9" h="449">
                    <a:moveTo>
                      <a:pt x="0" y="410"/>
                    </a:moveTo>
                    <a:lnTo>
                      <a:pt x="750" y="449"/>
                    </a:lnTo>
                    <a:lnTo>
                      <a:pt x="1339" y="29"/>
                    </a:lnTo>
                    <a:lnTo>
                      <a:pt x="784" y="0"/>
                    </a:lnTo>
                    <a:lnTo>
                      <a:pt x="0" y="374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3"/>
              <p:cNvSpPr>
                <a:spLocks/>
              </p:cNvSpPr>
              <p:nvPr/>
            </p:nvSpPr>
            <p:spPr bwMode="auto">
              <a:xfrm>
                <a:off x="3333751" y="2101851"/>
                <a:ext cx="82550" cy="50800"/>
              </a:xfrm>
              <a:custGeom>
                <a:avLst/>
                <a:gdLst>
                  <a:gd name="T0" fmla="*/ 105 w 209"/>
                  <a:gd name="T1" fmla="*/ 128 h 128"/>
                  <a:gd name="T2" fmla="*/ 126 w 209"/>
                  <a:gd name="T3" fmla="*/ 127 h 128"/>
                  <a:gd name="T4" fmla="*/ 145 w 209"/>
                  <a:gd name="T5" fmla="*/ 123 h 128"/>
                  <a:gd name="T6" fmla="*/ 164 w 209"/>
                  <a:gd name="T7" fmla="*/ 117 h 128"/>
                  <a:gd name="T8" fmla="*/ 179 w 209"/>
                  <a:gd name="T9" fmla="*/ 110 h 128"/>
                  <a:gd name="T10" fmla="*/ 191 w 209"/>
                  <a:gd name="T11" fmla="*/ 99 h 128"/>
                  <a:gd name="T12" fmla="*/ 202 w 209"/>
                  <a:gd name="T13" fmla="*/ 89 h 128"/>
                  <a:gd name="T14" fmla="*/ 207 w 209"/>
                  <a:gd name="T15" fmla="*/ 77 h 128"/>
                  <a:gd name="T16" fmla="*/ 209 w 209"/>
                  <a:gd name="T17" fmla="*/ 64 h 128"/>
                  <a:gd name="T18" fmla="*/ 207 w 209"/>
                  <a:gd name="T19" fmla="*/ 51 h 128"/>
                  <a:gd name="T20" fmla="*/ 202 w 209"/>
                  <a:gd name="T21" fmla="*/ 39 h 128"/>
                  <a:gd name="T22" fmla="*/ 191 w 209"/>
                  <a:gd name="T23" fmla="*/ 27 h 128"/>
                  <a:gd name="T24" fmla="*/ 179 w 209"/>
                  <a:gd name="T25" fmla="*/ 18 h 128"/>
                  <a:gd name="T26" fmla="*/ 164 w 209"/>
                  <a:gd name="T27" fmla="*/ 10 h 128"/>
                  <a:gd name="T28" fmla="*/ 145 w 209"/>
                  <a:gd name="T29" fmla="*/ 5 h 128"/>
                  <a:gd name="T30" fmla="*/ 126 w 209"/>
                  <a:gd name="T31" fmla="*/ 1 h 128"/>
                  <a:gd name="T32" fmla="*/ 105 w 209"/>
                  <a:gd name="T33" fmla="*/ 0 h 128"/>
                  <a:gd name="T34" fmla="*/ 84 w 209"/>
                  <a:gd name="T35" fmla="*/ 1 h 128"/>
                  <a:gd name="T36" fmla="*/ 64 w 209"/>
                  <a:gd name="T37" fmla="*/ 5 h 128"/>
                  <a:gd name="T38" fmla="*/ 46 w 209"/>
                  <a:gd name="T39" fmla="*/ 10 h 128"/>
                  <a:gd name="T40" fmla="*/ 31 w 209"/>
                  <a:gd name="T41" fmla="*/ 18 h 128"/>
                  <a:gd name="T42" fmla="*/ 18 w 209"/>
                  <a:gd name="T43" fmla="*/ 27 h 128"/>
                  <a:gd name="T44" fmla="*/ 8 w 209"/>
                  <a:gd name="T45" fmla="*/ 39 h 128"/>
                  <a:gd name="T46" fmla="*/ 3 w 209"/>
                  <a:gd name="T47" fmla="*/ 51 h 128"/>
                  <a:gd name="T48" fmla="*/ 0 w 209"/>
                  <a:gd name="T49" fmla="*/ 64 h 128"/>
                  <a:gd name="T50" fmla="*/ 3 w 209"/>
                  <a:gd name="T51" fmla="*/ 77 h 128"/>
                  <a:gd name="T52" fmla="*/ 8 w 209"/>
                  <a:gd name="T53" fmla="*/ 89 h 128"/>
                  <a:gd name="T54" fmla="*/ 18 w 209"/>
                  <a:gd name="T55" fmla="*/ 99 h 128"/>
                  <a:gd name="T56" fmla="*/ 31 w 209"/>
                  <a:gd name="T57" fmla="*/ 110 h 128"/>
                  <a:gd name="T58" fmla="*/ 46 w 209"/>
                  <a:gd name="T59" fmla="*/ 117 h 128"/>
                  <a:gd name="T60" fmla="*/ 64 w 209"/>
                  <a:gd name="T61" fmla="*/ 123 h 128"/>
                  <a:gd name="T62" fmla="*/ 84 w 209"/>
                  <a:gd name="T63" fmla="*/ 127 h 128"/>
                  <a:gd name="T64" fmla="*/ 105 w 209"/>
                  <a:gd name="T6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128">
                    <a:moveTo>
                      <a:pt x="105" y="128"/>
                    </a:moveTo>
                    <a:lnTo>
                      <a:pt x="126" y="127"/>
                    </a:lnTo>
                    <a:lnTo>
                      <a:pt x="145" y="123"/>
                    </a:lnTo>
                    <a:lnTo>
                      <a:pt x="164" y="117"/>
                    </a:lnTo>
                    <a:lnTo>
                      <a:pt x="179" y="110"/>
                    </a:lnTo>
                    <a:lnTo>
                      <a:pt x="191" y="99"/>
                    </a:lnTo>
                    <a:lnTo>
                      <a:pt x="202" y="89"/>
                    </a:lnTo>
                    <a:lnTo>
                      <a:pt x="207" y="77"/>
                    </a:lnTo>
                    <a:lnTo>
                      <a:pt x="209" y="64"/>
                    </a:lnTo>
                    <a:lnTo>
                      <a:pt x="207" y="51"/>
                    </a:lnTo>
                    <a:lnTo>
                      <a:pt x="202" y="39"/>
                    </a:lnTo>
                    <a:lnTo>
                      <a:pt x="191" y="27"/>
                    </a:lnTo>
                    <a:lnTo>
                      <a:pt x="179" y="18"/>
                    </a:lnTo>
                    <a:lnTo>
                      <a:pt x="164" y="10"/>
                    </a:lnTo>
                    <a:lnTo>
                      <a:pt x="145" y="5"/>
                    </a:lnTo>
                    <a:lnTo>
                      <a:pt x="126" y="1"/>
                    </a:lnTo>
                    <a:lnTo>
                      <a:pt x="105" y="0"/>
                    </a:lnTo>
                    <a:lnTo>
                      <a:pt x="84" y="1"/>
                    </a:lnTo>
                    <a:lnTo>
                      <a:pt x="64" y="5"/>
                    </a:lnTo>
                    <a:lnTo>
                      <a:pt x="46" y="10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9"/>
                    </a:lnTo>
                    <a:lnTo>
                      <a:pt x="3" y="51"/>
                    </a:lnTo>
                    <a:lnTo>
                      <a:pt x="0" y="64"/>
                    </a:lnTo>
                    <a:lnTo>
                      <a:pt x="3" y="77"/>
                    </a:lnTo>
                    <a:lnTo>
                      <a:pt x="8" y="89"/>
                    </a:lnTo>
                    <a:lnTo>
                      <a:pt x="18" y="99"/>
                    </a:lnTo>
                    <a:lnTo>
                      <a:pt x="31" y="110"/>
                    </a:lnTo>
                    <a:lnTo>
                      <a:pt x="46" y="117"/>
                    </a:lnTo>
                    <a:lnTo>
                      <a:pt x="64" y="123"/>
                    </a:lnTo>
                    <a:lnTo>
                      <a:pt x="84" y="127"/>
                    </a:lnTo>
                    <a:lnTo>
                      <a:pt x="105" y="12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4"/>
              <p:cNvSpPr>
                <a:spLocks/>
              </p:cNvSpPr>
              <p:nvPr/>
            </p:nvSpPr>
            <p:spPr bwMode="auto">
              <a:xfrm>
                <a:off x="3308351" y="2368551"/>
                <a:ext cx="136525" cy="44450"/>
              </a:xfrm>
              <a:custGeom>
                <a:avLst/>
                <a:gdLst>
                  <a:gd name="T0" fmla="*/ 0 w 345"/>
                  <a:gd name="T1" fmla="*/ 0 h 113"/>
                  <a:gd name="T2" fmla="*/ 5 w 345"/>
                  <a:gd name="T3" fmla="*/ 74 h 113"/>
                  <a:gd name="T4" fmla="*/ 345 w 345"/>
                  <a:gd name="T5" fmla="*/ 113 h 113"/>
                  <a:gd name="T6" fmla="*/ 345 w 345"/>
                  <a:gd name="T7" fmla="*/ 34 h 113"/>
                  <a:gd name="T8" fmla="*/ 0 w 345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113">
                    <a:moveTo>
                      <a:pt x="0" y="0"/>
                    </a:moveTo>
                    <a:lnTo>
                      <a:pt x="5" y="74"/>
                    </a:lnTo>
                    <a:lnTo>
                      <a:pt x="345" y="113"/>
                    </a:lnTo>
                    <a:lnTo>
                      <a:pt x="34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5"/>
              <p:cNvSpPr>
                <a:spLocks/>
              </p:cNvSpPr>
              <p:nvPr/>
            </p:nvSpPr>
            <p:spPr bwMode="auto">
              <a:xfrm>
                <a:off x="3240088" y="1873251"/>
                <a:ext cx="344488" cy="863600"/>
              </a:xfrm>
              <a:custGeom>
                <a:avLst/>
                <a:gdLst>
                  <a:gd name="T0" fmla="*/ 778 w 868"/>
                  <a:gd name="T1" fmla="*/ 0 h 2177"/>
                  <a:gd name="T2" fmla="*/ 12 w 868"/>
                  <a:gd name="T3" fmla="*/ 374 h 2177"/>
                  <a:gd name="T4" fmla="*/ 0 w 868"/>
                  <a:gd name="T5" fmla="*/ 2166 h 2177"/>
                  <a:gd name="T6" fmla="*/ 85 w 868"/>
                  <a:gd name="T7" fmla="*/ 2177 h 2177"/>
                  <a:gd name="T8" fmla="*/ 85 w 868"/>
                  <a:gd name="T9" fmla="*/ 403 h 2177"/>
                  <a:gd name="T10" fmla="*/ 868 w 868"/>
                  <a:gd name="T11" fmla="*/ 5 h 2177"/>
                  <a:gd name="T12" fmla="*/ 778 w 868"/>
                  <a:gd name="T13" fmla="*/ 0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2177">
                    <a:moveTo>
                      <a:pt x="778" y="0"/>
                    </a:moveTo>
                    <a:lnTo>
                      <a:pt x="12" y="374"/>
                    </a:lnTo>
                    <a:lnTo>
                      <a:pt x="0" y="2166"/>
                    </a:lnTo>
                    <a:lnTo>
                      <a:pt x="85" y="2177"/>
                    </a:lnTo>
                    <a:lnTo>
                      <a:pt x="85" y="403"/>
                    </a:lnTo>
                    <a:lnTo>
                      <a:pt x="868" y="5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Rectangle 16"/>
              <p:cNvSpPr>
                <a:spLocks noChangeArrowheads="1"/>
              </p:cNvSpPr>
              <p:nvPr/>
            </p:nvSpPr>
            <p:spPr bwMode="auto">
              <a:xfrm>
                <a:off x="3278188" y="2232026"/>
                <a:ext cx="22225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Rectangle 17"/>
              <p:cNvSpPr>
                <a:spLocks noChangeArrowheads="1"/>
              </p:cNvSpPr>
              <p:nvPr/>
            </p:nvSpPr>
            <p:spPr bwMode="auto">
              <a:xfrm>
                <a:off x="3308351" y="2368551"/>
                <a:ext cx="14288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8"/>
              <p:cNvSpPr>
                <a:spLocks/>
              </p:cNvSpPr>
              <p:nvPr/>
            </p:nvSpPr>
            <p:spPr bwMode="auto">
              <a:xfrm>
                <a:off x="3560763" y="1879601"/>
                <a:ext cx="215900" cy="889000"/>
              </a:xfrm>
              <a:custGeom>
                <a:avLst/>
                <a:gdLst>
                  <a:gd name="T0" fmla="*/ 9 w 547"/>
                  <a:gd name="T1" fmla="*/ 2238 h 2238"/>
                  <a:gd name="T2" fmla="*/ 9 w 547"/>
                  <a:gd name="T3" fmla="*/ 2187 h 2238"/>
                  <a:gd name="T4" fmla="*/ 518 w 547"/>
                  <a:gd name="T5" fmla="*/ 1574 h 2238"/>
                  <a:gd name="T6" fmla="*/ 519 w 547"/>
                  <a:gd name="T7" fmla="*/ 53 h 2238"/>
                  <a:gd name="T8" fmla="*/ 0 w 547"/>
                  <a:gd name="T9" fmla="*/ 422 h 2238"/>
                  <a:gd name="T10" fmla="*/ 0 w 547"/>
                  <a:gd name="T11" fmla="*/ 378 h 2238"/>
                  <a:gd name="T12" fmla="*/ 547 w 547"/>
                  <a:gd name="T13" fmla="*/ 0 h 2238"/>
                  <a:gd name="T14" fmla="*/ 546 w 547"/>
                  <a:gd name="T15" fmla="*/ 1583 h 2238"/>
                  <a:gd name="T16" fmla="*/ 9 w 547"/>
                  <a:gd name="T17" fmla="*/ 2238 h 2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2238">
                    <a:moveTo>
                      <a:pt x="9" y="2238"/>
                    </a:moveTo>
                    <a:lnTo>
                      <a:pt x="9" y="2187"/>
                    </a:lnTo>
                    <a:lnTo>
                      <a:pt x="518" y="1574"/>
                    </a:lnTo>
                    <a:lnTo>
                      <a:pt x="519" y="53"/>
                    </a:lnTo>
                    <a:lnTo>
                      <a:pt x="0" y="422"/>
                    </a:lnTo>
                    <a:lnTo>
                      <a:pt x="0" y="378"/>
                    </a:lnTo>
                    <a:lnTo>
                      <a:pt x="547" y="0"/>
                    </a:lnTo>
                    <a:lnTo>
                      <a:pt x="546" y="1583"/>
                    </a:lnTo>
                    <a:lnTo>
                      <a:pt x="9" y="2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9"/>
              <p:cNvSpPr>
                <a:spLocks/>
              </p:cNvSpPr>
              <p:nvPr/>
            </p:nvSpPr>
            <p:spPr bwMode="auto">
              <a:xfrm>
                <a:off x="3290888" y="2098676"/>
                <a:ext cx="185738" cy="61913"/>
              </a:xfrm>
              <a:custGeom>
                <a:avLst/>
                <a:gdLst>
                  <a:gd name="T0" fmla="*/ 468 w 468"/>
                  <a:gd name="T1" fmla="*/ 106 h 159"/>
                  <a:gd name="T2" fmla="*/ 151 w 468"/>
                  <a:gd name="T3" fmla="*/ 96 h 159"/>
                  <a:gd name="T4" fmla="*/ 151 w 468"/>
                  <a:gd name="T5" fmla="*/ 102 h 159"/>
                  <a:gd name="T6" fmla="*/ 152 w 468"/>
                  <a:gd name="T7" fmla="*/ 110 h 159"/>
                  <a:gd name="T8" fmla="*/ 157 w 468"/>
                  <a:gd name="T9" fmla="*/ 117 h 159"/>
                  <a:gd name="T10" fmla="*/ 168 w 468"/>
                  <a:gd name="T11" fmla="*/ 125 h 159"/>
                  <a:gd name="T12" fmla="*/ 182 w 468"/>
                  <a:gd name="T13" fmla="*/ 130 h 159"/>
                  <a:gd name="T14" fmla="*/ 205 w 468"/>
                  <a:gd name="T15" fmla="*/ 134 h 159"/>
                  <a:gd name="T16" fmla="*/ 235 w 468"/>
                  <a:gd name="T17" fmla="*/ 135 h 159"/>
                  <a:gd name="T18" fmla="*/ 275 w 468"/>
                  <a:gd name="T19" fmla="*/ 134 h 159"/>
                  <a:gd name="T20" fmla="*/ 271 w 468"/>
                  <a:gd name="T21" fmla="*/ 139 h 159"/>
                  <a:gd name="T22" fmla="*/ 262 w 468"/>
                  <a:gd name="T23" fmla="*/ 144 h 159"/>
                  <a:gd name="T24" fmla="*/ 248 w 468"/>
                  <a:gd name="T25" fmla="*/ 149 h 159"/>
                  <a:gd name="T26" fmla="*/ 233 w 468"/>
                  <a:gd name="T27" fmla="*/ 153 h 159"/>
                  <a:gd name="T28" fmla="*/ 218 w 468"/>
                  <a:gd name="T29" fmla="*/ 156 h 159"/>
                  <a:gd name="T30" fmla="*/ 203 w 468"/>
                  <a:gd name="T31" fmla="*/ 159 h 159"/>
                  <a:gd name="T32" fmla="*/ 193 w 468"/>
                  <a:gd name="T33" fmla="*/ 159 h 159"/>
                  <a:gd name="T34" fmla="*/ 186 w 468"/>
                  <a:gd name="T35" fmla="*/ 159 h 159"/>
                  <a:gd name="T36" fmla="*/ 168 w 468"/>
                  <a:gd name="T37" fmla="*/ 152 h 159"/>
                  <a:gd name="T38" fmla="*/ 152 w 468"/>
                  <a:gd name="T39" fmla="*/ 144 h 159"/>
                  <a:gd name="T40" fmla="*/ 140 w 468"/>
                  <a:gd name="T41" fmla="*/ 138 h 159"/>
                  <a:gd name="T42" fmla="*/ 131 w 468"/>
                  <a:gd name="T43" fmla="*/ 130 h 159"/>
                  <a:gd name="T44" fmla="*/ 123 w 468"/>
                  <a:gd name="T45" fmla="*/ 122 h 159"/>
                  <a:gd name="T46" fmla="*/ 118 w 468"/>
                  <a:gd name="T47" fmla="*/ 113 h 159"/>
                  <a:gd name="T48" fmla="*/ 113 w 468"/>
                  <a:gd name="T49" fmla="*/ 102 h 159"/>
                  <a:gd name="T50" fmla="*/ 108 w 468"/>
                  <a:gd name="T51" fmla="*/ 92 h 159"/>
                  <a:gd name="T52" fmla="*/ 2 w 468"/>
                  <a:gd name="T53" fmla="*/ 87 h 159"/>
                  <a:gd name="T54" fmla="*/ 0 w 468"/>
                  <a:gd name="T55" fmla="*/ 53 h 159"/>
                  <a:gd name="T56" fmla="*/ 104 w 468"/>
                  <a:gd name="T57" fmla="*/ 54 h 159"/>
                  <a:gd name="T58" fmla="*/ 109 w 468"/>
                  <a:gd name="T59" fmla="*/ 41 h 159"/>
                  <a:gd name="T60" fmla="*/ 118 w 468"/>
                  <a:gd name="T61" fmla="*/ 30 h 159"/>
                  <a:gd name="T62" fmla="*/ 129 w 468"/>
                  <a:gd name="T63" fmla="*/ 22 h 159"/>
                  <a:gd name="T64" fmla="*/ 140 w 468"/>
                  <a:gd name="T65" fmla="*/ 16 h 159"/>
                  <a:gd name="T66" fmla="*/ 154 w 468"/>
                  <a:gd name="T67" fmla="*/ 11 h 159"/>
                  <a:gd name="T68" fmla="*/ 168 w 468"/>
                  <a:gd name="T69" fmla="*/ 7 h 159"/>
                  <a:gd name="T70" fmla="*/ 181 w 468"/>
                  <a:gd name="T71" fmla="*/ 3 h 159"/>
                  <a:gd name="T72" fmla="*/ 193 w 468"/>
                  <a:gd name="T73" fmla="*/ 0 h 159"/>
                  <a:gd name="T74" fmla="*/ 198 w 468"/>
                  <a:gd name="T75" fmla="*/ 0 h 159"/>
                  <a:gd name="T76" fmla="*/ 206 w 468"/>
                  <a:gd name="T77" fmla="*/ 3 h 159"/>
                  <a:gd name="T78" fmla="*/ 216 w 468"/>
                  <a:gd name="T79" fmla="*/ 5 h 159"/>
                  <a:gd name="T80" fmla="*/ 225 w 468"/>
                  <a:gd name="T81" fmla="*/ 8 h 159"/>
                  <a:gd name="T82" fmla="*/ 236 w 468"/>
                  <a:gd name="T83" fmla="*/ 12 h 159"/>
                  <a:gd name="T84" fmla="*/ 244 w 468"/>
                  <a:gd name="T85" fmla="*/ 16 h 159"/>
                  <a:gd name="T86" fmla="*/ 252 w 468"/>
                  <a:gd name="T87" fmla="*/ 20 h 159"/>
                  <a:gd name="T88" fmla="*/ 256 w 468"/>
                  <a:gd name="T89" fmla="*/ 24 h 159"/>
                  <a:gd name="T90" fmla="*/ 222 w 468"/>
                  <a:gd name="T91" fmla="*/ 24 h 159"/>
                  <a:gd name="T92" fmla="*/ 195 w 468"/>
                  <a:gd name="T93" fmla="*/ 28 h 159"/>
                  <a:gd name="T94" fmla="*/ 177 w 468"/>
                  <a:gd name="T95" fmla="*/ 33 h 159"/>
                  <a:gd name="T96" fmla="*/ 163 w 468"/>
                  <a:gd name="T97" fmla="*/ 39 h 159"/>
                  <a:gd name="T98" fmla="*/ 154 w 468"/>
                  <a:gd name="T99" fmla="*/ 46 h 159"/>
                  <a:gd name="T100" fmla="*/ 148 w 468"/>
                  <a:gd name="T101" fmla="*/ 53 h 159"/>
                  <a:gd name="T102" fmla="*/ 146 w 468"/>
                  <a:gd name="T103" fmla="*/ 56 h 159"/>
                  <a:gd name="T104" fmla="*/ 146 w 468"/>
                  <a:gd name="T105" fmla="*/ 58 h 159"/>
                  <a:gd name="T106" fmla="*/ 464 w 468"/>
                  <a:gd name="T107" fmla="*/ 68 h 159"/>
                  <a:gd name="T108" fmla="*/ 468 w 468"/>
                  <a:gd name="T109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8" h="159">
                    <a:moveTo>
                      <a:pt x="468" y="106"/>
                    </a:moveTo>
                    <a:lnTo>
                      <a:pt x="151" y="96"/>
                    </a:lnTo>
                    <a:lnTo>
                      <a:pt x="151" y="102"/>
                    </a:lnTo>
                    <a:lnTo>
                      <a:pt x="152" y="110"/>
                    </a:lnTo>
                    <a:lnTo>
                      <a:pt x="157" y="117"/>
                    </a:lnTo>
                    <a:lnTo>
                      <a:pt x="168" y="125"/>
                    </a:lnTo>
                    <a:lnTo>
                      <a:pt x="182" y="130"/>
                    </a:lnTo>
                    <a:lnTo>
                      <a:pt x="205" y="134"/>
                    </a:lnTo>
                    <a:lnTo>
                      <a:pt x="235" y="135"/>
                    </a:lnTo>
                    <a:lnTo>
                      <a:pt x="275" y="134"/>
                    </a:lnTo>
                    <a:lnTo>
                      <a:pt x="271" y="139"/>
                    </a:lnTo>
                    <a:lnTo>
                      <a:pt x="262" y="144"/>
                    </a:lnTo>
                    <a:lnTo>
                      <a:pt x="248" y="149"/>
                    </a:lnTo>
                    <a:lnTo>
                      <a:pt x="233" y="153"/>
                    </a:lnTo>
                    <a:lnTo>
                      <a:pt x="218" y="156"/>
                    </a:lnTo>
                    <a:lnTo>
                      <a:pt x="203" y="159"/>
                    </a:lnTo>
                    <a:lnTo>
                      <a:pt x="193" y="159"/>
                    </a:lnTo>
                    <a:lnTo>
                      <a:pt x="186" y="159"/>
                    </a:lnTo>
                    <a:lnTo>
                      <a:pt x="168" y="152"/>
                    </a:lnTo>
                    <a:lnTo>
                      <a:pt x="152" y="144"/>
                    </a:lnTo>
                    <a:lnTo>
                      <a:pt x="140" y="138"/>
                    </a:lnTo>
                    <a:lnTo>
                      <a:pt x="131" y="130"/>
                    </a:lnTo>
                    <a:lnTo>
                      <a:pt x="123" y="122"/>
                    </a:lnTo>
                    <a:lnTo>
                      <a:pt x="118" y="113"/>
                    </a:lnTo>
                    <a:lnTo>
                      <a:pt x="113" y="102"/>
                    </a:lnTo>
                    <a:lnTo>
                      <a:pt x="108" y="92"/>
                    </a:lnTo>
                    <a:lnTo>
                      <a:pt x="2" y="87"/>
                    </a:lnTo>
                    <a:lnTo>
                      <a:pt x="0" y="53"/>
                    </a:lnTo>
                    <a:lnTo>
                      <a:pt x="104" y="54"/>
                    </a:lnTo>
                    <a:lnTo>
                      <a:pt x="109" y="41"/>
                    </a:lnTo>
                    <a:lnTo>
                      <a:pt x="118" y="30"/>
                    </a:lnTo>
                    <a:lnTo>
                      <a:pt x="129" y="22"/>
                    </a:lnTo>
                    <a:lnTo>
                      <a:pt x="140" y="16"/>
                    </a:lnTo>
                    <a:lnTo>
                      <a:pt x="154" y="11"/>
                    </a:lnTo>
                    <a:lnTo>
                      <a:pt x="168" y="7"/>
                    </a:lnTo>
                    <a:lnTo>
                      <a:pt x="181" y="3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6" y="3"/>
                    </a:lnTo>
                    <a:lnTo>
                      <a:pt x="216" y="5"/>
                    </a:lnTo>
                    <a:lnTo>
                      <a:pt x="225" y="8"/>
                    </a:lnTo>
                    <a:lnTo>
                      <a:pt x="236" y="12"/>
                    </a:lnTo>
                    <a:lnTo>
                      <a:pt x="244" y="16"/>
                    </a:lnTo>
                    <a:lnTo>
                      <a:pt x="252" y="20"/>
                    </a:lnTo>
                    <a:lnTo>
                      <a:pt x="256" y="24"/>
                    </a:lnTo>
                    <a:lnTo>
                      <a:pt x="222" y="24"/>
                    </a:lnTo>
                    <a:lnTo>
                      <a:pt x="195" y="28"/>
                    </a:lnTo>
                    <a:lnTo>
                      <a:pt x="177" y="33"/>
                    </a:lnTo>
                    <a:lnTo>
                      <a:pt x="163" y="39"/>
                    </a:lnTo>
                    <a:lnTo>
                      <a:pt x="154" y="46"/>
                    </a:lnTo>
                    <a:lnTo>
                      <a:pt x="148" y="53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464" y="68"/>
                    </a:lnTo>
                    <a:lnTo>
                      <a:pt x="468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20"/>
              <p:cNvSpPr>
                <a:spLocks/>
              </p:cNvSpPr>
              <p:nvPr/>
            </p:nvSpPr>
            <p:spPr bwMode="auto">
              <a:xfrm>
                <a:off x="3275013" y="2227263"/>
                <a:ext cx="227013" cy="69850"/>
              </a:xfrm>
              <a:custGeom>
                <a:avLst/>
                <a:gdLst>
                  <a:gd name="T0" fmla="*/ 563 w 573"/>
                  <a:gd name="T1" fmla="*/ 174 h 174"/>
                  <a:gd name="T2" fmla="*/ 3 w 573"/>
                  <a:gd name="T3" fmla="*/ 127 h 174"/>
                  <a:gd name="T4" fmla="*/ 0 w 573"/>
                  <a:gd name="T5" fmla="*/ 0 h 174"/>
                  <a:gd name="T6" fmla="*/ 573 w 573"/>
                  <a:gd name="T7" fmla="*/ 30 h 174"/>
                  <a:gd name="T8" fmla="*/ 572 w 573"/>
                  <a:gd name="T9" fmla="*/ 63 h 174"/>
                  <a:gd name="T10" fmla="*/ 25 w 573"/>
                  <a:gd name="T11" fmla="*/ 25 h 174"/>
                  <a:gd name="T12" fmla="*/ 26 w 573"/>
                  <a:gd name="T13" fmla="*/ 102 h 174"/>
                  <a:gd name="T14" fmla="*/ 560 w 573"/>
                  <a:gd name="T15" fmla="*/ 144 h 174"/>
                  <a:gd name="T16" fmla="*/ 563 w 57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174">
                    <a:moveTo>
                      <a:pt x="563" y="174"/>
                    </a:moveTo>
                    <a:lnTo>
                      <a:pt x="3" y="127"/>
                    </a:lnTo>
                    <a:lnTo>
                      <a:pt x="0" y="0"/>
                    </a:lnTo>
                    <a:lnTo>
                      <a:pt x="573" y="30"/>
                    </a:lnTo>
                    <a:lnTo>
                      <a:pt x="572" y="63"/>
                    </a:lnTo>
                    <a:lnTo>
                      <a:pt x="25" y="25"/>
                    </a:lnTo>
                    <a:lnTo>
                      <a:pt x="26" y="102"/>
                    </a:lnTo>
                    <a:lnTo>
                      <a:pt x="560" y="144"/>
                    </a:lnTo>
                    <a:lnTo>
                      <a:pt x="563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21"/>
              <p:cNvSpPr>
                <a:spLocks/>
              </p:cNvSpPr>
              <p:nvPr/>
            </p:nvSpPr>
            <p:spPr bwMode="auto">
              <a:xfrm>
                <a:off x="3302001" y="2360613"/>
                <a:ext cx="144463" cy="58738"/>
              </a:xfrm>
              <a:custGeom>
                <a:avLst/>
                <a:gdLst>
                  <a:gd name="T0" fmla="*/ 29 w 362"/>
                  <a:gd name="T1" fmla="*/ 29 h 145"/>
                  <a:gd name="T2" fmla="*/ 28 w 362"/>
                  <a:gd name="T3" fmla="*/ 81 h 145"/>
                  <a:gd name="T4" fmla="*/ 362 w 362"/>
                  <a:gd name="T5" fmla="*/ 117 h 145"/>
                  <a:gd name="T6" fmla="*/ 359 w 362"/>
                  <a:gd name="T7" fmla="*/ 145 h 145"/>
                  <a:gd name="T8" fmla="*/ 2 w 362"/>
                  <a:gd name="T9" fmla="*/ 106 h 145"/>
                  <a:gd name="T10" fmla="*/ 0 w 362"/>
                  <a:gd name="T11" fmla="*/ 0 h 145"/>
                  <a:gd name="T12" fmla="*/ 356 w 362"/>
                  <a:gd name="T13" fmla="*/ 30 h 145"/>
                  <a:gd name="T14" fmla="*/ 354 w 362"/>
                  <a:gd name="T15" fmla="*/ 58 h 145"/>
                  <a:gd name="T16" fmla="*/ 29 w 362"/>
                  <a:gd name="T17" fmla="*/ 2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5">
                    <a:moveTo>
                      <a:pt x="29" y="29"/>
                    </a:moveTo>
                    <a:lnTo>
                      <a:pt x="28" y="81"/>
                    </a:lnTo>
                    <a:lnTo>
                      <a:pt x="362" y="117"/>
                    </a:lnTo>
                    <a:lnTo>
                      <a:pt x="359" y="145"/>
                    </a:lnTo>
                    <a:lnTo>
                      <a:pt x="2" y="106"/>
                    </a:lnTo>
                    <a:lnTo>
                      <a:pt x="0" y="0"/>
                    </a:lnTo>
                    <a:lnTo>
                      <a:pt x="356" y="30"/>
                    </a:lnTo>
                    <a:lnTo>
                      <a:pt x="354" y="58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22"/>
              <p:cNvSpPr>
                <a:spLocks/>
              </p:cNvSpPr>
              <p:nvPr/>
            </p:nvSpPr>
            <p:spPr bwMode="auto">
              <a:xfrm>
                <a:off x="3236913" y="1870076"/>
                <a:ext cx="531813" cy="903288"/>
              </a:xfrm>
              <a:custGeom>
                <a:avLst/>
                <a:gdLst>
                  <a:gd name="T0" fmla="*/ 0 w 1342"/>
                  <a:gd name="T1" fmla="*/ 374 h 2276"/>
                  <a:gd name="T2" fmla="*/ 174 w 1342"/>
                  <a:gd name="T3" fmla="*/ 2211 h 2276"/>
                  <a:gd name="T4" fmla="*/ 200 w 1342"/>
                  <a:gd name="T5" fmla="*/ 2204 h 2276"/>
                  <a:gd name="T6" fmla="*/ 224 w 1342"/>
                  <a:gd name="T7" fmla="*/ 2195 h 2276"/>
                  <a:gd name="T8" fmla="*/ 246 w 1342"/>
                  <a:gd name="T9" fmla="*/ 2187 h 2276"/>
                  <a:gd name="T10" fmla="*/ 271 w 1342"/>
                  <a:gd name="T11" fmla="*/ 2180 h 2276"/>
                  <a:gd name="T12" fmla="*/ 299 w 1342"/>
                  <a:gd name="T13" fmla="*/ 2175 h 2276"/>
                  <a:gd name="T14" fmla="*/ 331 w 1342"/>
                  <a:gd name="T15" fmla="*/ 2174 h 2276"/>
                  <a:gd name="T16" fmla="*/ 372 w 1342"/>
                  <a:gd name="T17" fmla="*/ 2177 h 2276"/>
                  <a:gd name="T18" fmla="*/ 422 w 1342"/>
                  <a:gd name="T19" fmla="*/ 2184 h 2276"/>
                  <a:gd name="T20" fmla="*/ 458 w 1342"/>
                  <a:gd name="T21" fmla="*/ 2199 h 2276"/>
                  <a:gd name="T22" fmla="*/ 488 w 1342"/>
                  <a:gd name="T23" fmla="*/ 2220 h 2276"/>
                  <a:gd name="T24" fmla="*/ 519 w 1342"/>
                  <a:gd name="T25" fmla="*/ 2243 h 2276"/>
                  <a:gd name="T26" fmla="*/ 550 w 1342"/>
                  <a:gd name="T27" fmla="*/ 2260 h 2276"/>
                  <a:gd name="T28" fmla="*/ 787 w 1342"/>
                  <a:gd name="T29" fmla="*/ 421 h 2276"/>
                  <a:gd name="T30" fmla="*/ 741 w 1342"/>
                  <a:gd name="T31" fmla="*/ 2237 h 2276"/>
                  <a:gd name="T32" fmla="*/ 538 w 1342"/>
                  <a:gd name="T33" fmla="*/ 2204 h 2276"/>
                  <a:gd name="T34" fmla="*/ 500 w 1342"/>
                  <a:gd name="T35" fmla="*/ 2180 h 2276"/>
                  <a:gd name="T36" fmla="*/ 462 w 1342"/>
                  <a:gd name="T37" fmla="*/ 2161 h 2276"/>
                  <a:gd name="T38" fmla="*/ 423 w 1342"/>
                  <a:gd name="T39" fmla="*/ 2146 h 2276"/>
                  <a:gd name="T40" fmla="*/ 388 w 1342"/>
                  <a:gd name="T41" fmla="*/ 2139 h 2276"/>
                  <a:gd name="T42" fmla="*/ 360 w 1342"/>
                  <a:gd name="T43" fmla="*/ 2136 h 2276"/>
                  <a:gd name="T44" fmla="*/ 331 w 1342"/>
                  <a:gd name="T45" fmla="*/ 2137 h 2276"/>
                  <a:gd name="T46" fmla="*/ 303 w 1342"/>
                  <a:gd name="T47" fmla="*/ 2140 h 2276"/>
                  <a:gd name="T48" fmla="*/ 274 w 1342"/>
                  <a:gd name="T49" fmla="*/ 2146 h 2276"/>
                  <a:gd name="T50" fmla="*/ 248 w 1342"/>
                  <a:gd name="T51" fmla="*/ 2156 h 2276"/>
                  <a:gd name="T52" fmla="*/ 220 w 1342"/>
                  <a:gd name="T53" fmla="*/ 2165 h 2276"/>
                  <a:gd name="T54" fmla="*/ 195 w 1342"/>
                  <a:gd name="T55" fmla="*/ 2177 h 2276"/>
                  <a:gd name="T56" fmla="*/ 37 w 1342"/>
                  <a:gd name="T57" fmla="*/ 2165 h 2276"/>
                  <a:gd name="T58" fmla="*/ 674 w 1342"/>
                  <a:gd name="T59" fmla="*/ 1515 h 2276"/>
                  <a:gd name="T60" fmla="*/ 37 w 1342"/>
                  <a:gd name="T61" fmla="*/ 1423 h 2276"/>
                  <a:gd name="T62" fmla="*/ 689 w 1342"/>
                  <a:gd name="T63" fmla="*/ 1180 h 2276"/>
                  <a:gd name="T64" fmla="*/ 37 w 1342"/>
                  <a:gd name="T65" fmla="*/ 1097 h 2276"/>
                  <a:gd name="T66" fmla="*/ 697 w 1342"/>
                  <a:gd name="T67" fmla="*/ 866 h 2276"/>
                  <a:gd name="T68" fmla="*/ 37 w 1342"/>
                  <a:gd name="T69" fmla="*/ 798 h 2276"/>
                  <a:gd name="T70" fmla="*/ 706 w 1342"/>
                  <a:gd name="T71" fmla="*/ 457 h 2276"/>
                  <a:gd name="T72" fmla="*/ 36 w 1342"/>
                  <a:gd name="T73" fmla="*/ 400 h 2276"/>
                  <a:gd name="T74" fmla="*/ 49 w 1342"/>
                  <a:gd name="T75" fmla="*/ 388 h 2276"/>
                  <a:gd name="T76" fmla="*/ 114 w 1342"/>
                  <a:gd name="T77" fmla="*/ 357 h 2276"/>
                  <a:gd name="T78" fmla="*/ 221 w 1342"/>
                  <a:gd name="T79" fmla="*/ 304 h 2276"/>
                  <a:gd name="T80" fmla="*/ 352 w 1342"/>
                  <a:gd name="T81" fmla="*/ 240 h 2276"/>
                  <a:gd name="T82" fmla="*/ 491 w 1342"/>
                  <a:gd name="T83" fmla="*/ 172 h 2276"/>
                  <a:gd name="T84" fmla="*/ 619 w 1342"/>
                  <a:gd name="T85" fmla="*/ 109 h 2276"/>
                  <a:gd name="T86" fmla="*/ 721 w 1342"/>
                  <a:gd name="T87" fmla="*/ 60 h 2276"/>
                  <a:gd name="T88" fmla="*/ 782 w 1342"/>
                  <a:gd name="T89" fmla="*/ 31 h 2276"/>
                  <a:gd name="T90" fmla="*/ 1299 w 1342"/>
                  <a:gd name="T91" fmla="*/ 47 h 2276"/>
                  <a:gd name="T92" fmla="*/ 790 w 1342"/>
                  <a:gd name="T93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2" h="2276">
                    <a:moveTo>
                      <a:pt x="790" y="0"/>
                    </a:moveTo>
                    <a:lnTo>
                      <a:pt x="0" y="374"/>
                    </a:lnTo>
                    <a:lnTo>
                      <a:pt x="0" y="2186"/>
                    </a:lnTo>
                    <a:lnTo>
                      <a:pt x="174" y="2211"/>
                    </a:lnTo>
                    <a:lnTo>
                      <a:pt x="187" y="2207"/>
                    </a:lnTo>
                    <a:lnTo>
                      <a:pt x="200" y="2204"/>
                    </a:lnTo>
                    <a:lnTo>
                      <a:pt x="212" y="2199"/>
                    </a:lnTo>
                    <a:lnTo>
                      <a:pt x="224" y="2195"/>
                    </a:lnTo>
                    <a:lnTo>
                      <a:pt x="236" y="2191"/>
                    </a:lnTo>
                    <a:lnTo>
                      <a:pt x="246" y="2187"/>
                    </a:lnTo>
                    <a:lnTo>
                      <a:pt x="258" y="2183"/>
                    </a:lnTo>
                    <a:lnTo>
                      <a:pt x="271" y="2180"/>
                    </a:lnTo>
                    <a:lnTo>
                      <a:pt x="284" y="2178"/>
                    </a:lnTo>
                    <a:lnTo>
                      <a:pt x="299" y="2175"/>
                    </a:lnTo>
                    <a:lnTo>
                      <a:pt x="314" y="2174"/>
                    </a:lnTo>
                    <a:lnTo>
                      <a:pt x="331" y="2174"/>
                    </a:lnTo>
                    <a:lnTo>
                      <a:pt x="351" y="2175"/>
                    </a:lnTo>
                    <a:lnTo>
                      <a:pt x="372" y="2177"/>
                    </a:lnTo>
                    <a:lnTo>
                      <a:pt x="396" y="2179"/>
                    </a:lnTo>
                    <a:lnTo>
                      <a:pt x="422" y="2184"/>
                    </a:lnTo>
                    <a:lnTo>
                      <a:pt x="441" y="2190"/>
                    </a:lnTo>
                    <a:lnTo>
                      <a:pt x="458" y="2199"/>
                    </a:lnTo>
                    <a:lnTo>
                      <a:pt x="474" y="2209"/>
                    </a:lnTo>
                    <a:lnTo>
                      <a:pt x="488" y="2220"/>
                    </a:lnTo>
                    <a:lnTo>
                      <a:pt x="503" y="2232"/>
                    </a:lnTo>
                    <a:lnTo>
                      <a:pt x="519" y="2243"/>
                    </a:lnTo>
                    <a:lnTo>
                      <a:pt x="533" y="2252"/>
                    </a:lnTo>
                    <a:lnTo>
                      <a:pt x="550" y="2260"/>
                    </a:lnTo>
                    <a:lnTo>
                      <a:pt x="787" y="2276"/>
                    </a:lnTo>
                    <a:lnTo>
                      <a:pt x="787" y="421"/>
                    </a:lnTo>
                    <a:lnTo>
                      <a:pt x="741" y="420"/>
                    </a:lnTo>
                    <a:lnTo>
                      <a:pt x="741" y="2237"/>
                    </a:lnTo>
                    <a:lnTo>
                      <a:pt x="559" y="2218"/>
                    </a:lnTo>
                    <a:lnTo>
                      <a:pt x="538" y="2204"/>
                    </a:lnTo>
                    <a:lnTo>
                      <a:pt x="519" y="2192"/>
                    </a:lnTo>
                    <a:lnTo>
                      <a:pt x="500" y="2180"/>
                    </a:lnTo>
                    <a:lnTo>
                      <a:pt x="481" y="2170"/>
                    </a:lnTo>
                    <a:lnTo>
                      <a:pt x="462" y="2161"/>
                    </a:lnTo>
                    <a:lnTo>
                      <a:pt x="444" y="2153"/>
                    </a:lnTo>
                    <a:lnTo>
                      <a:pt x="423" y="2146"/>
                    </a:lnTo>
                    <a:lnTo>
                      <a:pt x="402" y="2141"/>
                    </a:lnTo>
                    <a:lnTo>
                      <a:pt x="388" y="2139"/>
                    </a:lnTo>
                    <a:lnTo>
                      <a:pt x="373" y="2137"/>
                    </a:lnTo>
                    <a:lnTo>
                      <a:pt x="360" y="2136"/>
                    </a:lnTo>
                    <a:lnTo>
                      <a:pt x="346" y="2136"/>
                    </a:lnTo>
                    <a:lnTo>
                      <a:pt x="331" y="2137"/>
                    </a:lnTo>
                    <a:lnTo>
                      <a:pt x="317" y="2139"/>
                    </a:lnTo>
                    <a:lnTo>
                      <a:pt x="303" y="2140"/>
                    </a:lnTo>
                    <a:lnTo>
                      <a:pt x="288" y="2144"/>
                    </a:lnTo>
                    <a:lnTo>
                      <a:pt x="274" y="2146"/>
                    </a:lnTo>
                    <a:lnTo>
                      <a:pt x="261" y="2150"/>
                    </a:lnTo>
                    <a:lnTo>
                      <a:pt x="248" y="2156"/>
                    </a:lnTo>
                    <a:lnTo>
                      <a:pt x="233" y="2160"/>
                    </a:lnTo>
                    <a:lnTo>
                      <a:pt x="220" y="2165"/>
                    </a:lnTo>
                    <a:lnTo>
                      <a:pt x="208" y="2170"/>
                    </a:lnTo>
                    <a:lnTo>
                      <a:pt x="195" y="2177"/>
                    </a:lnTo>
                    <a:lnTo>
                      <a:pt x="183" y="2182"/>
                    </a:lnTo>
                    <a:lnTo>
                      <a:pt x="37" y="2165"/>
                    </a:lnTo>
                    <a:lnTo>
                      <a:pt x="37" y="1457"/>
                    </a:lnTo>
                    <a:lnTo>
                      <a:pt x="674" y="1515"/>
                    </a:lnTo>
                    <a:lnTo>
                      <a:pt x="673" y="1477"/>
                    </a:lnTo>
                    <a:lnTo>
                      <a:pt x="37" y="1423"/>
                    </a:lnTo>
                    <a:lnTo>
                      <a:pt x="37" y="1134"/>
                    </a:lnTo>
                    <a:lnTo>
                      <a:pt x="689" y="1180"/>
                    </a:lnTo>
                    <a:lnTo>
                      <a:pt x="689" y="1147"/>
                    </a:lnTo>
                    <a:lnTo>
                      <a:pt x="37" y="1097"/>
                    </a:lnTo>
                    <a:lnTo>
                      <a:pt x="37" y="833"/>
                    </a:lnTo>
                    <a:lnTo>
                      <a:pt x="697" y="866"/>
                    </a:lnTo>
                    <a:lnTo>
                      <a:pt x="695" y="828"/>
                    </a:lnTo>
                    <a:lnTo>
                      <a:pt x="37" y="798"/>
                    </a:lnTo>
                    <a:lnTo>
                      <a:pt x="36" y="434"/>
                    </a:lnTo>
                    <a:lnTo>
                      <a:pt x="706" y="457"/>
                    </a:lnTo>
                    <a:lnTo>
                      <a:pt x="708" y="420"/>
                    </a:lnTo>
                    <a:lnTo>
                      <a:pt x="36" y="400"/>
                    </a:lnTo>
                    <a:lnTo>
                      <a:pt x="36" y="395"/>
                    </a:lnTo>
                    <a:lnTo>
                      <a:pt x="49" y="388"/>
                    </a:lnTo>
                    <a:lnTo>
                      <a:pt x="75" y="375"/>
                    </a:lnTo>
                    <a:lnTo>
                      <a:pt x="114" y="357"/>
                    </a:lnTo>
                    <a:lnTo>
                      <a:pt x="164" y="332"/>
                    </a:lnTo>
                    <a:lnTo>
                      <a:pt x="221" y="304"/>
                    </a:lnTo>
                    <a:lnTo>
                      <a:pt x="286" y="273"/>
                    </a:lnTo>
                    <a:lnTo>
                      <a:pt x="352" y="240"/>
                    </a:lnTo>
                    <a:lnTo>
                      <a:pt x="422" y="206"/>
                    </a:lnTo>
                    <a:lnTo>
                      <a:pt x="491" y="172"/>
                    </a:lnTo>
                    <a:lnTo>
                      <a:pt x="558" y="141"/>
                    </a:lnTo>
                    <a:lnTo>
                      <a:pt x="619" y="109"/>
                    </a:lnTo>
                    <a:lnTo>
                      <a:pt x="676" y="83"/>
                    </a:lnTo>
                    <a:lnTo>
                      <a:pt x="721" y="60"/>
                    </a:lnTo>
                    <a:lnTo>
                      <a:pt x="758" y="43"/>
                    </a:lnTo>
                    <a:lnTo>
                      <a:pt x="782" y="31"/>
                    </a:lnTo>
                    <a:lnTo>
                      <a:pt x="790" y="27"/>
                    </a:lnTo>
                    <a:lnTo>
                      <a:pt x="1299" y="47"/>
                    </a:lnTo>
                    <a:lnTo>
                      <a:pt x="1342" y="18"/>
                    </a:lnTo>
                    <a:lnTo>
                      <a:pt x="7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23"/>
              <p:cNvSpPr>
                <a:spLocks/>
              </p:cNvSpPr>
              <p:nvPr/>
            </p:nvSpPr>
            <p:spPr bwMode="auto">
              <a:xfrm>
                <a:off x="3328988" y="2573338"/>
                <a:ext cx="15875" cy="20638"/>
              </a:xfrm>
              <a:custGeom>
                <a:avLst/>
                <a:gdLst>
                  <a:gd name="T0" fmla="*/ 17 w 37"/>
                  <a:gd name="T1" fmla="*/ 22 h 51"/>
                  <a:gd name="T2" fmla="*/ 18 w 37"/>
                  <a:gd name="T3" fmla="*/ 17 h 51"/>
                  <a:gd name="T4" fmla="*/ 22 w 37"/>
                  <a:gd name="T5" fmla="*/ 13 h 51"/>
                  <a:gd name="T6" fmla="*/ 27 w 37"/>
                  <a:gd name="T7" fmla="*/ 9 h 51"/>
                  <a:gd name="T8" fmla="*/ 34 w 37"/>
                  <a:gd name="T9" fmla="*/ 7 h 51"/>
                  <a:gd name="T10" fmla="*/ 31 w 37"/>
                  <a:gd name="T11" fmla="*/ 4 h 51"/>
                  <a:gd name="T12" fmla="*/ 27 w 37"/>
                  <a:gd name="T13" fmla="*/ 1 h 51"/>
                  <a:gd name="T14" fmla="*/ 23 w 37"/>
                  <a:gd name="T15" fmla="*/ 0 h 51"/>
                  <a:gd name="T16" fmla="*/ 19 w 37"/>
                  <a:gd name="T17" fmla="*/ 0 h 51"/>
                  <a:gd name="T18" fmla="*/ 11 w 37"/>
                  <a:gd name="T19" fmla="*/ 2 h 51"/>
                  <a:gd name="T20" fmla="*/ 6 w 37"/>
                  <a:gd name="T21" fmla="*/ 7 h 51"/>
                  <a:gd name="T22" fmla="*/ 1 w 37"/>
                  <a:gd name="T23" fmla="*/ 15 h 51"/>
                  <a:gd name="T24" fmla="*/ 0 w 37"/>
                  <a:gd name="T25" fmla="*/ 26 h 51"/>
                  <a:gd name="T26" fmla="*/ 1 w 37"/>
                  <a:gd name="T27" fmla="*/ 35 h 51"/>
                  <a:gd name="T28" fmla="*/ 6 w 37"/>
                  <a:gd name="T29" fmla="*/ 43 h 51"/>
                  <a:gd name="T30" fmla="*/ 11 w 37"/>
                  <a:gd name="T31" fmla="*/ 48 h 51"/>
                  <a:gd name="T32" fmla="*/ 19 w 37"/>
                  <a:gd name="T33" fmla="*/ 51 h 51"/>
                  <a:gd name="T34" fmla="*/ 24 w 37"/>
                  <a:gd name="T35" fmla="*/ 49 h 51"/>
                  <a:gd name="T36" fmla="*/ 30 w 37"/>
                  <a:gd name="T37" fmla="*/ 47 h 51"/>
                  <a:gd name="T38" fmla="*/ 34 w 37"/>
                  <a:gd name="T39" fmla="*/ 43 h 51"/>
                  <a:gd name="T40" fmla="*/ 37 w 37"/>
                  <a:gd name="T41" fmla="*/ 38 h 51"/>
                  <a:gd name="T42" fmla="*/ 30 w 37"/>
                  <a:gd name="T43" fmla="*/ 36 h 51"/>
                  <a:gd name="T44" fmla="*/ 23 w 37"/>
                  <a:gd name="T45" fmla="*/ 32 h 51"/>
                  <a:gd name="T46" fmla="*/ 18 w 37"/>
                  <a:gd name="T47" fmla="*/ 27 h 51"/>
                  <a:gd name="T48" fmla="*/ 17 w 3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1"/>
                    </a:lnTo>
                    <a:lnTo>
                      <a:pt x="24" y="49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7" y="38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7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24"/>
              <p:cNvSpPr>
                <a:spLocks/>
              </p:cNvSpPr>
              <p:nvPr/>
            </p:nvSpPr>
            <p:spPr bwMode="auto">
              <a:xfrm>
                <a:off x="3328988" y="2603501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3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25"/>
              <p:cNvSpPr>
                <a:spLocks/>
              </p:cNvSpPr>
              <p:nvPr/>
            </p:nvSpPr>
            <p:spPr bwMode="auto">
              <a:xfrm>
                <a:off x="3328988" y="2633663"/>
                <a:ext cx="15875" cy="20638"/>
              </a:xfrm>
              <a:custGeom>
                <a:avLst/>
                <a:gdLst>
                  <a:gd name="T0" fmla="*/ 17 w 37"/>
                  <a:gd name="T1" fmla="*/ 23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10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2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2 h 50"/>
                  <a:gd name="T20" fmla="*/ 6 w 37"/>
                  <a:gd name="T21" fmla="*/ 7 h 50"/>
                  <a:gd name="T22" fmla="*/ 1 w 37"/>
                  <a:gd name="T23" fmla="*/ 15 h 50"/>
                  <a:gd name="T24" fmla="*/ 0 w 37"/>
                  <a:gd name="T25" fmla="*/ 25 h 50"/>
                  <a:gd name="T26" fmla="*/ 1 w 37"/>
                  <a:gd name="T27" fmla="*/ 36 h 50"/>
                  <a:gd name="T28" fmla="*/ 6 w 37"/>
                  <a:gd name="T29" fmla="*/ 44 h 50"/>
                  <a:gd name="T30" fmla="*/ 11 w 37"/>
                  <a:gd name="T31" fmla="*/ 49 h 50"/>
                  <a:gd name="T32" fmla="*/ 19 w 37"/>
                  <a:gd name="T33" fmla="*/ 50 h 50"/>
                  <a:gd name="T34" fmla="*/ 24 w 37"/>
                  <a:gd name="T35" fmla="*/ 49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6 h 50"/>
                  <a:gd name="T44" fmla="*/ 23 w 37"/>
                  <a:gd name="T45" fmla="*/ 32 h 50"/>
                  <a:gd name="T46" fmla="*/ 18 w 37"/>
                  <a:gd name="T47" fmla="*/ 28 h 50"/>
                  <a:gd name="T48" fmla="*/ 17 w 37"/>
                  <a:gd name="T4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3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10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4"/>
                    </a:lnTo>
                    <a:lnTo>
                      <a:pt x="11" y="49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6"/>
                    </a:lnTo>
                    <a:lnTo>
                      <a:pt x="23" y="32"/>
                    </a:lnTo>
                    <a:lnTo>
                      <a:pt x="18" y="28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26"/>
              <p:cNvSpPr>
                <a:spLocks/>
              </p:cNvSpPr>
              <p:nvPr/>
            </p:nvSpPr>
            <p:spPr bwMode="auto">
              <a:xfrm>
                <a:off x="3328988" y="2662238"/>
                <a:ext cx="15875" cy="19050"/>
              </a:xfrm>
              <a:custGeom>
                <a:avLst/>
                <a:gdLst>
                  <a:gd name="T0" fmla="*/ 17 w 37"/>
                  <a:gd name="T1" fmla="*/ 22 h 50"/>
                  <a:gd name="T2" fmla="*/ 18 w 37"/>
                  <a:gd name="T3" fmla="*/ 17 h 50"/>
                  <a:gd name="T4" fmla="*/ 22 w 37"/>
                  <a:gd name="T5" fmla="*/ 12 h 50"/>
                  <a:gd name="T6" fmla="*/ 27 w 37"/>
                  <a:gd name="T7" fmla="*/ 9 h 50"/>
                  <a:gd name="T8" fmla="*/ 34 w 37"/>
                  <a:gd name="T9" fmla="*/ 7 h 50"/>
                  <a:gd name="T10" fmla="*/ 31 w 37"/>
                  <a:gd name="T11" fmla="*/ 4 h 50"/>
                  <a:gd name="T12" fmla="*/ 27 w 37"/>
                  <a:gd name="T13" fmla="*/ 1 h 50"/>
                  <a:gd name="T14" fmla="*/ 23 w 37"/>
                  <a:gd name="T15" fmla="*/ 0 h 50"/>
                  <a:gd name="T16" fmla="*/ 19 w 37"/>
                  <a:gd name="T17" fmla="*/ 0 h 50"/>
                  <a:gd name="T18" fmla="*/ 11 w 37"/>
                  <a:gd name="T19" fmla="*/ 1 h 50"/>
                  <a:gd name="T20" fmla="*/ 6 w 37"/>
                  <a:gd name="T21" fmla="*/ 7 h 50"/>
                  <a:gd name="T22" fmla="*/ 1 w 37"/>
                  <a:gd name="T23" fmla="*/ 14 h 50"/>
                  <a:gd name="T24" fmla="*/ 0 w 37"/>
                  <a:gd name="T25" fmla="*/ 25 h 50"/>
                  <a:gd name="T26" fmla="*/ 1 w 37"/>
                  <a:gd name="T27" fmla="*/ 35 h 50"/>
                  <a:gd name="T28" fmla="*/ 6 w 37"/>
                  <a:gd name="T29" fmla="*/ 43 h 50"/>
                  <a:gd name="T30" fmla="*/ 11 w 37"/>
                  <a:gd name="T31" fmla="*/ 48 h 50"/>
                  <a:gd name="T32" fmla="*/ 19 w 37"/>
                  <a:gd name="T33" fmla="*/ 50 h 50"/>
                  <a:gd name="T34" fmla="*/ 24 w 37"/>
                  <a:gd name="T35" fmla="*/ 48 h 50"/>
                  <a:gd name="T36" fmla="*/ 30 w 37"/>
                  <a:gd name="T37" fmla="*/ 46 h 50"/>
                  <a:gd name="T38" fmla="*/ 34 w 37"/>
                  <a:gd name="T39" fmla="*/ 42 h 50"/>
                  <a:gd name="T40" fmla="*/ 37 w 37"/>
                  <a:gd name="T41" fmla="*/ 37 h 50"/>
                  <a:gd name="T42" fmla="*/ 30 w 37"/>
                  <a:gd name="T43" fmla="*/ 35 h 50"/>
                  <a:gd name="T44" fmla="*/ 23 w 37"/>
                  <a:gd name="T45" fmla="*/ 31 h 50"/>
                  <a:gd name="T46" fmla="*/ 18 w 37"/>
                  <a:gd name="T47" fmla="*/ 28 h 50"/>
                  <a:gd name="T48" fmla="*/ 17 w 37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50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8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7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27"/>
              <p:cNvSpPr>
                <a:spLocks/>
              </p:cNvSpPr>
              <p:nvPr/>
            </p:nvSpPr>
            <p:spPr bwMode="auto">
              <a:xfrm>
                <a:off x="3354388" y="2576513"/>
                <a:ext cx="15875" cy="20638"/>
              </a:xfrm>
              <a:custGeom>
                <a:avLst/>
                <a:gdLst>
                  <a:gd name="T0" fmla="*/ 17 w 38"/>
                  <a:gd name="T1" fmla="*/ 22 h 51"/>
                  <a:gd name="T2" fmla="*/ 18 w 38"/>
                  <a:gd name="T3" fmla="*/ 17 h 51"/>
                  <a:gd name="T4" fmla="*/ 22 w 38"/>
                  <a:gd name="T5" fmla="*/ 13 h 51"/>
                  <a:gd name="T6" fmla="*/ 27 w 38"/>
                  <a:gd name="T7" fmla="*/ 9 h 51"/>
                  <a:gd name="T8" fmla="*/ 34 w 38"/>
                  <a:gd name="T9" fmla="*/ 8 h 51"/>
                  <a:gd name="T10" fmla="*/ 31 w 38"/>
                  <a:gd name="T11" fmla="*/ 4 h 51"/>
                  <a:gd name="T12" fmla="*/ 27 w 38"/>
                  <a:gd name="T13" fmla="*/ 1 h 51"/>
                  <a:gd name="T14" fmla="*/ 23 w 38"/>
                  <a:gd name="T15" fmla="*/ 0 h 51"/>
                  <a:gd name="T16" fmla="*/ 19 w 38"/>
                  <a:gd name="T17" fmla="*/ 0 h 51"/>
                  <a:gd name="T18" fmla="*/ 11 w 38"/>
                  <a:gd name="T19" fmla="*/ 3 h 51"/>
                  <a:gd name="T20" fmla="*/ 6 w 38"/>
                  <a:gd name="T21" fmla="*/ 8 h 51"/>
                  <a:gd name="T22" fmla="*/ 1 w 38"/>
                  <a:gd name="T23" fmla="*/ 16 h 51"/>
                  <a:gd name="T24" fmla="*/ 0 w 38"/>
                  <a:gd name="T25" fmla="*/ 25 h 51"/>
                  <a:gd name="T26" fmla="*/ 1 w 38"/>
                  <a:gd name="T27" fmla="*/ 35 h 51"/>
                  <a:gd name="T28" fmla="*/ 6 w 38"/>
                  <a:gd name="T29" fmla="*/ 43 h 51"/>
                  <a:gd name="T30" fmla="*/ 11 w 38"/>
                  <a:gd name="T31" fmla="*/ 49 h 51"/>
                  <a:gd name="T32" fmla="*/ 19 w 38"/>
                  <a:gd name="T33" fmla="*/ 51 h 51"/>
                  <a:gd name="T34" fmla="*/ 25 w 38"/>
                  <a:gd name="T35" fmla="*/ 50 h 51"/>
                  <a:gd name="T36" fmla="*/ 30 w 38"/>
                  <a:gd name="T37" fmla="*/ 47 h 51"/>
                  <a:gd name="T38" fmla="*/ 34 w 38"/>
                  <a:gd name="T39" fmla="*/ 43 h 51"/>
                  <a:gd name="T40" fmla="*/ 38 w 38"/>
                  <a:gd name="T41" fmla="*/ 38 h 51"/>
                  <a:gd name="T42" fmla="*/ 30 w 38"/>
                  <a:gd name="T43" fmla="*/ 37 h 51"/>
                  <a:gd name="T44" fmla="*/ 23 w 38"/>
                  <a:gd name="T45" fmla="*/ 33 h 51"/>
                  <a:gd name="T46" fmla="*/ 18 w 38"/>
                  <a:gd name="T47" fmla="*/ 28 h 51"/>
                  <a:gd name="T48" fmla="*/ 17 w 38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1">
                    <a:moveTo>
                      <a:pt x="17" y="22"/>
                    </a:moveTo>
                    <a:lnTo>
                      <a:pt x="18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6" y="43"/>
                    </a:lnTo>
                    <a:lnTo>
                      <a:pt x="11" y="49"/>
                    </a:lnTo>
                    <a:lnTo>
                      <a:pt x="19" y="51"/>
                    </a:lnTo>
                    <a:lnTo>
                      <a:pt x="25" y="50"/>
                    </a:lnTo>
                    <a:lnTo>
                      <a:pt x="30" y="47"/>
                    </a:lnTo>
                    <a:lnTo>
                      <a:pt x="34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3" y="33"/>
                    </a:lnTo>
                    <a:lnTo>
                      <a:pt x="18" y="28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28"/>
              <p:cNvSpPr>
                <a:spLocks/>
              </p:cNvSpPr>
              <p:nvPr/>
            </p:nvSpPr>
            <p:spPr bwMode="auto">
              <a:xfrm>
                <a:off x="3354388" y="2606676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2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4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6 h 49"/>
                  <a:gd name="T38" fmla="*/ 34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29"/>
              <p:cNvSpPr>
                <a:spLocks/>
              </p:cNvSpPr>
              <p:nvPr/>
            </p:nvSpPr>
            <p:spPr bwMode="auto">
              <a:xfrm>
                <a:off x="3354388" y="2636838"/>
                <a:ext cx="15875" cy="19050"/>
              </a:xfrm>
              <a:custGeom>
                <a:avLst/>
                <a:gdLst>
                  <a:gd name="T0" fmla="*/ 17 w 38"/>
                  <a:gd name="T1" fmla="*/ 21 h 50"/>
                  <a:gd name="T2" fmla="*/ 18 w 38"/>
                  <a:gd name="T3" fmla="*/ 16 h 50"/>
                  <a:gd name="T4" fmla="*/ 22 w 38"/>
                  <a:gd name="T5" fmla="*/ 12 h 50"/>
                  <a:gd name="T6" fmla="*/ 27 w 38"/>
                  <a:gd name="T7" fmla="*/ 9 h 50"/>
                  <a:gd name="T8" fmla="*/ 34 w 38"/>
                  <a:gd name="T9" fmla="*/ 6 h 50"/>
                  <a:gd name="T10" fmla="*/ 31 w 38"/>
                  <a:gd name="T11" fmla="*/ 4 h 50"/>
                  <a:gd name="T12" fmla="*/ 27 w 38"/>
                  <a:gd name="T13" fmla="*/ 1 h 50"/>
                  <a:gd name="T14" fmla="*/ 23 w 38"/>
                  <a:gd name="T15" fmla="*/ 0 h 50"/>
                  <a:gd name="T16" fmla="*/ 19 w 38"/>
                  <a:gd name="T17" fmla="*/ 0 h 50"/>
                  <a:gd name="T18" fmla="*/ 11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1 w 38"/>
                  <a:gd name="T31" fmla="*/ 47 h 50"/>
                  <a:gd name="T32" fmla="*/ 19 w 38"/>
                  <a:gd name="T33" fmla="*/ 50 h 50"/>
                  <a:gd name="T34" fmla="*/ 25 w 38"/>
                  <a:gd name="T35" fmla="*/ 48 h 50"/>
                  <a:gd name="T36" fmla="*/ 30 w 38"/>
                  <a:gd name="T37" fmla="*/ 46 h 50"/>
                  <a:gd name="T38" fmla="*/ 34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3 w 38"/>
                  <a:gd name="T45" fmla="*/ 31 h 50"/>
                  <a:gd name="T46" fmla="*/ 18 w 38"/>
                  <a:gd name="T47" fmla="*/ 26 h 50"/>
                  <a:gd name="T48" fmla="*/ 17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7" y="21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9" y="50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30"/>
              <p:cNvSpPr>
                <a:spLocks/>
              </p:cNvSpPr>
              <p:nvPr/>
            </p:nvSpPr>
            <p:spPr bwMode="auto">
              <a:xfrm>
                <a:off x="3354388" y="2665413"/>
                <a:ext cx="15875" cy="19050"/>
              </a:xfrm>
              <a:custGeom>
                <a:avLst/>
                <a:gdLst>
                  <a:gd name="T0" fmla="*/ 17 w 38"/>
                  <a:gd name="T1" fmla="*/ 21 h 49"/>
                  <a:gd name="T2" fmla="*/ 18 w 38"/>
                  <a:gd name="T3" fmla="*/ 15 h 49"/>
                  <a:gd name="T4" fmla="*/ 22 w 38"/>
                  <a:gd name="T5" fmla="*/ 11 h 49"/>
                  <a:gd name="T6" fmla="*/ 27 w 38"/>
                  <a:gd name="T7" fmla="*/ 9 h 49"/>
                  <a:gd name="T8" fmla="*/ 34 w 38"/>
                  <a:gd name="T9" fmla="*/ 6 h 49"/>
                  <a:gd name="T10" fmla="*/ 31 w 38"/>
                  <a:gd name="T11" fmla="*/ 3 h 49"/>
                  <a:gd name="T12" fmla="*/ 27 w 38"/>
                  <a:gd name="T13" fmla="*/ 1 h 49"/>
                  <a:gd name="T14" fmla="*/ 23 w 38"/>
                  <a:gd name="T15" fmla="*/ 0 h 49"/>
                  <a:gd name="T16" fmla="*/ 19 w 38"/>
                  <a:gd name="T17" fmla="*/ 0 h 49"/>
                  <a:gd name="T18" fmla="*/ 11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4 h 49"/>
                  <a:gd name="T26" fmla="*/ 1 w 38"/>
                  <a:gd name="T27" fmla="*/ 34 h 49"/>
                  <a:gd name="T28" fmla="*/ 6 w 38"/>
                  <a:gd name="T29" fmla="*/ 41 h 49"/>
                  <a:gd name="T30" fmla="*/ 11 w 38"/>
                  <a:gd name="T31" fmla="*/ 47 h 49"/>
                  <a:gd name="T32" fmla="*/ 19 w 38"/>
                  <a:gd name="T33" fmla="*/ 49 h 49"/>
                  <a:gd name="T34" fmla="*/ 25 w 38"/>
                  <a:gd name="T35" fmla="*/ 48 h 49"/>
                  <a:gd name="T36" fmla="*/ 30 w 38"/>
                  <a:gd name="T37" fmla="*/ 45 h 49"/>
                  <a:gd name="T38" fmla="*/ 34 w 38"/>
                  <a:gd name="T39" fmla="*/ 41 h 49"/>
                  <a:gd name="T40" fmla="*/ 38 w 38"/>
                  <a:gd name="T41" fmla="*/ 36 h 49"/>
                  <a:gd name="T42" fmla="*/ 30 w 38"/>
                  <a:gd name="T43" fmla="*/ 35 h 49"/>
                  <a:gd name="T44" fmla="*/ 23 w 38"/>
                  <a:gd name="T45" fmla="*/ 31 h 49"/>
                  <a:gd name="T46" fmla="*/ 18 w 38"/>
                  <a:gd name="T47" fmla="*/ 26 h 49"/>
                  <a:gd name="T48" fmla="*/ 17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7" y="21"/>
                    </a:moveTo>
                    <a:lnTo>
                      <a:pt x="18" y="15"/>
                    </a:lnTo>
                    <a:lnTo>
                      <a:pt x="22" y="11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6" y="41"/>
                    </a:lnTo>
                    <a:lnTo>
                      <a:pt x="11" y="47"/>
                    </a:lnTo>
                    <a:lnTo>
                      <a:pt x="19" y="49"/>
                    </a:lnTo>
                    <a:lnTo>
                      <a:pt x="25" y="48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3" y="31"/>
                    </a:lnTo>
                    <a:lnTo>
                      <a:pt x="18" y="26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1"/>
              <p:cNvSpPr>
                <a:spLocks/>
              </p:cNvSpPr>
              <p:nvPr/>
            </p:nvSpPr>
            <p:spPr bwMode="auto">
              <a:xfrm>
                <a:off x="3384551" y="2579688"/>
                <a:ext cx="14288" cy="19050"/>
              </a:xfrm>
              <a:custGeom>
                <a:avLst/>
                <a:gdLst>
                  <a:gd name="T0" fmla="*/ 18 w 38"/>
                  <a:gd name="T1" fmla="*/ 22 h 49"/>
                  <a:gd name="T2" fmla="*/ 20 w 38"/>
                  <a:gd name="T3" fmla="*/ 17 h 49"/>
                  <a:gd name="T4" fmla="*/ 24 w 38"/>
                  <a:gd name="T5" fmla="*/ 13 h 49"/>
                  <a:gd name="T6" fmla="*/ 29 w 38"/>
                  <a:gd name="T7" fmla="*/ 9 h 49"/>
                  <a:gd name="T8" fmla="*/ 35 w 38"/>
                  <a:gd name="T9" fmla="*/ 6 h 49"/>
                  <a:gd name="T10" fmla="*/ 33 w 38"/>
                  <a:gd name="T11" fmla="*/ 4 h 49"/>
                  <a:gd name="T12" fmla="*/ 29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2 h 49"/>
                  <a:gd name="T20" fmla="*/ 7 w 38"/>
                  <a:gd name="T21" fmla="*/ 8 h 49"/>
                  <a:gd name="T22" fmla="*/ 1 w 38"/>
                  <a:gd name="T23" fmla="*/ 15 h 49"/>
                  <a:gd name="T24" fmla="*/ 0 w 38"/>
                  <a:gd name="T25" fmla="*/ 25 h 49"/>
                  <a:gd name="T26" fmla="*/ 1 w 38"/>
                  <a:gd name="T27" fmla="*/ 35 h 49"/>
                  <a:gd name="T28" fmla="*/ 7 w 38"/>
                  <a:gd name="T29" fmla="*/ 43 h 49"/>
                  <a:gd name="T30" fmla="*/ 13 w 38"/>
                  <a:gd name="T31" fmla="*/ 48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7 h 49"/>
                  <a:gd name="T38" fmla="*/ 35 w 38"/>
                  <a:gd name="T39" fmla="*/ 43 h 49"/>
                  <a:gd name="T40" fmla="*/ 38 w 38"/>
                  <a:gd name="T41" fmla="*/ 38 h 49"/>
                  <a:gd name="T42" fmla="*/ 30 w 38"/>
                  <a:gd name="T43" fmla="*/ 36 h 49"/>
                  <a:gd name="T44" fmla="*/ 25 w 38"/>
                  <a:gd name="T45" fmla="*/ 32 h 49"/>
                  <a:gd name="T46" fmla="*/ 20 w 38"/>
                  <a:gd name="T47" fmla="*/ 27 h 49"/>
                  <a:gd name="T48" fmla="*/ 18 w 38"/>
                  <a:gd name="T49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2"/>
                    </a:moveTo>
                    <a:lnTo>
                      <a:pt x="20" y="17"/>
                    </a:lnTo>
                    <a:lnTo>
                      <a:pt x="24" y="13"/>
                    </a:lnTo>
                    <a:lnTo>
                      <a:pt x="29" y="9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3" y="48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7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32"/>
              <p:cNvSpPr>
                <a:spLocks/>
              </p:cNvSpPr>
              <p:nvPr/>
            </p:nvSpPr>
            <p:spPr bwMode="auto">
              <a:xfrm>
                <a:off x="3384551" y="2608263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33"/>
              <p:cNvSpPr>
                <a:spLocks/>
              </p:cNvSpPr>
              <p:nvPr/>
            </p:nvSpPr>
            <p:spPr bwMode="auto">
              <a:xfrm>
                <a:off x="3384551" y="2640013"/>
                <a:ext cx="14288" cy="19050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10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2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8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6 h 50"/>
                  <a:gd name="T44" fmla="*/ 25 w 38"/>
                  <a:gd name="T45" fmla="*/ 32 h 50"/>
                  <a:gd name="T46" fmla="*/ 20 w 38"/>
                  <a:gd name="T47" fmla="*/ 27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8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0" y="27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34"/>
              <p:cNvSpPr>
                <a:spLocks/>
              </p:cNvSpPr>
              <p:nvPr/>
            </p:nvSpPr>
            <p:spPr bwMode="auto">
              <a:xfrm>
                <a:off x="3384551" y="2667001"/>
                <a:ext cx="14288" cy="20638"/>
              </a:xfrm>
              <a:custGeom>
                <a:avLst/>
                <a:gdLst>
                  <a:gd name="T0" fmla="*/ 18 w 38"/>
                  <a:gd name="T1" fmla="*/ 21 h 50"/>
                  <a:gd name="T2" fmla="*/ 20 w 38"/>
                  <a:gd name="T3" fmla="*/ 16 h 50"/>
                  <a:gd name="T4" fmla="*/ 24 w 38"/>
                  <a:gd name="T5" fmla="*/ 12 h 50"/>
                  <a:gd name="T6" fmla="*/ 29 w 38"/>
                  <a:gd name="T7" fmla="*/ 9 h 50"/>
                  <a:gd name="T8" fmla="*/ 35 w 38"/>
                  <a:gd name="T9" fmla="*/ 7 h 50"/>
                  <a:gd name="T10" fmla="*/ 33 w 38"/>
                  <a:gd name="T11" fmla="*/ 4 h 50"/>
                  <a:gd name="T12" fmla="*/ 29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7 w 38"/>
                  <a:gd name="T21" fmla="*/ 7 h 50"/>
                  <a:gd name="T22" fmla="*/ 1 w 38"/>
                  <a:gd name="T23" fmla="*/ 15 h 50"/>
                  <a:gd name="T24" fmla="*/ 0 w 38"/>
                  <a:gd name="T25" fmla="*/ 25 h 50"/>
                  <a:gd name="T26" fmla="*/ 1 w 38"/>
                  <a:gd name="T27" fmla="*/ 34 h 50"/>
                  <a:gd name="T28" fmla="*/ 7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2 h 50"/>
                  <a:gd name="T46" fmla="*/ 20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20" y="16"/>
                    </a:lnTo>
                    <a:lnTo>
                      <a:pt x="24" y="12"/>
                    </a:lnTo>
                    <a:lnTo>
                      <a:pt x="29" y="9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7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5"/>
              <p:cNvSpPr>
                <a:spLocks/>
              </p:cNvSpPr>
              <p:nvPr/>
            </p:nvSpPr>
            <p:spPr bwMode="auto">
              <a:xfrm>
                <a:off x="3411538" y="2581276"/>
                <a:ext cx="15875" cy="20638"/>
              </a:xfrm>
              <a:custGeom>
                <a:avLst/>
                <a:gdLst>
                  <a:gd name="T0" fmla="*/ 18 w 38"/>
                  <a:gd name="T1" fmla="*/ 22 h 50"/>
                  <a:gd name="T2" fmla="*/ 19 w 38"/>
                  <a:gd name="T3" fmla="*/ 17 h 50"/>
                  <a:gd name="T4" fmla="*/ 23 w 38"/>
                  <a:gd name="T5" fmla="*/ 13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2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3 h 50"/>
                  <a:gd name="T20" fmla="*/ 6 w 38"/>
                  <a:gd name="T21" fmla="*/ 8 h 50"/>
                  <a:gd name="T22" fmla="*/ 1 w 38"/>
                  <a:gd name="T23" fmla="*/ 16 h 50"/>
                  <a:gd name="T24" fmla="*/ 0 w 38"/>
                  <a:gd name="T25" fmla="*/ 25 h 50"/>
                  <a:gd name="T26" fmla="*/ 1 w 38"/>
                  <a:gd name="T27" fmla="*/ 36 h 50"/>
                  <a:gd name="T28" fmla="*/ 6 w 38"/>
                  <a:gd name="T29" fmla="*/ 43 h 50"/>
                  <a:gd name="T30" fmla="*/ 13 w 38"/>
                  <a:gd name="T31" fmla="*/ 49 h 50"/>
                  <a:gd name="T32" fmla="*/ 21 w 38"/>
                  <a:gd name="T33" fmla="*/ 50 h 50"/>
                  <a:gd name="T34" fmla="*/ 26 w 38"/>
                  <a:gd name="T35" fmla="*/ 49 h 50"/>
                  <a:gd name="T36" fmla="*/ 31 w 38"/>
                  <a:gd name="T37" fmla="*/ 46 h 50"/>
                  <a:gd name="T38" fmla="*/ 35 w 38"/>
                  <a:gd name="T39" fmla="*/ 43 h 50"/>
                  <a:gd name="T40" fmla="*/ 38 w 38"/>
                  <a:gd name="T41" fmla="*/ 38 h 50"/>
                  <a:gd name="T42" fmla="*/ 30 w 38"/>
                  <a:gd name="T43" fmla="*/ 37 h 50"/>
                  <a:gd name="T44" fmla="*/ 25 w 38"/>
                  <a:gd name="T45" fmla="*/ 33 h 50"/>
                  <a:gd name="T46" fmla="*/ 19 w 38"/>
                  <a:gd name="T47" fmla="*/ 28 h 50"/>
                  <a:gd name="T48" fmla="*/ 18 w 38"/>
                  <a:gd name="T4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2"/>
                    </a:moveTo>
                    <a:lnTo>
                      <a:pt x="19" y="17"/>
                    </a:lnTo>
                    <a:lnTo>
                      <a:pt x="23" y="13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1" y="50"/>
                    </a:lnTo>
                    <a:lnTo>
                      <a:pt x="26" y="49"/>
                    </a:lnTo>
                    <a:lnTo>
                      <a:pt x="31" y="46"/>
                    </a:lnTo>
                    <a:lnTo>
                      <a:pt x="35" y="43"/>
                    </a:lnTo>
                    <a:lnTo>
                      <a:pt x="38" y="38"/>
                    </a:lnTo>
                    <a:lnTo>
                      <a:pt x="30" y="37"/>
                    </a:lnTo>
                    <a:lnTo>
                      <a:pt x="25" y="33"/>
                    </a:lnTo>
                    <a:lnTo>
                      <a:pt x="19" y="2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6"/>
              <p:cNvSpPr>
                <a:spLocks/>
              </p:cNvSpPr>
              <p:nvPr/>
            </p:nvSpPr>
            <p:spPr bwMode="auto">
              <a:xfrm>
                <a:off x="3411538" y="2611438"/>
                <a:ext cx="15875" cy="19050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6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6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6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37"/>
              <p:cNvSpPr>
                <a:spLocks/>
              </p:cNvSpPr>
              <p:nvPr/>
            </p:nvSpPr>
            <p:spPr bwMode="auto">
              <a:xfrm>
                <a:off x="3411538" y="2641601"/>
                <a:ext cx="15875" cy="20638"/>
              </a:xfrm>
              <a:custGeom>
                <a:avLst/>
                <a:gdLst>
                  <a:gd name="T0" fmla="*/ 18 w 38"/>
                  <a:gd name="T1" fmla="*/ 21 h 50"/>
                  <a:gd name="T2" fmla="*/ 19 w 38"/>
                  <a:gd name="T3" fmla="*/ 16 h 50"/>
                  <a:gd name="T4" fmla="*/ 23 w 38"/>
                  <a:gd name="T5" fmla="*/ 12 h 50"/>
                  <a:gd name="T6" fmla="*/ 28 w 38"/>
                  <a:gd name="T7" fmla="*/ 9 h 50"/>
                  <a:gd name="T8" fmla="*/ 35 w 38"/>
                  <a:gd name="T9" fmla="*/ 7 h 50"/>
                  <a:gd name="T10" fmla="*/ 32 w 38"/>
                  <a:gd name="T11" fmla="*/ 4 h 50"/>
                  <a:gd name="T12" fmla="*/ 28 w 38"/>
                  <a:gd name="T13" fmla="*/ 1 h 50"/>
                  <a:gd name="T14" fmla="*/ 25 w 38"/>
                  <a:gd name="T15" fmla="*/ 0 h 50"/>
                  <a:gd name="T16" fmla="*/ 21 w 38"/>
                  <a:gd name="T17" fmla="*/ 0 h 50"/>
                  <a:gd name="T18" fmla="*/ 13 w 38"/>
                  <a:gd name="T19" fmla="*/ 1 h 50"/>
                  <a:gd name="T20" fmla="*/ 6 w 38"/>
                  <a:gd name="T21" fmla="*/ 7 h 50"/>
                  <a:gd name="T22" fmla="*/ 1 w 38"/>
                  <a:gd name="T23" fmla="*/ 14 h 50"/>
                  <a:gd name="T24" fmla="*/ 0 w 38"/>
                  <a:gd name="T25" fmla="*/ 25 h 50"/>
                  <a:gd name="T26" fmla="*/ 1 w 38"/>
                  <a:gd name="T27" fmla="*/ 34 h 50"/>
                  <a:gd name="T28" fmla="*/ 6 w 38"/>
                  <a:gd name="T29" fmla="*/ 42 h 50"/>
                  <a:gd name="T30" fmla="*/ 13 w 38"/>
                  <a:gd name="T31" fmla="*/ 47 h 50"/>
                  <a:gd name="T32" fmla="*/ 21 w 38"/>
                  <a:gd name="T33" fmla="*/ 50 h 50"/>
                  <a:gd name="T34" fmla="*/ 26 w 38"/>
                  <a:gd name="T35" fmla="*/ 48 h 50"/>
                  <a:gd name="T36" fmla="*/ 31 w 38"/>
                  <a:gd name="T37" fmla="*/ 46 h 50"/>
                  <a:gd name="T38" fmla="*/ 35 w 38"/>
                  <a:gd name="T39" fmla="*/ 42 h 50"/>
                  <a:gd name="T40" fmla="*/ 38 w 38"/>
                  <a:gd name="T41" fmla="*/ 37 h 50"/>
                  <a:gd name="T42" fmla="*/ 30 w 38"/>
                  <a:gd name="T43" fmla="*/ 35 h 50"/>
                  <a:gd name="T44" fmla="*/ 25 w 38"/>
                  <a:gd name="T45" fmla="*/ 31 h 50"/>
                  <a:gd name="T46" fmla="*/ 19 w 38"/>
                  <a:gd name="T47" fmla="*/ 26 h 50"/>
                  <a:gd name="T48" fmla="*/ 18 w 38"/>
                  <a:gd name="T4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0">
                    <a:moveTo>
                      <a:pt x="18" y="21"/>
                    </a:moveTo>
                    <a:lnTo>
                      <a:pt x="19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50"/>
                    </a:lnTo>
                    <a:lnTo>
                      <a:pt x="26" y="48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38" y="37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38"/>
              <p:cNvSpPr>
                <a:spLocks/>
              </p:cNvSpPr>
              <p:nvPr/>
            </p:nvSpPr>
            <p:spPr bwMode="auto">
              <a:xfrm>
                <a:off x="3411538" y="2670176"/>
                <a:ext cx="15875" cy="19050"/>
              </a:xfrm>
              <a:custGeom>
                <a:avLst/>
                <a:gdLst>
                  <a:gd name="T0" fmla="*/ 18 w 38"/>
                  <a:gd name="T1" fmla="*/ 21 h 49"/>
                  <a:gd name="T2" fmla="*/ 19 w 38"/>
                  <a:gd name="T3" fmla="*/ 15 h 49"/>
                  <a:gd name="T4" fmla="*/ 23 w 38"/>
                  <a:gd name="T5" fmla="*/ 11 h 49"/>
                  <a:gd name="T6" fmla="*/ 28 w 38"/>
                  <a:gd name="T7" fmla="*/ 9 h 49"/>
                  <a:gd name="T8" fmla="*/ 35 w 38"/>
                  <a:gd name="T9" fmla="*/ 6 h 49"/>
                  <a:gd name="T10" fmla="*/ 32 w 38"/>
                  <a:gd name="T11" fmla="*/ 4 h 49"/>
                  <a:gd name="T12" fmla="*/ 28 w 38"/>
                  <a:gd name="T13" fmla="*/ 1 h 49"/>
                  <a:gd name="T14" fmla="*/ 25 w 38"/>
                  <a:gd name="T15" fmla="*/ 0 h 49"/>
                  <a:gd name="T16" fmla="*/ 21 w 38"/>
                  <a:gd name="T17" fmla="*/ 0 h 49"/>
                  <a:gd name="T18" fmla="*/ 13 w 38"/>
                  <a:gd name="T19" fmla="*/ 1 h 49"/>
                  <a:gd name="T20" fmla="*/ 6 w 38"/>
                  <a:gd name="T21" fmla="*/ 6 h 49"/>
                  <a:gd name="T22" fmla="*/ 1 w 38"/>
                  <a:gd name="T23" fmla="*/ 14 h 49"/>
                  <a:gd name="T24" fmla="*/ 0 w 38"/>
                  <a:gd name="T25" fmla="*/ 25 h 49"/>
                  <a:gd name="T26" fmla="*/ 1 w 38"/>
                  <a:gd name="T27" fmla="*/ 34 h 49"/>
                  <a:gd name="T28" fmla="*/ 6 w 38"/>
                  <a:gd name="T29" fmla="*/ 42 h 49"/>
                  <a:gd name="T30" fmla="*/ 13 w 38"/>
                  <a:gd name="T31" fmla="*/ 47 h 49"/>
                  <a:gd name="T32" fmla="*/ 21 w 38"/>
                  <a:gd name="T33" fmla="*/ 49 h 49"/>
                  <a:gd name="T34" fmla="*/ 26 w 38"/>
                  <a:gd name="T35" fmla="*/ 48 h 49"/>
                  <a:gd name="T36" fmla="*/ 31 w 38"/>
                  <a:gd name="T37" fmla="*/ 45 h 49"/>
                  <a:gd name="T38" fmla="*/ 35 w 38"/>
                  <a:gd name="T39" fmla="*/ 42 h 49"/>
                  <a:gd name="T40" fmla="*/ 38 w 38"/>
                  <a:gd name="T41" fmla="*/ 36 h 49"/>
                  <a:gd name="T42" fmla="*/ 30 w 38"/>
                  <a:gd name="T43" fmla="*/ 35 h 49"/>
                  <a:gd name="T44" fmla="*/ 25 w 38"/>
                  <a:gd name="T45" fmla="*/ 31 h 49"/>
                  <a:gd name="T46" fmla="*/ 19 w 38"/>
                  <a:gd name="T47" fmla="*/ 26 h 49"/>
                  <a:gd name="T48" fmla="*/ 18 w 38"/>
                  <a:gd name="T4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49">
                    <a:moveTo>
                      <a:pt x="18" y="21"/>
                    </a:moveTo>
                    <a:lnTo>
                      <a:pt x="19" y="15"/>
                    </a:lnTo>
                    <a:lnTo>
                      <a:pt x="23" y="11"/>
                    </a:lnTo>
                    <a:lnTo>
                      <a:pt x="28" y="9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4"/>
                    </a:lnTo>
                    <a:lnTo>
                      <a:pt x="6" y="42"/>
                    </a:lnTo>
                    <a:lnTo>
                      <a:pt x="13" y="47"/>
                    </a:lnTo>
                    <a:lnTo>
                      <a:pt x="21" y="49"/>
                    </a:lnTo>
                    <a:lnTo>
                      <a:pt x="26" y="48"/>
                    </a:lnTo>
                    <a:lnTo>
                      <a:pt x="31" y="45"/>
                    </a:lnTo>
                    <a:lnTo>
                      <a:pt x="35" y="42"/>
                    </a:lnTo>
                    <a:lnTo>
                      <a:pt x="38" y="36"/>
                    </a:lnTo>
                    <a:lnTo>
                      <a:pt x="30" y="35"/>
                    </a:lnTo>
                    <a:lnTo>
                      <a:pt x="25" y="31"/>
                    </a:lnTo>
                    <a:lnTo>
                      <a:pt x="19" y="26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3" name="Téglalap 322"/>
            <p:cNvSpPr/>
            <p:nvPr/>
          </p:nvSpPr>
          <p:spPr>
            <a:xfrm>
              <a:off x="4171173" y="2872811"/>
              <a:ext cx="495148" cy="341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zövegdoboz 323"/>
            <p:cNvSpPr txBox="1"/>
            <p:nvPr/>
          </p:nvSpPr>
          <p:spPr>
            <a:xfrm>
              <a:off x="3740536" y="2440800"/>
              <a:ext cx="580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/>
                <a:t>P</a:t>
              </a:r>
              <a:r>
                <a:rPr lang="hu-HU" smtClean="0"/>
                <a:t>roxy</a:t>
              </a:r>
              <a:endParaRPr lang="en-US"/>
            </a:p>
          </p:txBody>
        </p:sp>
        <p:grpSp>
          <p:nvGrpSpPr>
            <p:cNvPr id="325" name="Csoportba foglalás 324"/>
            <p:cNvGrpSpPr/>
            <p:nvPr/>
          </p:nvGrpSpPr>
          <p:grpSpPr>
            <a:xfrm>
              <a:off x="4853168" y="2076088"/>
              <a:ext cx="768350" cy="749299"/>
              <a:chOff x="6743700" y="1817688"/>
              <a:chExt cx="768350" cy="749299"/>
            </a:xfrm>
          </p:grpSpPr>
          <p:sp>
            <p:nvSpPr>
              <p:cNvPr id="461" name="Freeform 43"/>
              <p:cNvSpPr>
                <a:spLocks/>
              </p:cNvSpPr>
              <p:nvPr/>
            </p:nvSpPr>
            <p:spPr bwMode="auto">
              <a:xfrm>
                <a:off x="6902450" y="2286000"/>
                <a:ext cx="433387" cy="128587"/>
              </a:xfrm>
              <a:custGeom>
                <a:avLst/>
                <a:gdLst>
                  <a:gd name="T0" fmla="*/ 748 w 820"/>
                  <a:gd name="T1" fmla="*/ 64 h 241"/>
                  <a:gd name="T2" fmla="*/ 747 w 820"/>
                  <a:gd name="T3" fmla="*/ 63 h 241"/>
                  <a:gd name="T4" fmla="*/ 743 w 820"/>
                  <a:gd name="T5" fmla="*/ 59 h 241"/>
                  <a:gd name="T6" fmla="*/ 735 w 820"/>
                  <a:gd name="T7" fmla="*/ 56 h 241"/>
                  <a:gd name="T8" fmla="*/ 726 w 820"/>
                  <a:gd name="T9" fmla="*/ 52 h 241"/>
                  <a:gd name="T10" fmla="*/ 712 w 820"/>
                  <a:gd name="T11" fmla="*/ 47 h 241"/>
                  <a:gd name="T12" fmla="*/ 696 w 820"/>
                  <a:gd name="T13" fmla="*/ 41 h 241"/>
                  <a:gd name="T14" fmla="*/ 678 w 820"/>
                  <a:gd name="T15" fmla="*/ 36 h 241"/>
                  <a:gd name="T16" fmla="*/ 657 w 820"/>
                  <a:gd name="T17" fmla="*/ 30 h 241"/>
                  <a:gd name="T18" fmla="*/ 634 w 820"/>
                  <a:gd name="T19" fmla="*/ 24 h 241"/>
                  <a:gd name="T20" fmla="*/ 609 w 820"/>
                  <a:gd name="T21" fmla="*/ 19 h 241"/>
                  <a:gd name="T22" fmla="*/ 581 w 820"/>
                  <a:gd name="T23" fmla="*/ 14 h 241"/>
                  <a:gd name="T24" fmla="*/ 552 w 820"/>
                  <a:gd name="T25" fmla="*/ 9 h 241"/>
                  <a:gd name="T26" fmla="*/ 523 w 820"/>
                  <a:gd name="T27" fmla="*/ 5 h 241"/>
                  <a:gd name="T28" fmla="*/ 492 w 820"/>
                  <a:gd name="T29" fmla="*/ 2 h 241"/>
                  <a:gd name="T30" fmla="*/ 458 w 820"/>
                  <a:gd name="T31" fmla="*/ 1 h 241"/>
                  <a:gd name="T32" fmla="*/ 424 w 820"/>
                  <a:gd name="T33" fmla="*/ 0 h 241"/>
                  <a:gd name="T34" fmla="*/ 390 w 820"/>
                  <a:gd name="T35" fmla="*/ 1 h 241"/>
                  <a:gd name="T36" fmla="*/ 357 w 820"/>
                  <a:gd name="T37" fmla="*/ 2 h 241"/>
                  <a:gd name="T38" fmla="*/ 325 w 820"/>
                  <a:gd name="T39" fmla="*/ 5 h 241"/>
                  <a:gd name="T40" fmla="*/ 295 w 820"/>
                  <a:gd name="T41" fmla="*/ 8 h 241"/>
                  <a:gd name="T42" fmla="*/ 265 w 820"/>
                  <a:gd name="T43" fmla="*/ 12 h 241"/>
                  <a:gd name="T44" fmla="*/ 237 w 820"/>
                  <a:gd name="T45" fmla="*/ 17 h 241"/>
                  <a:gd name="T46" fmla="*/ 212 w 820"/>
                  <a:gd name="T47" fmla="*/ 22 h 241"/>
                  <a:gd name="T48" fmla="*/ 188 w 820"/>
                  <a:gd name="T49" fmla="*/ 26 h 241"/>
                  <a:gd name="T50" fmla="*/ 167 w 820"/>
                  <a:gd name="T51" fmla="*/ 32 h 241"/>
                  <a:gd name="T52" fmla="*/ 148 w 820"/>
                  <a:gd name="T53" fmla="*/ 37 h 241"/>
                  <a:gd name="T54" fmla="*/ 130 w 820"/>
                  <a:gd name="T55" fmla="*/ 41 h 241"/>
                  <a:gd name="T56" fmla="*/ 117 w 820"/>
                  <a:gd name="T57" fmla="*/ 46 h 241"/>
                  <a:gd name="T58" fmla="*/ 105 w 820"/>
                  <a:gd name="T59" fmla="*/ 49 h 241"/>
                  <a:gd name="T60" fmla="*/ 96 w 820"/>
                  <a:gd name="T61" fmla="*/ 52 h 241"/>
                  <a:gd name="T62" fmla="*/ 92 w 820"/>
                  <a:gd name="T63" fmla="*/ 53 h 241"/>
                  <a:gd name="T64" fmla="*/ 90 w 820"/>
                  <a:gd name="T65" fmla="*/ 54 h 241"/>
                  <a:gd name="T66" fmla="*/ 0 w 820"/>
                  <a:gd name="T67" fmla="*/ 238 h 241"/>
                  <a:gd name="T68" fmla="*/ 820 w 820"/>
                  <a:gd name="T69" fmla="*/ 241 h 241"/>
                  <a:gd name="T70" fmla="*/ 748 w 820"/>
                  <a:gd name="T71" fmla="*/ 6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0" h="241">
                    <a:moveTo>
                      <a:pt x="748" y="64"/>
                    </a:moveTo>
                    <a:lnTo>
                      <a:pt x="747" y="63"/>
                    </a:lnTo>
                    <a:lnTo>
                      <a:pt x="743" y="59"/>
                    </a:lnTo>
                    <a:lnTo>
                      <a:pt x="735" y="56"/>
                    </a:lnTo>
                    <a:lnTo>
                      <a:pt x="726" y="52"/>
                    </a:lnTo>
                    <a:lnTo>
                      <a:pt x="712" y="47"/>
                    </a:lnTo>
                    <a:lnTo>
                      <a:pt x="696" y="41"/>
                    </a:lnTo>
                    <a:lnTo>
                      <a:pt x="678" y="36"/>
                    </a:lnTo>
                    <a:lnTo>
                      <a:pt x="657" y="30"/>
                    </a:lnTo>
                    <a:lnTo>
                      <a:pt x="634" y="24"/>
                    </a:lnTo>
                    <a:lnTo>
                      <a:pt x="609" y="19"/>
                    </a:lnTo>
                    <a:lnTo>
                      <a:pt x="581" y="14"/>
                    </a:lnTo>
                    <a:lnTo>
                      <a:pt x="552" y="9"/>
                    </a:lnTo>
                    <a:lnTo>
                      <a:pt x="523" y="5"/>
                    </a:lnTo>
                    <a:lnTo>
                      <a:pt x="492" y="2"/>
                    </a:lnTo>
                    <a:lnTo>
                      <a:pt x="458" y="1"/>
                    </a:lnTo>
                    <a:lnTo>
                      <a:pt x="424" y="0"/>
                    </a:lnTo>
                    <a:lnTo>
                      <a:pt x="390" y="1"/>
                    </a:lnTo>
                    <a:lnTo>
                      <a:pt x="357" y="2"/>
                    </a:lnTo>
                    <a:lnTo>
                      <a:pt x="325" y="5"/>
                    </a:lnTo>
                    <a:lnTo>
                      <a:pt x="295" y="8"/>
                    </a:lnTo>
                    <a:lnTo>
                      <a:pt x="265" y="12"/>
                    </a:lnTo>
                    <a:lnTo>
                      <a:pt x="237" y="17"/>
                    </a:lnTo>
                    <a:lnTo>
                      <a:pt x="212" y="22"/>
                    </a:lnTo>
                    <a:lnTo>
                      <a:pt x="188" y="26"/>
                    </a:lnTo>
                    <a:lnTo>
                      <a:pt x="167" y="32"/>
                    </a:lnTo>
                    <a:lnTo>
                      <a:pt x="148" y="37"/>
                    </a:lnTo>
                    <a:lnTo>
                      <a:pt x="130" y="41"/>
                    </a:lnTo>
                    <a:lnTo>
                      <a:pt x="117" y="46"/>
                    </a:lnTo>
                    <a:lnTo>
                      <a:pt x="105" y="49"/>
                    </a:lnTo>
                    <a:lnTo>
                      <a:pt x="96" y="52"/>
                    </a:lnTo>
                    <a:lnTo>
                      <a:pt x="92" y="53"/>
                    </a:lnTo>
                    <a:lnTo>
                      <a:pt x="90" y="54"/>
                    </a:lnTo>
                    <a:lnTo>
                      <a:pt x="0" y="238"/>
                    </a:lnTo>
                    <a:lnTo>
                      <a:pt x="820" y="241"/>
                    </a:lnTo>
                    <a:lnTo>
                      <a:pt x="748" y="6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44"/>
              <p:cNvSpPr>
                <a:spLocks noChangeArrowheads="1"/>
              </p:cNvSpPr>
              <p:nvPr/>
            </p:nvSpPr>
            <p:spPr bwMode="auto">
              <a:xfrm>
                <a:off x="6808788" y="1822450"/>
                <a:ext cx="619125" cy="48418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45"/>
              <p:cNvSpPr>
                <a:spLocks/>
              </p:cNvSpPr>
              <p:nvPr/>
            </p:nvSpPr>
            <p:spPr bwMode="auto">
              <a:xfrm>
                <a:off x="6751638" y="2413000"/>
                <a:ext cx="757237" cy="150812"/>
              </a:xfrm>
              <a:custGeom>
                <a:avLst/>
                <a:gdLst>
                  <a:gd name="T0" fmla="*/ 131 w 1431"/>
                  <a:gd name="T1" fmla="*/ 0 h 286"/>
                  <a:gd name="T2" fmla="*/ 0 w 1431"/>
                  <a:gd name="T3" fmla="*/ 225 h 286"/>
                  <a:gd name="T4" fmla="*/ 3 w 1431"/>
                  <a:gd name="T5" fmla="*/ 257 h 286"/>
                  <a:gd name="T6" fmla="*/ 22 w 1431"/>
                  <a:gd name="T7" fmla="*/ 284 h 286"/>
                  <a:gd name="T8" fmla="*/ 27 w 1431"/>
                  <a:gd name="T9" fmla="*/ 284 h 286"/>
                  <a:gd name="T10" fmla="*/ 37 w 1431"/>
                  <a:gd name="T11" fmla="*/ 284 h 286"/>
                  <a:gd name="T12" fmla="*/ 56 w 1431"/>
                  <a:gd name="T13" fmla="*/ 284 h 286"/>
                  <a:gd name="T14" fmla="*/ 81 w 1431"/>
                  <a:gd name="T15" fmla="*/ 284 h 286"/>
                  <a:gd name="T16" fmla="*/ 113 w 1431"/>
                  <a:gd name="T17" fmla="*/ 284 h 286"/>
                  <a:gd name="T18" fmla="*/ 149 w 1431"/>
                  <a:gd name="T19" fmla="*/ 284 h 286"/>
                  <a:gd name="T20" fmla="*/ 191 w 1431"/>
                  <a:gd name="T21" fmla="*/ 284 h 286"/>
                  <a:gd name="T22" fmla="*/ 237 w 1431"/>
                  <a:gd name="T23" fmla="*/ 284 h 286"/>
                  <a:gd name="T24" fmla="*/ 288 w 1431"/>
                  <a:gd name="T25" fmla="*/ 284 h 286"/>
                  <a:gd name="T26" fmla="*/ 342 w 1431"/>
                  <a:gd name="T27" fmla="*/ 284 h 286"/>
                  <a:gd name="T28" fmla="*/ 398 w 1431"/>
                  <a:gd name="T29" fmla="*/ 285 h 286"/>
                  <a:gd name="T30" fmla="*/ 458 w 1431"/>
                  <a:gd name="T31" fmla="*/ 285 h 286"/>
                  <a:gd name="T32" fmla="*/ 520 w 1431"/>
                  <a:gd name="T33" fmla="*/ 285 h 286"/>
                  <a:gd name="T34" fmla="*/ 583 w 1431"/>
                  <a:gd name="T35" fmla="*/ 285 h 286"/>
                  <a:gd name="T36" fmla="*/ 647 w 1431"/>
                  <a:gd name="T37" fmla="*/ 285 h 286"/>
                  <a:gd name="T38" fmla="*/ 713 w 1431"/>
                  <a:gd name="T39" fmla="*/ 285 h 286"/>
                  <a:gd name="T40" fmla="*/ 777 w 1431"/>
                  <a:gd name="T41" fmla="*/ 285 h 286"/>
                  <a:gd name="T42" fmla="*/ 841 w 1431"/>
                  <a:gd name="T43" fmla="*/ 285 h 286"/>
                  <a:gd name="T44" fmla="*/ 905 w 1431"/>
                  <a:gd name="T45" fmla="*/ 285 h 286"/>
                  <a:gd name="T46" fmla="*/ 966 w 1431"/>
                  <a:gd name="T47" fmla="*/ 285 h 286"/>
                  <a:gd name="T48" fmla="*/ 1026 w 1431"/>
                  <a:gd name="T49" fmla="*/ 285 h 286"/>
                  <a:gd name="T50" fmla="*/ 1083 w 1431"/>
                  <a:gd name="T51" fmla="*/ 286 h 286"/>
                  <a:gd name="T52" fmla="*/ 1138 w 1431"/>
                  <a:gd name="T53" fmla="*/ 286 h 286"/>
                  <a:gd name="T54" fmla="*/ 1189 w 1431"/>
                  <a:gd name="T55" fmla="*/ 286 h 286"/>
                  <a:gd name="T56" fmla="*/ 1236 w 1431"/>
                  <a:gd name="T57" fmla="*/ 286 h 286"/>
                  <a:gd name="T58" fmla="*/ 1279 w 1431"/>
                  <a:gd name="T59" fmla="*/ 286 h 286"/>
                  <a:gd name="T60" fmla="*/ 1316 w 1431"/>
                  <a:gd name="T61" fmla="*/ 286 h 286"/>
                  <a:gd name="T62" fmla="*/ 1348 w 1431"/>
                  <a:gd name="T63" fmla="*/ 286 h 286"/>
                  <a:gd name="T64" fmla="*/ 1374 w 1431"/>
                  <a:gd name="T65" fmla="*/ 286 h 286"/>
                  <a:gd name="T66" fmla="*/ 1393 w 1431"/>
                  <a:gd name="T67" fmla="*/ 286 h 286"/>
                  <a:gd name="T68" fmla="*/ 1406 w 1431"/>
                  <a:gd name="T69" fmla="*/ 286 h 286"/>
                  <a:gd name="T70" fmla="*/ 1411 w 1431"/>
                  <a:gd name="T71" fmla="*/ 286 h 286"/>
                  <a:gd name="T72" fmla="*/ 1419 w 1431"/>
                  <a:gd name="T73" fmla="*/ 282 h 286"/>
                  <a:gd name="T74" fmla="*/ 1425 w 1431"/>
                  <a:gd name="T75" fmla="*/ 273 h 286"/>
                  <a:gd name="T76" fmla="*/ 1430 w 1431"/>
                  <a:gd name="T77" fmla="*/ 262 h 286"/>
                  <a:gd name="T78" fmla="*/ 1431 w 1431"/>
                  <a:gd name="T79" fmla="*/ 255 h 286"/>
                  <a:gd name="T80" fmla="*/ 1430 w 1431"/>
                  <a:gd name="T81" fmla="*/ 245 h 286"/>
                  <a:gd name="T82" fmla="*/ 1428 w 1431"/>
                  <a:gd name="T83" fmla="*/ 233 h 286"/>
                  <a:gd name="T84" fmla="*/ 1426 w 1431"/>
                  <a:gd name="T85" fmla="*/ 221 h 286"/>
                  <a:gd name="T86" fmla="*/ 1425 w 1431"/>
                  <a:gd name="T87" fmla="*/ 215 h 286"/>
                  <a:gd name="T88" fmla="*/ 1307 w 1431"/>
                  <a:gd name="T89" fmla="*/ 0 h 286"/>
                  <a:gd name="T90" fmla="*/ 131 w 1431"/>
                  <a:gd name="T9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31" h="286">
                    <a:moveTo>
                      <a:pt x="131" y="0"/>
                    </a:moveTo>
                    <a:lnTo>
                      <a:pt x="0" y="225"/>
                    </a:lnTo>
                    <a:lnTo>
                      <a:pt x="3" y="257"/>
                    </a:lnTo>
                    <a:lnTo>
                      <a:pt x="22" y="284"/>
                    </a:lnTo>
                    <a:lnTo>
                      <a:pt x="27" y="284"/>
                    </a:lnTo>
                    <a:lnTo>
                      <a:pt x="37" y="284"/>
                    </a:lnTo>
                    <a:lnTo>
                      <a:pt x="56" y="284"/>
                    </a:lnTo>
                    <a:lnTo>
                      <a:pt x="81" y="284"/>
                    </a:lnTo>
                    <a:lnTo>
                      <a:pt x="113" y="284"/>
                    </a:lnTo>
                    <a:lnTo>
                      <a:pt x="149" y="284"/>
                    </a:lnTo>
                    <a:lnTo>
                      <a:pt x="191" y="284"/>
                    </a:lnTo>
                    <a:lnTo>
                      <a:pt x="237" y="284"/>
                    </a:lnTo>
                    <a:lnTo>
                      <a:pt x="288" y="284"/>
                    </a:lnTo>
                    <a:lnTo>
                      <a:pt x="342" y="284"/>
                    </a:lnTo>
                    <a:lnTo>
                      <a:pt x="398" y="285"/>
                    </a:lnTo>
                    <a:lnTo>
                      <a:pt x="458" y="285"/>
                    </a:lnTo>
                    <a:lnTo>
                      <a:pt x="520" y="285"/>
                    </a:lnTo>
                    <a:lnTo>
                      <a:pt x="583" y="285"/>
                    </a:lnTo>
                    <a:lnTo>
                      <a:pt x="647" y="285"/>
                    </a:lnTo>
                    <a:lnTo>
                      <a:pt x="713" y="285"/>
                    </a:lnTo>
                    <a:lnTo>
                      <a:pt x="777" y="285"/>
                    </a:lnTo>
                    <a:lnTo>
                      <a:pt x="841" y="285"/>
                    </a:lnTo>
                    <a:lnTo>
                      <a:pt x="905" y="285"/>
                    </a:lnTo>
                    <a:lnTo>
                      <a:pt x="966" y="285"/>
                    </a:lnTo>
                    <a:lnTo>
                      <a:pt x="1026" y="285"/>
                    </a:lnTo>
                    <a:lnTo>
                      <a:pt x="1083" y="286"/>
                    </a:lnTo>
                    <a:lnTo>
                      <a:pt x="1138" y="286"/>
                    </a:lnTo>
                    <a:lnTo>
                      <a:pt x="1189" y="286"/>
                    </a:lnTo>
                    <a:lnTo>
                      <a:pt x="1236" y="286"/>
                    </a:lnTo>
                    <a:lnTo>
                      <a:pt x="1279" y="286"/>
                    </a:lnTo>
                    <a:lnTo>
                      <a:pt x="1316" y="286"/>
                    </a:lnTo>
                    <a:lnTo>
                      <a:pt x="1348" y="286"/>
                    </a:lnTo>
                    <a:lnTo>
                      <a:pt x="1374" y="286"/>
                    </a:lnTo>
                    <a:lnTo>
                      <a:pt x="1393" y="286"/>
                    </a:lnTo>
                    <a:lnTo>
                      <a:pt x="1406" y="286"/>
                    </a:lnTo>
                    <a:lnTo>
                      <a:pt x="1411" y="286"/>
                    </a:lnTo>
                    <a:lnTo>
                      <a:pt x="1419" y="282"/>
                    </a:lnTo>
                    <a:lnTo>
                      <a:pt x="1425" y="273"/>
                    </a:lnTo>
                    <a:lnTo>
                      <a:pt x="1430" y="262"/>
                    </a:lnTo>
                    <a:lnTo>
                      <a:pt x="1431" y="255"/>
                    </a:lnTo>
                    <a:lnTo>
                      <a:pt x="1430" y="245"/>
                    </a:lnTo>
                    <a:lnTo>
                      <a:pt x="1428" y="233"/>
                    </a:lnTo>
                    <a:lnTo>
                      <a:pt x="1426" y="221"/>
                    </a:lnTo>
                    <a:lnTo>
                      <a:pt x="1425" y="215"/>
                    </a:lnTo>
                    <a:lnTo>
                      <a:pt x="1307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46"/>
              <p:cNvSpPr>
                <a:spLocks noChangeArrowheads="1"/>
              </p:cNvSpPr>
              <p:nvPr/>
            </p:nvSpPr>
            <p:spPr bwMode="auto">
              <a:xfrm>
                <a:off x="6862763" y="1866900"/>
                <a:ext cx="525462" cy="354012"/>
              </a:xfrm>
              <a:prstGeom prst="rect">
                <a:avLst/>
              </a:prstGeom>
              <a:solidFill>
                <a:srgbClr val="72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47"/>
              <p:cNvSpPr>
                <a:spLocks noChangeArrowheads="1"/>
              </p:cNvSpPr>
              <p:nvPr/>
            </p:nvSpPr>
            <p:spPr bwMode="auto">
              <a:xfrm>
                <a:off x="6934200" y="2247900"/>
                <a:ext cx="374650" cy="2698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48"/>
              <p:cNvSpPr>
                <a:spLocks/>
              </p:cNvSpPr>
              <p:nvPr/>
            </p:nvSpPr>
            <p:spPr bwMode="auto">
              <a:xfrm>
                <a:off x="6750050" y="2528888"/>
                <a:ext cx="758825" cy="33337"/>
              </a:xfrm>
              <a:custGeom>
                <a:avLst/>
                <a:gdLst>
                  <a:gd name="T0" fmla="*/ 1421 w 1432"/>
                  <a:gd name="T1" fmla="*/ 63 h 63"/>
                  <a:gd name="T2" fmla="*/ 1426 w 1432"/>
                  <a:gd name="T3" fmla="*/ 61 h 63"/>
                  <a:gd name="T4" fmla="*/ 1428 w 1432"/>
                  <a:gd name="T5" fmla="*/ 57 h 63"/>
                  <a:gd name="T6" fmla="*/ 1429 w 1432"/>
                  <a:gd name="T7" fmla="*/ 53 h 63"/>
                  <a:gd name="T8" fmla="*/ 1432 w 1432"/>
                  <a:gd name="T9" fmla="*/ 47 h 63"/>
                  <a:gd name="T10" fmla="*/ 1432 w 1432"/>
                  <a:gd name="T11" fmla="*/ 37 h 63"/>
                  <a:gd name="T12" fmla="*/ 1430 w 1432"/>
                  <a:gd name="T13" fmla="*/ 24 h 63"/>
                  <a:gd name="T14" fmla="*/ 1428 w 1432"/>
                  <a:gd name="T15" fmla="*/ 14 h 63"/>
                  <a:gd name="T16" fmla="*/ 1427 w 1432"/>
                  <a:gd name="T17" fmla="*/ 9 h 63"/>
                  <a:gd name="T18" fmla="*/ 1413 w 1432"/>
                  <a:gd name="T19" fmla="*/ 0 h 63"/>
                  <a:gd name="T20" fmla="*/ 11 w 1432"/>
                  <a:gd name="T21" fmla="*/ 2 h 63"/>
                  <a:gd name="T22" fmla="*/ 0 w 1432"/>
                  <a:gd name="T23" fmla="*/ 36 h 63"/>
                  <a:gd name="T24" fmla="*/ 3 w 1432"/>
                  <a:gd name="T25" fmla="*/ 39 h 63"/>
                  <a:gd name="T26" fmla="*/ 9 w 1432"/>
                  <a:gd name="T27" fmla="*/ 46 h 63"/>
                  <a:gd name="T28" fmla="*/ 19 w 1432"/>
                  <a:gd name="T29" fmla="*/ 53 h 63"/>
                  <a:gd name="T30" fmla="*/ 29 w 1432"/>
                  <a:gd name="T31" fmla="*/ 59 h 63"/>
                  <a:gd name="T32" fmla="*/ 1421 w 1432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2" h="63">
                    <a:moveTo>
                      <a:pt x="1421" y="63"/>
                    </a:moveTo>
                    <a:lnTo>
                      <a:pt x="1426" y="61"/>
                    </a:lnTo>
                    <a:lnTo>
                      <a:pt x="1428" y="57"/>
                    </a:lnTo>
                    <a:lnTo>
                      <a:pt x="1429" y="53"/>
                    </a:lnTo>
                    <a:lnTo>
                      <a:pt x="1432" y="47"/>
                    </a:lnTo>
                    <a:lnTo>
                      <a:pt x="1432" y="37"/>
                    </a:lnTo>
                    <a:lnTo>
                      <a:pt x="1430" y="24"/>
                    </a:lnTo>
                    <a:lnTo>
                      <a:pt x="1428" y="14"/>
                    </a:lnTo>
                    <a:lnTo>
                      <a:pt x="1427" y="9"/>
                    </a:lnTo>
                    <a:lnTo>
                      <a:pt x="1413" y="0"/>
                    </a:lnTo>
                    <a:lnTo>
                      <a:pt x="11" y="2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9" y="46"/>
                    </a:lnTo>
                    <a:lnTo>
                      <a:pt x="19" y="53"/>
                    </a:lnTo>
                    <a:lnTo>
                      <a:pt x="29" y="59"/>
                    </a:lnTo>
                    <a:lnTo>
                      <a:pt x="1421" y="6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49"/>
              <p:cNvSpPr>
                <a:spLocks/>
              </p:cNvSpPr>
              <p:nvPr/>
            </p:nvSpPr>
            <p:spPr bwMode="auto">
              <a:xfrm>
                <a:off x="6816725" y="1822450"/>
                <a:ext cx="608012" cy="477837"/>
              </a:xfrm>
              <a:custGeom>
                <a:avLst/>
                <a:gdLst>
                  <a:gd name="T0" fmla="*/ 1148 w 1148"/>
                  <a:gd name="T1" fmla="*/ 0 h 903"/>
                  <a:gd name="T2" fmla="*/ 0 w 1148"/>
                  <a:gd name="T3" fmla="*/ 0 h 903"/>
                  <a:gd name="T4" fmla="*/ 0 w 1148"/>
                  <a:gd name="T5" fmla="*/ 44 h 903"/>
                  <a:gd name="T6" fmla="*/ 1110 w 1148"/>
                  <a:gd name="T7" fmla="*/ 44 h 903"/>
                  <a:gd name="T8" fmla="*/ 1110 w 1148"/>
                  <a:gd name="T9" fmla="*/ 903 h 903"/>
                  <a:gd name="T10" fmla="*/ 1146 w 1148"/>
                  <a:gd name="T11" fmla="*/ 903 h 903"/>
                  <a:gd name="T12" fmla="*/ 1148 w 1148"/>
                  <a:gd name="T13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8" h="903">
                    <a:moveTo>
                      <a:pt x="1148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1110" y="44"/>
                    </a:lnTo>
                    <a:lnTo>
                      <a:pt x="1110" y="903"/>
                    </a:lnTo>
                    <a:lnTo>
                      <a:pt x="1146" y="903"/>
                    </a:lnTo>
                    <a:lnTo>
                      <a:pt x="1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50"/>
              <p:cNvSpPr>
                <a:spLocks/>
              </p:cNvSpPr>
              <p:nvPr/>
            </p:nvSpPr>
            <p:spPr bwMode="auto">
              <a:xfrm>
                <a:off x="6864350" y="1866900"/>
                <a:ext cx="525462" cy="349250"/>
              </a:xfrm>
              <a:custGeom>
                <a:avLst/>
                <a:gdLst>
                  <a:gd name="T0" fmla="*/ 0 w 991"/>
                  <a:gd name="T1" fmla="*/ 0 h 659"/>
                  <a:gd name="T2" fmla="*/ 0 w 991"/>
                  <a:gd name="T3" fmla="*/ 40 h 659"/>
                  <a:gd name="T4" fmla="*/ 938 w 991"/>
                  <a:gd name="T5" fmla="*/ 40 h 659"/>
                  <a:gd name="T6" fmla="*/ 938 w 991"/>
                  <a:gd name="T7" fmla="*/ 659 h 659"/>
                  <a:gd name="T8" fmla="*/ 991 w 991"/>
                  <a:gd name="T9" fmla="*/ 659 h 659"/>
                  <a:gd name="T10" fmla="*/ 991 w 991"/>
                  <a:gd name="T11" fmla="*/ 0 h 659"/>
                  <a:gd name="T12" fmla="*/ 0 w 991"/>
                  <a:gd name="T13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1" h="659">
                    <a:moveTo>
                      <a:pt x="0" y="0"/>
                    </a:moveTo>
                    <a:lnTo>
                      <a:pt x="0" y="40"/>
                    </a:lnTo>
                    <a:lnTo>
                      <a:pt x="938" y="40"/>
                    </a:lnTo>
                    <a:lnTo>
                      <a:pt x="938" y="659"/>
                    </a:lnTo>
                    <a:lnTo>
                      <a:pt x="991" y="659"/>
                    </a:lnTo>
                    <a:lnTo>
                      <a:pt x="9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51"/>
              <p:cNvSpPr>
                <a:spLocks/>
              </p:cNvSpPr>
              <p:nvPr/>
            </p:nvSpPr>
            <p:spPr bwMode="auto">
              <a:xfrm>
                <a:off x="6937375" y="2251075"/>
                <a:ext cx="369887" cy="25400"/>
              </a:xfrm>
              <a:custGeom>
                <a:avLst/>
                <a:gdLst>
                  <a:gd name="T0" fmla="*/ 699 w 699"/>
                  <a:gd name="T1" fmla="*/ 0 h 48"/>
                  <a:gd name="T2" fmla="*/ 0 w 699"/>
                  <a:gd name="T3" fmla="*/ 0 h 48"/>
                  <a:gd name="T4" fmla="*/ 0 w 699"/>
                  <a:gd name="T5" fmla="*/ 16 h 48"/>
                  <a:gd name="T6" fmla="*/ 680 w 699"/>
                  <a:gd name="T7" fmla="*/ 16 h 48"/>
                  <a:gd name="T8" fmla="*/ 680 w 699"/>
                  <a:gd name="T9" fmla="*/ 48 h 48"/>
                  <a:gd name="T10" fmla="*/ 699 w 699"/>
                  <a:gd name="T11" fmla="*/ 48 h 48"/>
                  <a:gd name="T12" fmla="*/ 699 w 69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9" h="48">
                    <a:moveTo>
                      <a:pt x="699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80" y="16"/>
                    </a:lnTo>
                    <a:lnTo>
                      <a:pt x="680" y="48"/>
                    </a:lnTo>
                    <a:lnTo>
                      <a:pt x="699" y="48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52"/>
              <p:cNvSpPr>
                <a:spLocks/>
              </p:cNvSpPr>
              <p:nvPr/>
            </p:nvSpPr>
            <p:spPr bwMode="auto">
              <a:xfrm>
                <a:off x="6816725" y="2413000"/>
                <a:ext cx="692150" cy="152400"/>
              </a:xfrm>
              <a:custGeom>
                <a:avLst/>
                <a:gdLst>
                  <a:gd name="T0" fmla="*/ 1183 w 1306"/>
                  <a:gd name="T1" fmla="*/ 0 h 288"/>
                  <a:gd name="T2" fmla="*/ 9 w 1306"/>
                  <a:gd name="T3" fmla="*/ 0 h 288"/>
                  <a:gd name="T4" fmla="*/ 0 w 1306"/>
                  <a:gd name="T5" fmla="*/ 24 h 288"/>
                  <a:gd name="T6" fmla="*/ 1166 w 1306"/>
                  <a:gd name="T7" fmla="*/ 24 h 288"/>
                  <a:gd name="T8" fmla="*/ 1174 w 1306"/>
                  <a:gd name="T9" fmla="*/ 46 h 288"/>
                  <a:gd name="T10" fmla="*/ 1184 w 1306"/>
                  <a:gd name="T11" fmla="*/ 73 h 288"/>
                  <a:gd name="T12" fmla="*/ 1197 w 1306"/>
                  <a:gd name="T13" fmla="*/ 104 h 288"/>
                  <a:gd name="T14" fmla="*/ 1208 w 1306"/>
                  <a:gd name="T15" fmla="*/ 136 h 288"/>
                  <a:gd name="T16" fmla="*/ 1220 w 1306"/>
                  <a:gd name="T17" fmla="*/ 166 h 288"/>
                  <a:gd name="T18" fmla="*/ 1230 w 1306"/>
                  <a:gd name="T19" fmla="*/ 191 h 288"/>
                  <a:gd name="T20" fmla="*/ 1236 w 1306"/>
                  <a:gd name="T21" fmla="*/ 208 h 288"/>
                  <a:gd name="T22" fmla="*/ 1238 w 1306"/>
                  <a:gd name="T23" fmla="*/ 214 h 288"/>
                  <a:gd name="T24" fmla="*/ 1238 w 1306"/>
                  <a:gd name="T25" fmla="*/ 285 h 288"/>
                  <a:gd name="T26" fmla="*/ 1293 w 1306"/>
                  <a:gd name="T27" fmla="*/ 288 h 288"/>
                  <a:gd name="T28" fmla="*/ 1306 w 1306"/>
                  <a:gd name="T29" fmla="*/ 267 h 288"/>
                  <a:gd name="T30" fmla="*/ 1302 w 1306"/>
                  <a:gd name="T31" fmla="*/ 215 h 288"/>
                  <a:gd name="T32" fmla="*/ 1183 w 1306"/>
                  <a:gd name="T33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6" h="288">
                    <a:moveTo>
                      <a:pt x="1183" y="0"/>
                    </a:moveTo>
                    <a:lnTo>
                      <a:pt x="9" y="0"/>
                    </a:lnTo>
                    <a:lnTo>
                      <a:pt x="0" y="24"/>
                    </a:lnTo>
                    <a:lnTo>
                      <a:pt x="1166" y="24"/>
                    </a:lnTo>
                    <a:lnTo>
                      <a:pt x="1174" y="46"/>
                    </a:lnTo>
                    <a:lnTo>
                      <a:pt x="1184" y="73"/>
                    </a:lnTo>
                    <a:lnTo>
                      <a:pt x="1197" y="104"/>
                    </a:lnTo>
                    <a:lnTo>
                      <a:pt x="1208" y="136"/>
                    </a:lnTo>
                    <a:lnTo>
                      <a:pt x="1220" y="166"/>
                    </a:lnTo>
                    <a:lnTo>
                      <a:pt x="1230" y="191"/>
                    </a:lnTo>
                    <a:lnTo>
                      <a:pt x="1236" y="208"/>
                    </a:lnTo>
                    <a:lnTo>
                      <a:pt x="1238" y="214"/>
                    </a:lnTo>
                    <a:lnTo>
                      <a:pt x="1238" y="285"/>
                    </a:lnTo>
                    <a:lnTo>
                      <a:pt x="1293" y="288"/>
                    </a:lnTo>
                    <a:lnTo>
                      <a:pt x="1306" y="267"/>
                    </a:lnTo>
                    <a:lnTo>
                      <a:pt x="1302" y="215"/>
                    </a:lnTo>
                    <a:lnTo>
                      <a:pt x="1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53"/>
              <p:cNvSpPr>
                <a:spLocks/>
              </p:cNvSpPr>
              <p:nvPr/>
            </p:nvSpPr>
            <p:spPr bwMode="auto">
              <a:xfrm>
                <a:off x="6942138" y="2330450"/>
                <a:ext cx="396875" cy="82550"/>
              </a:xfrm>
              <a:custGeom>
                <a:avLst/>
                <a:gdLst>
                  <a:gd name="T0" fmla="*/ 672 w 751"/>
                  <a:gd name="T1" fmla="*/ 0 h 155"/>
                  <a:gd name="T2" fmla="*/ 635 w 751"/>
                  <a:gd name="T3" fmla="*/ 22 h 155"/>
                  <a:gd name="T4" fmla="*/ 606 w 751"/>
                  <a:gd name="T5" fmla="*/ 31 h 155"/>
                  <a:gd name="T6" fmla="*/ 574 w 751"/>
                  <a:gd name="T7" fmla="*/ 37 h 155"/>
                  <a:gd name="T8" fmla="*/ 538 w 751"/>
                  <a:gd name="T9" fmla="*/ 44 h 155"/>
                  <a:gd name="T10" fmla="*/ 499 w 751"/>
                  <a:gd name="T11" fmla="*/ 49 h 155"/>
                  <a:gd name="T12" fmla="*/ 457 w 751"/>
                  <a:gd name="T13" fmla="*/ 53 h 155"/>
                  <a:gd name="T14" fmla="*/ 413 w 751"/>
                  <a:gd name="T15" fmla="*/ 55 h 155"/>
                  <a:gd name="T16" fmla="*/ 367 w 751"/>
                  <a:gd name="T17" fmla="*/ 58 h 155"/>
                  <a:gd name="T18" fmla="*/ 317 w 751"/>
                  <a:gd name="T19" fmla="*/ 58 h 155"/>
                  <a:gd name="T20" fmla="*/ 265 w 751"/>
                  <a:gd name="T21" fmla="*/ 55 h 155"/>
                  <a:gd name="T22" fmla="*/ 215 w 751"/>
                  <a:gd name="T23" fmla="*/ 52 h 155"/>
                  <a:gd name="T24" fmla="*/ 169 w 751"/>
                  <a:gd name="T25" fmla="*/ 47 h 155"/>
                  <a:gd name="T26" fmla="*/ 126 w 751"/>
                  <a:gd name="T27" fmla="*/ 39 h 155"/>
                  <a:gd name="T28" fmla="*/ 87 w 751"/>
                  <a:gd name="T29" fmla="*/ 32 h 155"/>
                  <a:gd name="T30" fmla="*/ 54 w 751"/>
                  <a:gd name="T31" fmla="*/ 22 h 155"/>
                  <a:gd name="T32" fmla="*/ 27 w 751"/>
                  <a:gd name="T33" fmla="*/ 12 h 155"/>
                  <a:gd name="T34" fmla="*/ 0 w 751"/>
                  <a:gd name="T35" fmla="*/ 27 h 155"/>
                  <a:gd name="T36" fmla="*/ 22 w 751"/>
                  <a:gd name="T37" fmla="*/ 39 h 155"/>
                  <a:gd name="T38" fmla="*/ 52 w 751"/>
                  <a:gd name="T39" fmla="*/ 51 h 155"/>
                  <a:gd name="T40" fmla="*/ 89 w 751"/>
                  <a:gd name="T41" fmla="*/ 61 h 155"/>
                  <a:gd name="T42" fmla="*/ 130 w 751"/>
                  <a:gd name="T43" fmla="*/ 69 h 155"/>
                  <a:gd name="T44" fmla="*/ 178 w 751"/>
                  <a:gd name="T45" fmla="*/ 77 h 155"/>
                  <a:gd name="T46" fmla="*/ 230 w 751"/>
                  <a:gd name="T47" fmla="*/ 82 h 155"/>
                  <a:gd name="T48" fmla="*/ 285 w 751"/>
                  <a:gd name="T49" fmla="*/ 85 h 155"/>
                  <a:gd name="T50" fmla="*/ 344 w 751"/>
                  <a:gd name="T51" fmla="*/ 86 h 155"/>
                  <a:gd name="T52" fmla="*/ 392 w 751"/>
                  <a:gd name="T53" fmla="*/ 85 h 155"/>
                  <a:gd name="T54" fmla="*/ 439 w 751"/>
                  <a:gd name="T55" fmla="*/ 83 h 155"/>
                  <a:gd name="T56" fmla="*/ 483 w 751"/>
                  <a:gd name="T57" fmla="*/ 80 h 155"/>
                  <a:gd name="T58" fmla="*/ 525 w 751"/>
                  <a:gd name="T59" fmla="*/ 75 h 155"/>
                  <a:gd name="T60" fmla="*/ 562 w 751"/>
                  <a:gd name="T61" fmla="*/ 69 h 155"/>
                  <a:gd name="T62" fmla="*/ 597 w 751"/>
                  <a:gd name="T63" fmla="*/ 62 h 155"/>
                  <a:gd name="T64" fmla="*/ 627 w 751"/>
                  <a:gd name="T65" fmla="*/ 54 h 155"/>
                  <a:gd name="T66" fmla="*/ 654 w 751"/>
                  <a:gd name="T67" fmla="*/ 45 h 155"/>
                  <a:gd name="T68" fmla="*/ 664 w 751"/>
                  <a:gd name="T69" fmla="*/ 79 h 155"/>
                  <a:gd name="T70" fmla="*/ 676 w 751"/>
                  <a:gd name="T71" fmla="*/ 114 h 155"/>
                  <a:gd name="T72" fmla="*/ 685 w 751"/>
                  <a:gd name="T73" fmla="*/ 143 h 155"/>
                  <a:gd name="T74" fmla="*/ 688 w 751"/>
                  <a:gd name="T7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51" h="155">
                    <a:moveTo>
                      <a:pt x="751" y="155"/>
                    </a:moveTo>
                    <a:lnTo>
                      <a:pt x="672" y="0"/>
                    </a:lnTo>
                    <a:lnTo>
                      <a:pt x="647" y="18"/>
                    </a:lnTo>
                    <a:lnTo>
                      <a:pt x="635" y="22"/>
                    </a:lnTo>
                    <a:lnTo>
                      <a:pt x="621" y="27"/>
                    </a:lnTo>
                    <a:lnTo>
                      <a:pt x="606" y="31"/>
                    </a:lnTo>
                    <a:lnTo>
                      <a:pt x="591" y="34"/>
                    </a:lnTo>
                    <a:lnTo>
                      <a:pt x="574" y="37"/>
                    </a:lnTo>
                    <a:lnTo>
                      <a:pt x="557" y="41"/>
                    </a:lnTo>
                    <a:lnTo>
                      <a:pt x="538" y="44"/>
                    </a:lnTo>
                    <a:lnTo>
                      <a:pt x="519" y="47"/>
                    </a:lnTo>
                    <a:lnTo>
                      <a:pt x="499" y="49"/>
                    </a:lnTo>
                    <a:lnTo>
                      <a:pt x="479" y="51"/>
                    </a:lnTo>
                    <a:lnTo>
                      <a:pt x="457" y="53"/>
                    </a:lnTo>
                    <a:lnTo>
                      <a:pt x="436" y="54"/>
                    </a:lnTo>
                    <a:lnTo>
                      <a:pt x="413" y="55"/>
                    </a:lnTo>
                    <a:lnTo>
                      <a:pt x="391" y="57"/>
                    </a:lnTo>
                    <a:lnTo>
                      <a:pt x="367" y="58"/>
                    </a:lnTo>
                    <a:lnTo>
                      <a:pt x="344" y="58"/>
                    </a:lnTo>
                    <a:lnTo>
                      <a:pt x="317" y="58"/>
                    </a:lnTo>
                    <a:lnTo>
                      <a:pt x="291" y="57"/>
                    </a:lnTo>
                    <a:lnTo>
                      <a:pt x="265" y="55"/>
                    </a:lnTo>
                    <a:lnTo>
                      <a:pt x="239" y="53"/>
                    </a:lnTo>
                    <a:lnTo>
                      <a:pt x="215" y="52"/>
                    </a:lnTo>
                    <a:lnTo>
                      <a:pt x="191" y="49"/>
                    </a:lnTo>
                    <a:lnTo>
                      <a:pt x="169" y="47"/>
                    </a:lnTo>
                    <a:lnTo>
                      <a:pt x="147" y="43"/>
                    </a:lnTo>
                    <a:lnTo>
                      <a:pt x="126" y="39"/>
                    </a:lnTo>
                    <a:lnTo>
                      <a:pt x="107" y="35"/>
                    </a:lnTo>
                    <a:lnTo>
                      <a:pt x="87" y="32"/>
                    </a:lnTo>
                    <a:lnTo>
                      <a:pt x="70" y="27"/>
                    </a:lnTo>
                    <a:lnTo>
                      <a:pt x="54" y="22"/>
                    </a:lnTo>
                    <a:lnTo>
                      <a:pt x="39" y="17"/>
                    </a:lnTo>
                    <a:lnTo>
                      <a:pt x="27" y="12"/>
                    </a:lnTo>
                    <a:lnTo>
                      <a:pt x="15" y="6"/>
                    </a:lnTo>
                    <a:lnTo>
                      <a:pt x="0" y="27"/>
                    </a:lnTo>
                    <a:lnTo>
                      <a:pt x="11" y="33"/>
                    </a:lnTo>
                    <a:lnTo>
                      <a:pt x="22" y="39"/>
                    </a:lnTo>
                    <a:lnTo>
                      <a:pt x="36" y="45"/>
                    </a:lnTo>
                    <a:lnTo>
                      <a:pt x="52" y="51"/>
                    </a:lnTo>
                    <a:lnTo>
                      <a:pt x="69" y="57"/>
                    </a:lnTo>
                    <a:lnTo>
                      <a:pt x="89" y="61"/>
                    </a:lnTo>
                    <a:lnTo>
                      <a:pt x="109" y="65"/>
                    </a:lnTo>
                    <a:lnTo>
                      <a:pt x="130" y="69"/>
                    </a:lnTo>
                    <a:lnTo>
                      <a:pt x="154" y="74"/>
                    </a:lnTo>
                    <a:lnTo>
                      <a:pt x="178" y="77"/>
                    </a:lnTo>
                    <a:lnTo>
                      <a:pt x="204" y="80"/>
                    </a:lnTo>
                    <a:lnTo>
                      <a:pt x="230" y="82"/>
                    </a:lnTo>
                    <a:lnTo>
                      <a:pt x="257" y="84"/>
                    </a:lnTo>
                    <a:lnTo>
                      <a:pt x="285" y="85"/>
                    </a:lnTo>
                    <a:lnTo>
                      <a:pt x="314" y="86"/>
                    </a:lnTo>
                    <a:lnTo>
                      <a:pt x="344" y="86"/>
                    </a:lnTo>
                    <a:lnTo>
                      <a:pt x="369" y="86"/>
                    </a:lnTo>
                    <a:lnTo>
                      <a:pt x="392" y="85"/>
                    </a:lnTo>
                    <a:lnTo>
                      <a:pt x="416" y="84"/>
                    </a:lnTo>
                    <a:lnTo>
                      <a:pt x="439" y="83"/>
                    </a:lnTo>
                    <a:lnTo>
                      <a:pt x="461" y="82"/>
                    </a:lnTo>
                    <a:lnTo>
                      <a:pt x="483" y="80"/>
                    </a:lnTo>
                    <a:lnTo>
                      <a:pt x="504" y="78"/>
                    </a:lnTo>
                    <a:lnTo>
                      <a:pt x="525" y="75"/>
                    </a:lnTo>
                    <a:lnTo>
                      <a:pt x="544" y="73"/>
                    </a:lnTo>
                    <a:lnTo>
                      <a:pt x="562" y="69"/>
                    </a:lnTo>
                    <a:lnTo>
                      <a:pt x="580" y="66"/>
                    </a:lnTo>
                    <a:lnTo>
                      <a:pt x="597" y="62"/>
                    </a:lnTo>
                    <a:lnTo>
                      <a:pt x="612" y="59"/>
                    </a:lnTo>
                    <a:lnTo>
                      <a:pt x="627" y="54"/>
                    </a:lnTo>
                    <a:lnTo>
                      <a:pt x="641" y="49"/>
                    </a:lnTo>
                    <a:lnTo>
                      <a:pt x="654" y="45"/>
                    </a:lnTo>
                    <a:lnTo>
                      <a:pt x="659" y="61"/>
                    </a:lnTo>
                    <a:lnTo>
                      <a:pt x="664" y="79"/>
                    </a:lnTo>
                    <a:lnTo>
                      <a:pt x="670" y="97"/>
                    </a:lnTo>
                    <a:lnTo>
                      <a:pt x="676" y="114"/>
                    </a:lnTo>
                    <a:lnTo>
                      <a:pt x="681" y="130"/>
                    </a:lnTo>
                    <a:lnTo>
                      <a:pt x="685" y="143"/>
                    </a:lnTo>
                    <a:lnTo>
                      <a:pt x="687" y="152"/>
                    </a:lnTo>
                    <a:lnTo>
                      <a:pt x="688" y="155"/>
                    </a:lnTo>
                    <a:lnTo>
                      <a:pt x="751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54"/>
              <p:cNvSpPr>
                <a:spLocks/>
              </p:cNvSpPr>
              <p:nvPr/>
            </p:nvSpPr>
            <p:spPr bwMode="auto">
              <a:xfrm>
                <a:off x="6854825" y="1857375"/>
                <a:ext cx="536575" cy="369887"/>
              </a:xfrm>
              <a:custGeom>
                <a:avLst/>
                <a:gdLst>
                  <a:gd name="T0" fmla="*/ 985 w 1014"/>
                  <a:gd name="T1" fmla="*/ 88 h 699"/>
                  <a:gd name="T2" fmla="*/ 985 w 1014"/>
                  <a:gd name="T3" fmla="*/ 669 h 699"/>
                  <a:gd name="T4" fmla="*/ 29 w 1014"/>
                  <a:gd name="T5" fmla="*/ 669 h 699"/>
                  <a:gd name="T6" fmla="*/ 29 w 1014"/>
                  <a:gd name="T7" fmla="*/ 26 h 699"/>
                  <a:gd name="T8" fmla="*/ 1011 w 1014"/>
                  <a:gd name="T9" fmla="*/ 26 h 699"/>
                  <a:gd name="T10" fmla="*/ 1011 w 1014"/>
                  <a:gd name="T11" fmla="*/ 0 h 699"/>
                  <a:gd name="T12" fmla="*/ 2 w 1014"/>
                  <a:gd name="T13" fmla="*/ 0 h 699"/>
                  <a:gd name="T14" fmla="*/ 0 w 1014"/>
                  <a:gd name="T15" fmla="*/ 699 h 699"/>
                  <a:gd name="T16" fmla="*/ 1014 w 1014"/>
                  <a:gd name="T17" fmla="*/ 699 h 699"/>
                  <a:gd name="T18" fmla="*/ 1014 w 1014"/>
                  <a:gd name="T19" fmla="*/ 88 h 699"/>
                  <a:gd name="T20" fmla="*/ 985 w 1014"/>
                  <a:gd name="T21" fmla="*/ 8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4" h="699">
                    <a:moveTo>
                      <a:pt x="985" y="88"/>
                    </a:moveTo>
                    <a:lnTo>
                      <a:pt x="985" y="669"/>
                    </a:lnTo>
                    <a:lnTo>
                      <a:pt x="29" y="669"/>
                    </a:lnTo>
                    <a:lnTo>
                      <a:pt x="29" y="26"/>
                    </a:lnTo>
                    <a:lnTo>
                      <a:pt x="1011" y="26"/>
                    </a:lnTo>
                    <a:lnTo>
                      <a:pt x="1011" y="0"/>
                    </a:lnTo>
                    <a:lnTo>
                      <a:pt x="2" y="0"/>
                    </a:lnTo>
                    <a:lnTo>
                      <a:pt x="0" y="699"/>
                    </a:lnTo>
                    <a:lnTo>
                      <a:pt x="1014" y="699"/>
                    </a:lnTo>
                    <a:lnTo>
                      <a:pt x="1014" y="88"/>
                    </a:lnTo>
                    <a:lnTo>
                      <a:pt x="985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55"/>
              <p:cNvSpPr>
                <a:spLocks/>
              </p:cNvSpPr>
              <p:nvPr/>
            </p:nvSpPr>
            <p:spPr bwMode="auto">
              <a:xfrm>
                <a:off x="6808788" y="1817688"/>
                <a:ext cx="627062" cy="493712"/>
              </a:xfrm>
              <a:custGeom>
                <a:avLst/>
                <a:gdLst>
                  <a:gd name="T0" fmla="*/ 0 w 1186"/>
                  <a:gd name="T1" fmla="*/ 0 h 934"/>
                  <a:gd name="T2" fmla="*/ 0 w 1186"/>
                  <a:gd name="T3" fmla="*/ 858 h 934"/>
                  <a:gd name="T4" fmla="*/ 36 w 1186"/>
                  <a:gd name="T5" fmla="*/ 858 h 934"/>
                  <a:gd name="T6" fmla="*/ 36 w 1186"/>
                  <a:gd name="T7" fmla="*/ 29 h 934"/>
                  <a:gd name="T8" fmla="*/ 1149 w 1186"/>
                  <a:gd name="T9" fmla="*/ 29 h 934"/>
                  <a:gd name="T10" fmla="*/ 1149 w 1186"/>
                  <a:gd name="T11" fmla="*/ 905 h 934"/>
                  <a:gd name="T12" fmla="*/ 4 w 1186"/>
                  <a:gd name="T13" fmla="*/ 905 h 934"/>
                  <a:gd name="T14" fmla="*/ 4 w 1186"/>
                  <a:gd name="T15" fmla="*/ 934 h 934"/>
                  <a:gd name="T16" fmla="*/ 1186 w 1186"/>
                  <a:gd name="T17" fmla="*/ 934 h 934"/>
                  <a:gd name="T18" fmla="*/ 1186 w 1186"/>
                  <a:gd name="T19" fmla="*/ 0 h 934"/>
                  <a:gd name="T20" fmla="*/ 0 w 1186"/>
                  <a:gd name="T21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6" h="934">
                    <a:moveTo>
                      <a:pt x="0" y="0"/>
                    </a:moveTo>
                    <a:lnTo>
                      <a:pt x="0" y="858"/>
                    </a:lnTo>
                    <a:lnTo>
                      <a:pt x="36" y="858"/>
                    </a:lnTo>
                    <a:lnTo>
                      <a:pt x="36" y="29"/>
                    </a:lnTo>
                    <a:lnTo>
                      <a:pt x="1149" y="29"/>
                    </a:lnTo>
                    <a:lnTo>
                      <a:pt x="1149" y="905"/>
                    </a:lnTo>
                    <a:lnTo>
                      <a:pt x="4" y="905"/>
                    </a:lnTo>
                    <a:lnTo>
                      <a:pt x="4" y="934"/>
                    </a:lnTo>
                    <a:lnTo>
                      <a:pt x="1186" y="934"/>
                    </a:lnTo>
                    <a:lnTo>
                      <a:pt x="1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56"/>
              <p:cNvSpPr>
                <a:spLocks/>
              </p:cNvSpPr>
              <p:nvPr/>
            </p:nvSpPr>
            <p:spPr bwMode="auto">
              <a:xfrm>
                <a:off x="6743700" y="2320925"/>
                <a:ext cx="768350" cy="246062"/>
              </a:xfrm>
              <a:custGeom>
                <a:avLst/>
                <a:gdLst>
                  <a:gd name="T0" fmla="*/ 25 w 1450"/>
                  <a:gd name="T1" fmla="*/ 434 h 466"/>
                  <a:gd name="T2" fmla="*/ 28 w 1450"/>
                  <a:gd name="T3" fmla="*/ 410 h 466"/>
                  <a:gd name="T4" fmla="*/ 1433 w 1450"/>
                  <a:gd name="T5" fmla="*/ 402 h 466"/>
                  <a:gd name="T6" fmla="*/ 1437 w 1450"/>
                  <a:gd name="T7" fmla="*/ 424 h 466"/>
                  <a:gd name="T8" fmla="*/ 1444 w 1450"/>
                  <a:gd name="T9" fmla="*/ 439 h 466"/>
                  <a:gd name="T10" fmla="*/ 1450 w 1450"/>
                  <a:gd name="T11" fmla="*/ 416 h 466"/>
                  <a:gd name="T12" fmla="*/ 1436 w 1450"/>
                  <a:gd name="T13" fmla="*/ 385 h 466"/>
                  <a:gd name="T14" fmla="*/ 160 w 1450"/>
                  <a:gd name="T15" fmla="*/ 183 h 466"/>
                  <a:gd name="T16" fmla="*/ 1407 w 1450"/>
                  <a:gd name="T17" fmla="*/ 362 h 466"/>
                  <a:gd name="T18" fmla="*/ 1328 w 1450"/>
                  <a:gd name="T19" fmla="*/ 168 h 466"/>
                  <a:gd name="T20" fmla="*/ 389 w 1450"/>
                  <a:gd name="T21" fmla="*/ 21 h 466"/>
                  <a:gd name="T22" fmla="*/ 413 w 1450"/>
                  <a:gd name="T23" fmla="*/ 32 h 466"/>
                  <a:gd name="T24" fmla="*/ 436 w 1450"/>
                  <a:gd name="T25" fmla="*/ 40 h 466"/>
                  <a:gd name="T26" fmla="*/ 458 w 1450"/>
                  <a:gd name="T27" fmla="*/ 49 h 466"/>
                  <a:gd name="T28" fmla="*/ 480 w 1450"/>
                  <a:gd name="T29" fmla="*/ 56 h 466"/>
                  <a:gd name="T30" fmla="*/ 500 w 1450"/>
                  <a:gd name="T31" fmla="*/ 63 h 466"/>
                  <a:gd name="T32" fmla="*/ 520 w 1450"/>
                  <a:gd name="T33" fmla="*/ 68 h 466"/>
                  <a:gd name="T34" fmla="*/ 542 w 1450"/>
                  <a:gd name="T35" fmla="*/ 72 h 466"/>
                  <a:gd name="T36" fmla="*/ 563 w 1450"/>
                  <a:gd name="T37" fmla="*/ 76 h 466"/>
                  <a:gd name="T38" fmla="*/ 589 w 1450"/>
                  <a:gd name="T39" fmla="*/ 78 h 466"/>
                  <a:gd name="T40" fmla="*/ 623 w 1450"/>
                  <a:gd name="T41" fmla="*/ 80 h 466"/>
                  <a:gd name="T42" fmla="*/ 661 w 1450"/>
                  <a:gd name="T43" fmla="*/ 82 h 466"/>
                  <a:gd name="T44" fmla="*/ 703 w 1450"/>
                  <a:gd name="T45" fmla="*/ 82 h 466"/>
                  <a:gd name="T46" fmla="*/ 745 w 1450"/>
                  <a:gd name="T47" fmla="*/ 82 h 466"/>
                  <a:gd name="T48" fmla="*/ 784 w 1450"/>
                  <a:gd name="T49" fmla="*/ 81 h 466"/>
                  <a:gd name="T50" fmla="*/ 820 w 1450"/>
                  <a:gd name="T51" fmla="*/ 80 h 466"/>
                  <a:gd name="T52" fmla="*/ 847 w 1450"/>
                  <a:gd name="T53" fmla="*/ 77 h 466"/>
                  <a:gd name="T54" fmla="*/ 868 w 1450"/>
                  <a:gd name="T55" fmla="*/ 73 h 466"/>
                  <a:gd name="T56" fmla="*/ 890 w 1450"/>
                  <a:gd name="T57" fmla="*/ 70 h 466"/>
                  <a:gd name="T58" fmla="*/ 916 w 1450"/>
                  <a:gd name="T59" fmla="*/ 65 h 466"/>
                  <a:gd name="T60" fmla="*/ 943 w 1450"/>
                  <a:gd name="T61" fmla="*/ 60 h 466"/>
                  <a:gd name="T62" fmla="*/ 970 w 1450"/>
                  <a:gd name="T63" fmla="*/ 53 h 466"/>
                  <a:gd name="T64" fmla="*/ 996 w 1450"/>
                  <a:gd name="T65" fmla="*/ 45 h 466"/>
                  <a:gd name="T66" fmla="*/ 1019 w 1450"/>
                  <a:gd name="T67" fmla="*/ 36 h 466"/>
                  <a:gd name="T68" fmla="*/ 1040 w 1450"/>
                  <a:gd name="T69" fmla="*/ 26 h 466"/>
                  <a:gd name="T70" fmla="*/ 1113 w 1450"/>
                  <a:gd name="T71" fmla="*/ 155 h 466"/>
                  <a:gd name="T72" fmla="*/ 1045 w 1450"/>
                  <a:gd name="T73" fmla="*/ 6 h 466"/>
                  <a:gd name="T74" fmla="*/ 1019 w 1450"/>
                  <a:gd name="T75" fmla="*/ 14 h 466"/>
                  <a:gd name="T76" fmla="*/ 977 w 1450"/>
                  <a:gd name="T77" fmla="*/ 25 h 466"/>
                  <a:gd name="T78" fmla="*/ 927 w 1450"/>
                  <a:gd name="T79" fmla="*/ 37 h 466"/>
                  <a:gd name="T80" fmla="*/ 902 w 1450"/>
                  <a:gd name="T81" fmla="*/ 42 h 466"/>
                  <a:gd name="T82" fmla="*/ 894 w 1450"/>
                  <a:gd name="T83" fmla="*/ 43 h 466"/>
                  <a:gd name="T84" fmla="*/ 880 w 1450"/>
                  <a:gd name="T85" fmla="*/ 46 h 466"/>
                  <a:gd name="T86" fmla="*/ 860 w 1450"/>
                  <a:gd name="T87" fmla="*/ 48 h 466"/>
                  <a:gd name="T88" fmla="*/ 833 w 1450"/>
                  <a:gd name="T89" fmla="*/ 51 h 466"/>
                  <a:gd name="T90" fmla="*/ 800 w 1450"/>
                  <a:gd name="T91" fmla="*/ 53 h 466"/>
                  <a:gd name="T92" fmla="*/ 763 w 1450"/>
                  <a:gd name="T93" fmla="*/ 55 h 466"/>
                  <a:gd name="T94" fmla="*/ 720 w 1450"/>
                  <a:gd name="T95" fmla="*/ 56 h 466"/>
                  <a:gd name="T96" fmla="*/ 662 w 1450"/>
                  <a:gd name="T97" fmla="*/ 55 h 466"/>
                  <a:gd name="T98" fmla="*/ 603 w 1450"/>
                  <a:gd name="T99" fmla="*/ 52 h 466"/>
                  <a:gd name="T100" fmla="*/ 559 w 1450"/>
                  <a:gd name="T101" fmla="*/ 47 h 466"/>
                  <a:gd name="T102" fmla="*/ 535 w 1450"/>
                  <a:gd name="T103" fmla="*/ 43 h 466"/>
                  <a:gd name="T104" fmla="*/ 512 w 1450"/>
                  <a:gd name="T105" fmla="*/ 39 h 466"/>
                  <a:gd name="T106" fmla="*/ 464 w 1450"/>
                  <a:gd name="T107" fmla="*/ 26 h 466"/>
                  <a:gd name="T108" fmla="*/ 416 w 1450"/>
                  <a:gd name="T109" fmla="*/ 11 h 466"/>
                  <a:gd name="T110" fmla="*/ 385 w 1450"/>
                  <a:gd name="T111" fmla="*/ 2 h 466"/>
                  <a:gd name="T112" fmla="*/ 285 w 1450"/>
                  <a:gd name="T113" fmla="*/ 169 h 466"/>
                  <a:gd name="T114" fmla="*/ 9 w 1450"/>
                  <a:gd name="T115" fmla="*/ 395 h 466"/>
                  <a:gd name="T116" fmla="*/ 0 w 1450"/>
                  <a:gd name="T117" fmla="*/ 434 h 466"/>
                  <a:gd name="T118" fmla="*/ 17 w 1450"/>
                  <a:gd name="T119" fmla="*/ 466 h 466"/>
                  <a:gd name="T120" fmla="*/ 1432 w 1450"/>
                  <a:gd name="T121" fmla="*/ 462 h 466"/>
                  <a:gd name="T122" fmla="*/ 1445 w 1450"/>
                  <a:gd name="T123" fmla="*/ 449 h 466"/>
                  <a:gd name="T124" fmla="*/ 35 w 1450"/>
                  <a:gd name="T125" fmla="*/ 44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0" h="466">
                    <a:moveTo>
                      <a:pt x="35" y="443"/>
                    </a:moveTo>
                    <a:lnTo>
                      <a:pt x="25" y="434"/>
                    </a:lnTo>
                    <a:lnTo>
                      <a:pt x="23" y="423"/>
                    </a:lnTo>
                    <a:lnTo>
                      <a:pt x="28" y="410"/>
                    </a:lnTo>
                    <a:lnTo>
                      <a:pt x="33" y="402"/>
                    </a:lnTo>
                    <a:lnTo>
                      <a:pt x="1433" y="402"/>
                    </a:lnTo>
                    <a:lnTo>
                      <a:pt x="1435" y="412"/>
                    </a:lnTo>
                    <a:lnTo>
                      <a:pt x="1437" y="424"/>
                    </a:lnTo>
                    <a:lnTo>
                      <a:pt x="1439" y="433"/>
                    </a:lnTo>
                    <a:lnTo>
                      <a:pt x="1444" y="439"/>
                    </a:lnTo>
                    <a:lnTo>
                      <a:pt x="1449" y="432"/>
                    </a:lnTo>
                    <a:lnTo>
                      <a:pt x="1450" y="416"/>
                    </a:lnTo>
                    <a:lnTo>
                      <a:pt x="1447" y="397"/>
                    </a:lnTo>
                    <a:lnTo>
                      <a:pt x="1436" y="385"/>
                    </a:lnTo>
                    <a:lnTo>
                      <a:pt x="44" y="384"/>
                    </a:lnTo>
                    <a:lnTo>
                      <a:pt x="160" y="183"/>
                    </a:lnTo>
                    <a:lnTo>
                      <a:pt x="1315" y="181"/>
                    </a:lnTo>
                    <a:lnTo>
                      <a:pt x="1407" y="362"/>
                    </a:lnTo>
                    <a:lnTo>
                      <a:pt x="1432" y="361"/>
                    </a:lnTo>
                    <a:lnTo>
                      <a:pt x="1328" y="168"/>
                    </a:lnTo>
                    <a:lnTo>
                      <a:pt x="323" y="169"/>
                    </a:lnTo>
                    <a:lnTo>
                      <a:pt x="389" y="21"/>
                    </a:lnTo>
                    <a:lnTo>
                      <a:pt x="401" y="26"/>
                    </a:lnTo>
                    <a:lnTo>
                      <a:pt x="413" y="32"/>
                    </a:lnTo>
                    <a:lnTo>
                      <a:pt x="424" y="36"/>
                    </a:lnTo>
                    <a:lnTo>
                      <a:pt x="436" y="40"/>
                    </a:lnTo>
                    <a:lnTo>
                      <a:pt x="447" y="45"/>
                    </a:lnTo>
                    <a:lnTo>
                      <a:pt x="458" y="49"/>
                    </a:lnTo>
                    <a:lnTo>
                      <a:pt x="469" y="53"/>
                    </a:lnTo>
                    <a:lnTo>
                      <a:pt x="480" y="56"/>
                    </a:lnTo>
                    <a:lnTo>
                      <a:pt x="489" y="60"/>
                    </a:lnTo>
                    <a:lnTo>
                      <a:pt x="500" y="63"/>
                    </a:lnTo>
                    <a:lnTo>
                      <a:pt x="511" y="66"/>
                    </a:lnTo>
                    <a:lnTo>
                      <a:pt x="520" y="68"/>
                    </a:lnTo>
                    <a:lnTo>
                      <a:pt x="531" y="70"/>
                    </a:lnTo>
                    <a:lnTo>
                      <a:pt x="542" y="72"/>
                    </a:lnTo>
                    <a:lnTo>
                      <a:pt x="552" y="74"/>
                    </a:lnTo>
                    <a:lnTo>
                      <a:pt x="563" y="76"/>
                    </a:lnTo>
                    <a:lnTo>
                      <a:pt x="575" y="77"/>
                    </a:lnTo>
                    <a:lnTo>
                      <a:pt x="589" y="78"/>
                    </a:lnTo>
                    <a:lnTo>
                      <a:pt x="605" y="79"/>
                    </a:lnTo>
                    <a:lnTo>
                      <a:pt x="623" y="80"/>
                    </a:lnTo>
                    <a:lnTo>
                      <a:pt x="642" y="81"/>
                    </a:lnTo>
                    <a:lnTo>
                      <a:pt x="661" y="82"/>
                    </a:lnTo>
                    <a:lnTo>
                      <a:pt x="682" y="82"/>
                    </a:lnTo>
                    <a:lnTo>
                      <a:pt x="703" y="82"/>
                    </a:lnTo>
                    <a:lnTo>
                      <a:pt x="723" y="82"/>
                    </a:lnTo>
                    <a:lnTo>
                      <a:pt x="745" y="82"/>
                    </a:lnTo>
                    <a:lnTo>
                      <a:pt x="765" y="82"/>
                    </a:lnTo>
                    <a:lnTo>
                      <a:pt x="784" y="81"/>
                    </a:lnTo>
                    <a:lnTo>
                      <a:pt x="802" y="80"/>
                    </a:lnTo>
                    <a:lnTo>
                      <a:pt x="820" y="80"/>
                    </a:lnTo>
                    <a:lnTo>
                      <a:pt x="834" y="78"/>
                    </a:lnTo>
                    <a:lnTo>
                      <a:pt x="847" y="77"/>
                    </a:lnTo>
                    <a:lnTo>
                      <a:pt x="857" y="76"/>
                    </a:lnTo>
                    <a:lnTo>
                      <a:pt x="868" y="73"/>
                    </a:lnTo>
                    <a:lnTo>
                      <a:pt x="878" y="72"/>
                    </a:lnTo>
                    <a:lnTo>
                      <a:pt x="890" y="70"/>
                    </a:lnTo>
                    <a:lnTo>
                      <a:pt x="903" y="68"/>
                    </a:lnTo>
                    <a:lnTo>
                      <a:pt x="916" y="65"/>
                    </a:lnTo>
                    <a:lnTo>
                      <a:pt x="930" y="63"/>
                    </a:lnTo>
                    <a:lnTo>
                      <a:pt x="943" y="60"/>
                    </a:lnTo>
                    <a:lnTo>
                      <a:pt x="956" y="56"/>
                    </a:lnTo>
                    <a:lnTo>
                      <a:pt x="970" y="53"/>
                    </a:lnTo>
                    <a:lnTo>
                      <a:pt x="983" y="49"/>
                    </a:lnTo>
                    <a:lnTo>
                      <a:pt x="996" y="45"/>
                    </a:lnTo>
                    <a:lnTo>
                      <a:pt x="1008" y="40"/>
                    </a:lnTo>
                    <a:lnTo>
                      <a:pt x="1019" y="36"/>
                    </a:lnTo>
                    <a:lnTo>
                      <a:pt x="1030" y="32"/>
                    </a:lnTo>
                    <a:lnTo>
                      <a:pt x="1040" y="26"/>
                    </a:lnTo>
                    <a:lnTo>
                      <a:pt x="1078" y="155"/>
                    </a:lnTo>
                    <a:lnTo>
                      <a:pt x="1113" y="155"/>
                    </a:lnTo>
                    <a:lnTo>
                      <a:pt x="1048" y="5"/>
                    </a:lnTo>
                    <a:lnTo>
                      <a:pt x="1045" y="6"/>
                    </a:lnTo>
                    <a:lnTo>
                      <a:pt x="1034" y="9"/>
                    </a:lnTo>
                    <a:lnTo>
                      <a:pt x="1019" y="14"/>
                    </a:lnTo>
                    <a:lnTo>
                      <a:pt x="1000" y="19"/>
                    </a:lnTo>
                    <a:lnTo>
                      <a:pt x="977" y="25"/>
                    </a:lnTo>
                    <a:lnTo>
                      <a:pt x="953" y="32"/>
                    </a:lnTo>
                    <a:lnTo>
                      <a:pt x="927" y="37"/>
                    </a:lnTo>
                    <a:lnTo>
                      <a:pt x="903" y="42"/>
                    </a:lnTo>
                    <a:lnTo>
                      <a:pt x="902" y="42"/>
                    </a:lnTo>
                    <a:lnTo>
                      <a:pt x="900" y="43"/>
                    </a:lnTo>
                    <a:lnTo>
                      <a:pt x="894" y="43"/>
                    </a:lnTo>
                    <a:lnTo>
                      <a:pt x="888" y="45"/>
                    </a:lnTo>
                    <a:lnTo>
                      <a:pt x="880" y="46"/>
                    </a:lnTo>
                    <a:lnTo>
                      <a:pt x="871" y="47"/>
                    </a:lnTo>
                    <a:lnTo>
                      <a:pt x="860" y="48"/>
                    </a:lnTo>
                    <a:lnTo>
                      <a:pt x="847" y="49"/>
                    </a:lnTo>
                    <a:lnTo>
                      <a:pt x="833" y="51"/>
                    </a:lnTo>
                    <a:lnTo>
                      <a:pt x="817" y="52"/>
                    </a:lnTo>
                    <a:lnTo>
                      <a:pt x="800" y="53"/>
                    </a:lnTo>
                    <a:lnTo>
                      <a:pt x="782" y="54"/>
                    </a:lnTo>
                    <a:lnTo>
                      <a:pt x="763" y="55"/>
                    </a:lnTo>
                    <a:lnTo>
                      <a:pt x="743" y="55"/>
                    </a:lnTo>
                    <a:lnTo>
                      <a:pt x="720" y="56"/>
                    </a:lnTo>
                    <a:lnTo>
                      <a:pt x="698" y="56"/>
                    </a:lnTo>
                    <a:lnTo>
                      <a:pt x="662" y="55"/>
                    </a:lnTo>
                    <a:lnTo>
                      <a:pt x="630" y="54"/>
                    </a:lnTo>
                    <a:lnTo>
                      <a:pt x="603" y="52"/>
                    </a:lnTo>
                    <a:lnTo>
                      <a:pt x="578" y="49"/>
                    </a:lnTo>
                    <a:lnTo>
                      <a:pt x="559" y="47"/>
                    </a:lnTo>
                    <a:lnTo>
                      <a:pt x="544" y="45"/>
                    </a:lnTo>
                    <a:lnTo>
                      <a:pt x="535" y="43"/>
                    </a:lnTo>
                    <a:lnTo>
                      <a:pt x="532" y="42"/>
                    </a:lnTo>
                    <a:lnTo>
                      <a:pt x="512" y="39"/>
                    </a:lnTo>
                    <a:lnTo>
                      <a:pt x="488" y="34"/>
                    </a:lnTo>
                    <a:lnTo>
                      <a:pt x="464" y="26"/>
                    </a:lnTo>
                    <a:lnTo>
                      <a:pt x="439" y="19"/>
                    </a:lnTo>
                    <a:lnTo>
                      <a:pt x="416" y="11"/>
                    </a:lnTo>
                    <a:lnTo>
                      <a:pt x="397" y="6"/>
                    </a:lnTo>
                    <a:lnTo>
                      <a:pt x="385" y="2"/>
                    </a:lnTo>
                    <a:lnTo>
                      <a:pt x="380" y="0"/>
                    </a:lnTo>
                    <a:lnTo>
                      <a:pt x="285" y="169"/>
                    </a:lnTo>
                    <a:lnTo>
                      <a:pt x="146" y="169"/>
                    </a:lnTo>
                    <a:lnTo>
                      <a:pt x="9" y="395"/>
                    </a:lnTo>
                    <a:lnTo>
                      <a:pt x="1" y="413"/>
                    </a:lnTo>
                    <a:lnTo>
                      <a:pt x="0" y="434"/>
                    </a:lnTo>
                    <a:lnTo>
                      <a:pt x="4" y="454"/>
                    </a:lnTo>
                    <a:lnTo>
                      <a:pt x="17" y="466"/>
                    </a:lnTo>
                    <a:lnTo>
                      <a:pt x="1418" y="466"/>
                    </a:lnTo>
                    <a:lnTo>
                      <a:pt x="1432" y="462"/>
                    </a:lnTo>
                    <a:lnTo>
                      <a:pt x="1440" y="456"/>
                    </a:lnTo>
                    <a:lnTo>
                      <a:pt x="1445" y="449"/>
                    </a:lnTo>
                    <a:lnTo>
                      <a:pt x="1444" y="443"/>
                    </a:lnTo>
                    <a:lnTo>
                      <a:pt x="35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57"/>
              <p:cNvSpPr>
                <a:spLocks/>
              </p:cNvSpPr>
              <p:nvPr/>
            </p:nvSpPr>
            <p:spPr bwMode="auto">
              <a:xfrm>
                <a:off x="6929438" y="2244725"/>
                <a:ext cx="379412" cy="36512"/>
              </a:xfrm>
              <a:custGeom>
                <a:avLst/>
                <a:gdLst>
                  <a:gd name="T0" fmla="*/ 636 w 716"/>
                  <a:gd name="T1" fmla="*/ 38 h 69"/>
                  <a:gd name="T2" fmla="*/ 636 w 716"/>
                  <a:gd name="T3" fmla="*/ 18 h 69"/>
                  <a:gd name="T4" fmla="*/ 716 w 716"/>
                  <a:gd name="T5" fmla="*/ 18 h 69"/>
                  <a:gd name="T6" fmla="*/ 716 w 716"/>
                  <a:gd name="T7" fmla="*/ 0 h 69"/>
                  <a:gd name="T8" fmla="*/ 0 w 716"/>
                  <a:gd name="T9" fmla="*/ 0 h 69"/>
                  <a:gd name="T10" fmla="*/ 0 w 716"/>
                  <a:gd name="T11" fmla="*/ 69 h 69"/>
                  <a:gd name="T12" fmla="*/ 716 w 716"/>
                  <a:gd name="T13" fmla="*/ 69 h 69"/>
                  <a:gd name="T14" fmla="*/ 716 w 716"/>
                  <a:gd name="T15" fmla="*/ 51 h 69"/>
                  <a:gd name="T16" fmla="*/ 25 w 716"/>
                  <a:gd name="T17" fmla="*/ 51 h 69"/>
                  <a:gd name="T18" fmla="*/ 25 w 716"/>
                  <a:gd name="T19" fmla="*/ 18 h 69"/>
                  <a:gd name="T20" fmla="*/ 92 w 716"/>
                  <a:gd name="T21" fmla="*/ 18 h 69"/>
                  <a:gd name="T22" fmla="*/ 92 w 716"/>
                  <a:gd name="T23" fmla="*/ 38 h 69"/>
                  <a:gd name="T24" fmla="*/ 102 w 716"/>
                  <a:gd name="T25" fmla="*/ 38 h 69"/>
                  <a:gd name="T26" fmla="*/ 102 w 716"/>
                  <a:gd name="T27" fmla="*/ 18 h 69"/>
                  <a:gd name="T28" fmla="*/ 226 w 716"/>
                  <a:gd name="T29" fmla="*/ 18 h 69"/>
                  <a:gd name="T30" fmla="*/ 226 w 716"/>
                  <a:gd name="T31" fmla="*/ 38 h 69"/>
                  <a:gd name="T32" fmla="*/ 235 w 716"/>
                  <a:gd name="T33" fmla="*/ 38 h 69"/>
                  <a:gd name="T34" fmla="*/ 235 w 716"/>
                  <a:gd name="T35" fmla="*/ 18 h 69"/>
                  <a:gd name="T36" fmla="*/ 361 w 716"/>
                  <a:gd name="T37" fmla="*/ 18 h 69"/>
                  <a:gd name="T38" fmla="*/ 361 w 716"/>
                  <a:gd name="T39" fmla="*/ 38 h 69"/>
                  <a:gd name="T40" fmla="*/ 369 w 716"/>
                  <a:gd name="T41" fmla="*/ 38 h 69"/>
                  <a:gd name="T42" fmla="*/ 369 w 716"/>
                  <a:gd name="T43" fmla="*/ 18 h 69"/>
                  <a:gd name="T44" fmla="*/ 494 w 716"/>
                  <a:gd name="T45" fmla="*/ 18 h 69"/>
                  <a:gd name="T46" fmla="*/ 494 w 716"/>
                  <a:gd name="T47" fmla="*/ 38 h 69"/>
                  <a:gd name="T48" fmla="*/ 503 w 716"/>
                  <a:gd name="T49" fmla="*/ 38 h 69"/>
                  <a:gd name="T50" fmla="*/ 503 w 716"/>
                  <a:gd name="T51" fmla="*/ 18 h 69"/>
                  <a:gd name="T52" fmla="*/ 628 w 716"/>
                  <a:gd name="T53" fmla="*/ 18 h 69"/>
                  <a:gd name="T54" fmla="*/ 628 w 716"/>
                  <a:gd name="T55" fmla="*/ 38 h 69"/>
                  <a:gd name="T56" fmla="*/ 636 w 716"/>
                  <a:gd name="T57" fmla="*/ 3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6" h="69">
                    <a:moveTo>
                      <a:pt x="636" y="38"/>
                    </a:moveTo>
                    <a:lnTo>
                      <a:pt x="636" y="18"/>
                    </a:lnTo>
                    <a:lnTo>
                      <a:pt x="716" y="18"/>
                    </a:lnTo>
                    <a:lnTo>
                      <a:pt x="716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716" y="69"/>
                    </a:lnTo>
                    <a:lnTo>
                      <a:pt x="716" y="51"/>
                    </a:lnTo>
                    <a:lnTo>
                      <a:pt x="25" y="51"/>
                    </a:lnTo>
                    <a:lnTo>
                      <a:pt x="25" y="18"/>
                    </a:lnTo>
                    <a:lnTo>
                      <a:pt x="92" y="18"/>
                    </a:lnTo>
                    <a:lnTo>
                      <a:pt x="92" y="38"/>
                    </a:lnTo>
                    <a:lnTo>
                      <a:pt x="102" y="38"/>
                    </a:lnTo>
                    <a:lnTo>
                      <a:pt x="102" y="18"/>
                    </a:lnTo>
                    <a:lnTo>
                      <a:pt x="226" y="18"/>
                    </a:lnTo>
                    <a:lnTo>
                      <a:pt x="226" y="38"/>
                    </a:lnTo>
                    <a:lnTo>
                      <a:pt x="235" y="38"/>
                    </a:lnTo>
                    <a:lnTo>
                      <a:pt x="235" y="18"/>
                    </a:lnTo>
                    <a:lnTo>
                      <a:pt x="361" y="18"/>
                    </a:lnTo>
                    <a:lnTo>
                      <a:pt x="361" y="38"/>
                    </a:lnTo>
                    <a:lnTo>
                      <a:pt x="369" y="38"/>
                    </a:lnTo>
                    <a:lnTo>
                      <a:pt x="369" y="18"/>
                    </a:lnTo>
                    <a:lnTo>
                      <a:pt x="494" y="18"/>
                    </a:lnTo>
                    <a:lnTo>
                      <a:pt x="494" y="38"/>
                    </a:lnTo>
                    <a:lnTo>
                      <a:pt x="503" y="38"/>
                    </a:lnTo>
                    <a:lnTo>
                      <a:pt x="503" y="18"/>
                    </a:lnTo>
                    <a:lnTo>
                      <a:pt x="628" y="18"/>
                    </a:lnTo>
                    <a:lnTo>
                      <a:pt x="628" y="38"/>
                    </a:lnTo>
                    <a:lnTo>
                      <a:pt x="63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58"/>
              <p:cNvSpPr>
                <a:spLocks/>
              </p:cNvSpPr>
              <p:nvPr/>
            </p:nvSpPr>
            <p:spPr bwMode="auto">
              <a:xfrm>
                <a:off x="6837363" y="2428875"/>
                <a:ext cx="492125" cy="4762"/>
              </a:xfrm>
              <a:custGeom>
                <a:avLst/>
                <a:gdLst>
                  <a:gd name="T0" fmla="*/ 929 w 929"/>
                  <a:gd name="T1" fmla="*/ 9 h 9"/>
                  <a:gd name="T2" fmla="*/ 926 w 929"/>
                  <a:gd name="T3" fmla="*/ 0 h 9"/>
                  <a:gd name="T4" fmla="*/ 5 w 929"/>
                  <a:gd name="T5" fmla="*/ 0 h 9"/>
                  <a:gd name="T6" fmla="*/ 0 w 929"/>
                  <a:gd name="T7" fmla="*/ 9 h 9"/>
                  <a:gd name="T8" fmla="*/ 929 w 92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9">
                    <a:moveTo>
                      <a:pt x="929" y="9"/>
                    </a:moveTo>
                    <a:lnTo>
                      <a:pt x="926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92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59"/>
              <p:cNvSpPr>
                <a:spLocks/>
              </p:cNvSpPr>
              <p:nvPr/>
            </p:nvSpPr>
            <p:spPr bwMode="auto">
              <a:xfrm>
                <a:off x="6829425" y="2443163"/>
                <a:ext cx="506412" cy="4762"/>
              </a:xfrm>
              <a:custGeom>
                <a:avLst/>
                <a:gdLst>
                  <a:gd name="T0" fmla="*/ 957 w 957"/>
                  <a:gd name="T1" fmla="*/ 9 h 9"/>
                  <a:gd name="T2" fmla="*/ 956 w 957"/>
                  <a:gd name="T3" fmla="*/ 0 h 9"/>
                  <a:gd name="T4" fmla="*/ 5 w 957"/>
                  <a:gd name="T5" fmla="*/ 0 h 9"/>
                  <a:gd name="T6" fmla="*/ 0 w 957"/>
                  <a:gd name="T7" fmla="*/ 9 h 9"/>
                  <a:gd name="T8" fmla="*/ 957 w 95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7" h="9">
                    <a:moveTo>
                      <a:pt x="957" y="9"/>
                    </a:moveTo>
                    <a:lnTo>
                      <a:pt x="956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95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60"/>
              <p:cNvSpPr>
                <a:spLocks/>
              </p:cNvSpPr>
              <p:nvPr/>
            </p:nvSpPr>
            <p:spPr bwMode="auto">
              <a:xfrm>
                <a:off x="6821488" y="2459038"/>
                <a:ext cx="520700" cy="6350"/>
              </a:xfrm>
              <a:custGeom>
                <a:avLst/>
                <a:gdLst>
                  <a:gd name="T0" fmla="*/ 985 w 985"/>
                  <a:gd name="T1" fmla="*/ 10 h 10"/>
                  <a:gd name="T2" fmla="*/ 982 w 985"/>
                  <a:gd name="T3" fmla="*/ 0 h 10"/>
                  <a:gd name="T4" fmla="*/ 5 w 985"/>
                  <a:gd name="T5" fmla="*/ 0 h 10"/>
                  <a:gd name="T6" fmla="*/ 0 w 985"/>
                  <a:gd name="T7" fmla="*/ 10 h 10"/>
                  <a:gd name="T8" fmla="*/ 985 w 98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10">
                    <a:moveTo>
                      <a:pt x="985" y="10"/>
                    </a:moveTo>
                    <a:lnTo>
                      <a:pt x="982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98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61"/>
              <p:cNvSpPr>
                <a:spLocks/>
              </p:cNvSpPr>
              <p:nvPr/>
            </p:nvSpPr>
            <p:spPr bwMode="auto">
              <a:xfrm>
                <a:off x="6810375" y="2478088"/>
                <a:ext cx="488950" cy="4762"/>
              </a:xfrm>
              <a:custGeom>
                <a:avLst/>
                <a:gdLst>
                  <a:gd name="T0" fmla="*/ 925 w 925"/>
                  <a:gd name="T1" fmla="*/ 10 h 10"/>
                  <a:gd name="T2" fmla="*/ 922 w 925"/>
                  <a:gd name="T3" fmla="*/ 1 h 10"/>
                  <a:gd name="T4" fmla="*/ 4 w 925"/>
                  <a:gd name="T5" fmla="*/ 0 h 10"/>
                  <a:gd name="T6" fmla="*/ 0 w 925"/>
                  <a:gd name="T7" fmla="*/ 10 h 10"/>
                  <a:gd name="T8" fmla="*/ 925 w 9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10">
                    <a:moveTo>
                      <a:pt x="925" y="10"/>
                    </a:moveTo>
                    <a:lnTo>
                      <a:pt x="922" y="1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9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62"/>
              <p:cNvSpPr>
                <a:spLocks/>
              </p:cNvSpPr>
              <p:nvPr/>
            </p:nvSpPr>
            <p:spPr bwMode="auto">
              <a:xfrm>
                <a:off x="6796088" y="2495550"/>
                <a:ext cx="557212" cy="4762"/>
              </a:xfrm>
              <a:custGeom>
                <a:avLst/>
                <a:gdLst>
                  <a:gd name="T0" fmla="*/ 1051 w 1051"/>
                  <a:gd name="T1" fmla="*/ 9 h 9"/>
                  <a:gd name="T2" fmla="*/ 1047 w 1051"/>
                  <a:gd name="T3" fmla="*/ 0 h 9"/>
                  <a:gd name="T4" fmla="*/ 5 w 1051"/>
                  <a:gd name="T5" fmla="*/ 0 h 9"/>
                  <a:gd name="T6" fmla="*/ 0 w 1051"/>
                  <a:gd name="T7" fmla="*/ 9 h 9"/>
                  <a:gd name="T8" fmla="*/ 1051 w 105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1" h="9">
                    <a:moveTo>
                      <a:pt x="1051" y="9"/>
                    </a:moveTo>
                    <a:lnTo>
                      <a:pt x="1047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05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63"/>
              <p:cNvSpPr>
                <a:spLocks/>
              </p:cNvSpPr>
              <p:nvPr/>
            </p:nvSpPr>
            <p:spPr bwMode="auto">
              <a:xfrm>
                <a:off x="7369175" y="2495550"/>
                <a:ext cx="96837" cy="4762"/>
              </a:xfrm>
              <a:custGeom>
                <a:avLst/>
                <a:gdLst>
                  <a:gd name="T0" fmla="*/ 2 w 181"/>
                  <a:gd name="T1" fmla="*/ 9 h 9"/>
                  <a:gd name="T2" fmla="*/ 181 w 181"/>
                  <a:gd name="T3" fmla="*/ 9 h 9"/>
                  <a:gd name="T4" fmla="*/ 177 w 181"/>
                  <a:gd name="T5" fmla="*/ 0 h 9"/>
                  <a:gd name="T6" fmla="*/ 0 w 181"/>
                  <a:gd name="T7" fmla="*/ 0 h 9"/>
                  <a:gd name="T8" fmla="*/ 2 w 18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9">
                    <a:moveTo>
                      <a:pt x="2" y="9"/>
                    </a:moveTo>
                    <a:lnTo>
                      <a:pt x="181" y="9"/>
                    </a:lnTo>
                    <a:lnTo>
                      <a:pt x="177" y="0"/>
                    </a:lnTo>
                    <a:lnTo>
                      <a:pt x="0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64"/>
              <p:cNvSpPr>
                <a:spLocks/>
              </p:cNvSpPr>
              <p:nvPr/>
            </p:nvSpPr>
            <p:spPr bwMode="auto">
              <a:xfrm>
                <a:off x="7362825" y="2478088"/>
                <a:ext cx="93662" cy="4762"/>
              </a:xfrm>
              <a:custGeom>
                <a:avLst/>
                <a:gdLst>
                  <a:gd name="T0" fmla="*/ 2 w 179"/>
                  <a:gd name="T1" fmla="*/ 9 h 9"/>
                  <a:gd name="T2" fmla="*/ 179 w 179"/>
                  <a:gd name="T3" fmla="*/ 9 h 9"/>
                  <a:gd name="T4" fmla="*/ 177 w 179"/>
                  <a:gd name="T5" fmla="*/ 0 h 9"/>
                  <a:gd name="T6" fmla="*/ 0 w 179"/>
                  <a:gd name="T7" fmla="*/ 0 h 9"/>
                  <a:gd name="T8" fmla="*/ 2 w 17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9">
                    <a:moveTo>
                      <a:pt x="2" y="9"/>
                    </a:moveTo>
                    <a:lnTo>
                      <a:pt x="179" y="9"/>
                    </a:lnTo>
                    <a:lnTo>
                      <a:pt x="177" y="0"/>
                    </a:lnTo>
                    <a:lnTo>
                      <a:pt x="0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65"/>
              <p:cNvSpPr>
                <a:spLocks/>
              </p:cNvSpPr>
              <p:nvPr/>
            </p:nvSpPr>
            <p:spPr bwMode="auto">
              <a:xfrm>
                <a:off x="7358063" y="2459038"/>
                <a:ext cx="95250" cy="6350"/>
              </a:xfrm>
              <a:custGeom>
                <a:avLst/>
                <a:gdLst>
                  <a:gd name="T0" fmla="*/ 2 w 181"/>
                  <a:gd name="T1" fmla="*/ 10 h 10"/>
                  <a:gd name="T2" fmla="*/ 181 w 181"/>
                  <a:gd name="T3" fmla="*/ 10 h 10"/>
                  <a:gd name="T4" fmla="*/ 178 w 181"/>
                  <a:gd name="T5" fmla="*/ 0 h 10"/>
                  <a:gd name="T6" fmla="*/ 0 w 181"/>
                  <a:gd name="T7" fmla="*/ 0 h 10"/>
                  <a:gd name="T8" fmla="*/ 2 w 18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0">
                    <a:moveTo>
                      <a:pt x="2" y="10"/>
                    </a:moveTo>
                    <a:lnTo>
                      <a:pt x="181" y="10"/>
                    </a:lnTo>
                    <a:lnTo>
                      <a:pt x="178" y="0"/>
                    </a:lnTo>
                    <a:lnTo>
                      <a:pt x="0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66"/>
              <p:cNvSpPr>
                <a:spLocks/>
              </p:cNvSpPr>
              <p:nvPr/>
            </p:nvSpPr>
            <p:spPr bwMode="auto">
              <a:xfrm>
                <a:off x="7353300" y="2443163"/>
                <a:ext cx="93662" cy="4762"/>
              </a:xfrm>
              <a:custGeom>
                <a:avLst/>
                <a:gdLst>
                  <a:gd name="T0" fmla="*/ 1 w 178"/>
                  <a:gd name="T1" fmla="*/ 9 h 9"/>
                  <a:gd name="T2" fmla="*/ 178 w 178"/>
                  <a:gd name="T3" fmla="*/ 9 h 9"/>
                  <a:gd name="T4" fmla="*/ 176 w 178"/>
                  <a:gd name="T5" fmla="*/ 0 h 9"/>
                  <a:gd name="T6" fmla="*/ 0 w 178"/>
                  <a:gd name="T7" fmla="*/ 0 h 9"/>
                  <a:gd name="T8" fmla="*/ 1 w 17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9">
                    <a:moveTo>
                      <a:pt x="1" y="9"/>
                    </a:moveTo>
                    <a:lnTo>
                      <a:pt x="178" y="9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6" name="Szövegdoboz 325"/>
            <p:cNvSpPr txBox="1"/>
            <p:nvPr/>
          </p:nvSpPr>
          <p:spPr>
            <a:xfrm>
              <a:off x="4729386" y="2867186"/>
              <a:ext cx="1379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keresés / válasz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7" name="Csoportba foglalás 326"/>
            <p:cNvGrpSpPr/>
            <p:nvPr/>
          </p:nvGrpSpPr>
          <p:grpSpPr>
            <a:xfrm>
              <a:off x="3411970" y="5972024"/>
              <a:ext cx="194336" cy="266487"/>
              <a:chOff x="587248" y="1849878"/>
              <a:chExt cx="546902" cy="546161"/>
            </a:xfrm>
          </p:grpSpPr>
          <p:sp>
            <p:nvSpPr>
              <p:cNvPr id="457" name="Ív 456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Ív 457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9" name="Egyenes összekötő 458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Egyenes összekötő 459"/>
              <p:cNvCxnSpPr>
                <a:endCxn id="458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8" name="Csoportba foglalás 327"/>
            <p:cNvGrpSpPr/>
            <p:nvPr/>
          </p:nvGrpSpPr>
          <p:grpSpPr>
            <a:xfrm>
              <a:off x="2300537" y="4997020"/>
              <a:ext cx="175679" cy="237932"/>
              <a:chOff x="587248" y="1849878"/>
              <a:chExt cx="546902" cy="546161"/>
            </a:xfrm>
          </p:grpSpPr>
          <p:sp>
            <p:nvSpPr>
              <p:cNvPr id="453" name="Ív 452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Ív 453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5" name="Egyenes összekötő 454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Egyenes összekötő 455"/>
              <p:cNvCxnSpPr>
                <a:endCxn id="454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Csoportba foglalás 328"/>
            <p:cNvGrpSpPr/>
            <p:nvPr/>
          </p:nvGrpSpPr>
          <p:grpSpPr>
            <a:xfrm>
              <a:off x="1651937" y="4466659"/>
              <a:ext cx="426295" cy="466037"/>
              <a:chOff x="587248" y="1849878"/>
              <a:chExt cx="546902" cy="546161"/>
            </a:xfrm>
          </p:grpSpPr>
          <p:sp>
            <p:nvSpPr>
              <p:cNvPr id="449" name="Ív 448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Ív 449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1" name="Egyenes összekötő 450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Egyenes összekötő 451"/>
              <p:cNvCxnSpPr>
                <a:endCxn id="450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Csoportba foglalás 329"/>
            <p:cNvGrpSpPr/>
            <p:nvPr/>
          </p:nvGrpSpPr>
          <p:grpSpPr>
            <a:xfrm>
              <a:off x="2730090" y="4975225"/>
              <a:ext cx="87839" cy="102668"/>
              <a:chOff x="587248" y="1849878"/>
              <a:chExt cx="546902" cy="546161"/>
            </a:xfrm>
          </p:grpSpPr>
          <p:sp>
            <p:nvSpPr>
              <p:cNvPr id="445" name="Ív 444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Ív 445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7" name="Egyenes összekötő 446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Egyenes összekötő 447"/>
              <p:cNvCxnSpPr>
                <a:endCxn id="446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Csoportba foglalás 330"/>
            <p:cNvGrpSpPr/>
            <p:nvPr/>
          </p:nvGrpSpPr>
          <p:grpSpPr>
            <a:xfrm>
              <a:off x="3536830" y="4454430"/>
              <a:ext cx="194336" cy="266487"/>
              <a:chOff x="587248" y="1849878"/>
              <a:chExt cx="546902" cy="546161"/>
            </a:xfrm>
          </p:grpSpPr>
          <p:sp>
            <p:nvSpPr>
              <p:cNvPr id="441" name="Ív 440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Ív 441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" name="Egyenes összekötő 442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Egyenes összekötő 443"/>
              <p:cNvCxnSpPr>
                <a:endCxn id="442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Csoportba foglalás 331"/>
            <p:cNvGrpSpPr/>
            <p:nvPr/>
          </p:nvGrpSpPr>
          <p:grpSpPr>
            <a:xfrm>
              <a:off x="4079033" y="4617659"/>
              <a:ext cx="194336" cy="266487"/>
              <a:chOff x="587248" y="1849878"/>
              <a:chExt cx="546902" cy="546161"/>
            </a:xfrm>
          </p:grpSpPr>
          <p:sp>
            <p:nvSpPr>
              <p:cNvPr id="437" name="Ív 436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Ív 437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9" name="Egyenes összekötő 438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Egyenes összekötő 439"/>
              <p:cNvCxnSpPr>
                <a:endCxn id="438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3" name="Csoportba foglalás 332"/>
            <p:cNvGrpSpPr/>
            <p:nvPr/>
          </p:nvGrpSpPr>
          <p:grpSpPr>
            <a:xfrm>
              <a:off x="6072155" y="5099491"/>
              <a:ext cx="194336" cy="266487"/>
              <a:chOff x="587248" y="1849878"/>
              <a:chExt cx="546902" cy="546161"/>
            </a:xfrm>
          </p:grpSpPr>
          <p:sp>
            <p:nvSpPr>
              <p:cNvPr id="433" name="Ív 432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Ív 433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5" name="Egyenes összekötő 434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Egyenes összekötő 435"/>
              <p:cNvCxnSpPr>
                <a:endCxn id="434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4" name="Csoportba foglalás 333"/>
            <p:cNvGrpSpPr/>
            <p:nvPr/>
          </p:nvGrpSpPr>
          <p:grpSpPr>
            <a:xfrm>
              <a:off x="5597375" y="4656663"/>
              <a:ext cx="180604" cy="182699"/>
              <a:chOff x="587248" y="1849878"/>
              <a:chExt cx="546902" cy="546161"/>
            </a:xfrm>
          </p:grpSpPr>
          <p:sp>
            <p:nvSpPr>
              <p:cNvPr id="429" name="Ív 428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Ív 429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1" name="Egyenes összekötő 430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Egyenes összekötő 431"/>
              <p:cNvCxnSpPr>
                <a:endCxn id="430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Csoportba foglalás 334"/>
            <p:cNvGrpSpPr/>
            <p:nvPr/>
          </p:nvGrpSpPr>
          <p:grpSpPr>
            <a:xfrm>
              <a:off x="2878235" y="1979532"/>
              <a:ext cx="426350" cy="1088245"/>
              <a:chOff x="2878235" y="1979532"/>
              <a:chExt cx="426350" cy="1088245"/>
            </a:xfrm>
          </p:grpSpPr>
          <p:sp>
            <p:nvSpPr>
              <p:cNvPr id="425" name="Ív 424"/>
              <p:cNvSpPr/>
              <p:nvPr/>
            </p:nvSpPr>
            <p:spPr>
              <a:xfrm>
                <a:off x="2878235" y="1979532"/>
                <a:ext cx="426295" cy="151001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Ív 425"/>
              <p:cNvSpPr/>
              <p:nvPr/>
            </p:nvSpPr>
            <p:spPr>
              <a:xfrm>
                <a:off x="2878290" y="2916776"/>
                <a:ext cx="426295" cy="151001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7" name="Egyenes összekötő 426"/>
              <p:cNvCxnSpPr/>
              <p:nvPr/>
            </p:nvCxnSpPr>
            <p:spPr>
              <a:xfrm flipH="1">
                <a:off x="2878848" y="2055032"/>
                <a:ext cx="10331" cy="94378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Egyenes összekötő 427"/>
              <p:cNvCxnSpPr>
                <a:stCxn id="425" idx="0"/>
                <a:endCxn id="426" idx="0"/>
              </p:cNvCxnSpPr>
              <p:nvPr/>
            </p:nvCxnSpPr>
            <p:spPr>
              <a:xfrm>
                <a:off x="3304504" y="2056215"/>
                <a:ext cx="35" cy="93762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6" name="Csoportba foglalás 335"/>
            <p:cNvGrpSpPr/>
            <p:nvPr/>
          </p:nvGrpSpPr>
          <p:grpSpPr>
            <a:xfrm>
              <a:off x="3542854" y="5589667"/>
              <a:ext cx="194336" cy="266487"/>
              <a:chOff x="587248" y="1849878"/>
              <a:chExt cx="546902" cy="546161"/>
            </a:xfrm>
          </p:grpSpPr>
          <p:sp>
            <p:nvSpPr>
              <p:cNvPr id="421" name="Ív 420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Ív 421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3" name="Egyenes összekötő 422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Egyenes összekötő 423"/>
              <p:cNvCxnSpPr>
                <a:endCxn id="422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Csoportba foglalás 336"/>
            <p:cNvGrpSpPr/>
            <p:nvPr/>
          </p:nvGrpSpPr>
          <p:grpSpPr>
            <a:xfrm>
              <a:off x="3232258" y="5185146"/>
              <a:ext cx="194336" cy="266487"/>
              <a:chOff x="587248" y="1849878"/>
              <a:chExt cx="546902" cy="546161"/>
            </a:xfrm>
          </p:grpSpPr>
          <p:sp>
            <p:nvSpPr>
              <p:cNvPr id="417" name="Ív 416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Ív 417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9" name="Egyenes összekötő 418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Egyenes összekötő 419"/>
              <p:cNvCxnSpPr>
                <a:endCxn id="418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" name="Csoportba foglalás 337"/>
            <p:cNvGrpSpPr/>
            <p:nvPr/>
          </p:nvGrpSpPr>
          <p:grpSpPr>
            <a:xfrm>
              <a:off x="1224896" y="3363303"/>
              <a:ext cx="5613944" cy="1093820"/>
              <a:chOff x="764275" y="3228751"/>
              <a:chExt cx="5613944" cy="1093820"/>
            </a:xfrm>
          </p:grpSpPr>
          <p:sp>
            <p:nvSpPr>
              <p:cNvPr id="408" name="Téglalap 407"/>
              <p:cNvSpPr/>
              <p:nvPr/>
            </p:nvSpPr>
            <p:spPr>
              <a:xfrm>
                <a:off x="764275" y="3520133"/>
                <a:ext cx="5167414" cy="80243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9" name="Egyenes összekötő 408"/>
              <p:cNvCxnSpPr/>
              <p:nvPr/>
            </p:nvCxnSpPr>
            <p:spPr>
              <a:xfrm flipV="1">
                <a:off x="764275" y="3236182"/>
                <a:ext cx="457200" cy="283951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Egyenes összekötő 409"/>
              <p:cNvCxnSpPr/>
              <p:nvPr/>
            </p:nvCxnSpPr>
            <p:spPr>
              <a:xfrm flipV="1">
                <a:off x="5921019" y="3231969"/>
                <a:ext cx="457200" cy="283951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Egyenes összekötő 410"/>
              <p:cNvCxnSpPr/>
              <p:nvPr/>
            </p:nvCxnSpPr>
            <p:spPr>
              <a:xfrm flipV="1">
                <a:off x="5921019" y="4038620"/>
                <a:ext cx="457200" cy="283951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Egyenes összekötő 411"/>
              <p:cNvCxnSpPr/>
              <p:nvPr/>
            </p:nvCxnSpPr>
            <p:spPr>
              <a:xfrm flipV="1">
                <a:off x="1221475" y="3231969"/>
                <a:ext cx="5156744" cy="4214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Egyenes összekötő 412"/>
              <p:cNvCxnSpPr/>
              <p:nvPr/>
            </p:nvCxnSpPr>
            <p:spPr>
              <a:xfrm flipV="1">
                <a:off x="6378219" y="3234077"/>
                <a:ext cx="0" cy="804543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Egyenes összekötő 413"/>
              <p:cNvCxnSpPr/>
              <p:nvPr/>
            </p:nvCxnSpPr>
            <p:spPr>
              <a:xfrm flipV="1">
                <a:off x="1221475" y="3228751"/>
                <a:ext cx="0" cy="804543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Egyenes összekötő 414"/>
              <p:cNvCxnSpPr/>
              <p:nvPr/>
            </p:nvCxnSpPr>
            <p:spPr>
              <a:xfrm flipV="1">
                <a:off x="1221475" y="4029080"/>
                <a:ext cx="5156744" cy="4214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Egyenes összekötő 415"/>
              <p:cNvCxnSpPr/>
              <p:nvPr/>
            </p:nvCxnSpPr>
            <p:spPr>
              <a:xfrm flipV="1">
                <a:off x="764275" y="4025627"/>
                <a:ext cx="457200" cy="283951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Csoportba foglalás 338"/>
            <p:cNvGrpSpPr/>
            <p:nvPr/>
          </p:nvGrpSpPr>
          <p:grpSpPr>
            <a:xfrm>
              <a:off x="1657220" y="3857406"/>
              <a:ext cx="426295" cy="466037"/>
              <a:chOff x="587248" y="1849878"/>
              <a:chExt cx="546902" cy="546161"/>
            </a:xfrm>
          </p:grpSpPr>
          <p:sp>
            <p:nvSpPr>
              <p:cNvPr id="404" name="Ív 403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Ív 404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6" name="Egyenes összekötő 405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Egyenes összekötő 406"/>
              <p:cNvCxnSpPr>
                <a:endCxn id="405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0" name="Csoportba foglalás 339"/>
            <p:cNvGrpSpPr/>
            <p:nvPr/>
          </p:nvGrpSpPr>
          <p:grpSpPr>
            <a:xfrm>
              <a:off x="2331594" y="3770900"/>
              <a:ext cx="175679" cy="237932"/>
              <a:chOff x="587248" y="1849878"/>
              <a:chExt cx="546902" cy="546161"/>
            </a:xfrm>
          </p:grpSpPr>
          <p:sp>
            <p:nvSpPr>
              <p:cNvPr id="400" name="Ív 399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Ív 400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2" name="Egyenes összekötő 401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Egyenes összekötő 402"/>
              <p:cNvCxnSpPr>
                <a:endCxn id="401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Csoportba foglalás 340"/>
            <p:cNvGrpSpPr/>
            <p:nvPr/>
          </p:nvGrpSpPr>
          <p:grpSpPr>
            <a:xfrm>
              <a:off x="2729260" y="4004570"/>
              <a:ext cx="87839" cy="102668"/>
              <a:chOff x="587248" y="1849878"/>
              <a:chExt cx="546902" cy="546161"/>
            </a:xfrm>
          </p:grpSpPr>
          <p:sp>
            <p:nvSpPr>
              <p:cNvPr id="396" name="Ív 395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Ív 396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8" name="Egyenes összekötő 397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Egyenes összekötő 398"/>
              <p:cNvCxnSpPr>
                <a:endCxn id="397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Csoportba foglalás 341"/>
            <p:cNvGrpSpPr/>
            <p:nvPr/>
          </p:nvGrpSpPr>
          <p:grpSpPr>
            <a:xfrm>
              <a:off x="3542829" y="3554174"/>
              <a:ext cx="194336" cy="266487"/>
              <a:chOff x="587248" y="1849878"/>
              <a:chExt cx="546902" cy="546161"/>
            </a:xfrm>
          </p:grpSpPr>
          <p:sp>
            <p:nvSpPr>
              <p:cNvPr id="392" name="Ív 391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Ív 392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4" name="Egyenes összekötő 393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Egyenes összekötő 394"/>
              <p:cNvCxnSpPr>
                <a:endCxn id="393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Csoportba foglalás 342"/>
            <p:cNvGrpSpPr/>
            <p:nvPr/>
          </p:nvGrpSpPr>
          <p:grpSpPr>
            <a:xfrm>
              <a:off x="4092206" y="3743873"/>
              <a:ext cx="194336" cy="266487"/>
              <a:chOff x="587248" y="1849878"/>
              <a:chExt cx="546902" cy="546161"/>
            </a:xfrm>
          </p:grpSpPr>
          <p:sp>
            <p:nvSpPr>
              <p:cNvPr id="388" name="Ív 387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Ív 388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Egyenes összekötő 389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Egyenes összekötő 390"/>
              <p:cNvCxnSpPr>
                <a:endCxn id="389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Csoportba foglalás 343"/>
            <p:cNvGrpSpPr/>
            <p:nvPr/>
          </p:nvGrpSpPr>
          <p:grpSpPr>
            <a:xfrm>
              <a:off x="3232512" y="3714749"/>
              <a:ext cx="194336" cy="266487"/>
              <a:chOff x="587248" y="1849878"/>
              <a:chExt cx="546902" cy="546161"/>
            </a:xfrm>
          </p:grpSpPr>
          <p:sp>
            <p:nvSpPr>
              <p:cNvPr id="384" name="Ív 383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Ív 384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6" name="Egyenes összekötő 385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Egyenes összekötő 386"/>
              <p:cNvCxnSpPr>
                <a:endCxn id="385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Csoportba foglalás 344"/>
            <p:cNvGrpSpPr/>
            <p:nvPr/>
          </p:nvGrpSpPr>
          <p:grpSpPr>
            <a:xfrm>
              <a:off x="3542804" y="3890303"/>
              <a:ext cx="194336" cy="266487"/>
              <a:chOff x="587248" y="1849878"/>
              <a:chExt cx="546902" cy="546161"/>
            </a:xfrm>
          </p:grpSpPr>
          <p:sp>
            <p:nvSpPr>
              <p:cNvPr id="380" name="Ív 379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Ív 380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2" name="Egyenes összekötő 381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Egyenes összekötő 382"/>
              <p:cNvCxnSpPr>
                <a:endCxn id="381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Csoportba foglalás 345"/>
            <p:cNvGrpSpPr/>
            <p:nvPr/>
          </p:nvGrpSpPr>
          <p:grpSpPr>
            <a:xfrm>
              <a:off x="3399012" y="4165739"/>
              <a:ext cx="194336" cy="266487"/>
              <a:chOff x="587248" y="1849878"/>
              <a:chExt cx="546902" cy="546161"/>
            </a:xfrm>
          </p:grpSpPr>
          <p:sp>
            <p:nvSpPr>
              <p:cNvPr id="376" name="Ív 375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Ív 376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8" name="Egyenes összekötő 377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Egyenes összekötő 378"/>
              <p:cNvCxnSpPr>
                <a:endCxn id="377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Csoportba foglalás 346"/>
            <p:cNvGrpSpPr/>
            <p:nvPr/>
          </p:nvGrpSpPr>
          <p:grpSpPr>
            <a:xfrm>
              <a:off x="5596818" y="3842972"/>
              <a:ext cx="180604" cy="182699"/>
              <a:chOff x="587248" y="1849878"/>
              <a:chExt cx="546902" cy="546161"/>
            </a:xfrm>
          </p:grpSpPr>
          <p:sp>
            <p:nvSpPr>
              <p:cNvPr id="372" name="Ív 371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Ív 372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4" name="Egyenes összekötő 373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Egyenes összekötő 374"/>
              <p:cNvCxnSpPr>
                <a:endCxn id="373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Csoportba foglalás 347"/>
            <p:cNvGrpSpPr/>
            <p:nvPr/>
          </p:nvGrpSpPr>
          <p:grpSpPr>
            <a:xfrm>
              <a:off x="6072130" y="4079293"/>
              <a:ext cx="194336" cy="266487"/>
              <a:chOff x="587248" y="1849878"/>
              <a:chExt cx="546902" cy="546161"/>
            </a:xfrm>
          </p:grpSpPr>
          <p:sp>
            <p:nvSpPr>
              <p:cNvPr id="368" name="Ív 367"/>
              <p:cNvSpPr/>
              <p:nvPr/>
            </p:nvSpPr>
            <p:spPr>
              <a:xfrm>
                <a:off x="587248" y="1849878"/>
                <a:ext cx="546902" cy="176962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Ív 368"/>
              <p:cNvSpPr/>
              <p:nvPr/>
            </p:nvSpPr>
            <p:spPr>
              <a:xfrm>
                <a:off x="587248" y="2219077"/>
                <a:ext cx="546902" cy="176962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" name="Egyenes összekötő 369"/>
              <p:cNvCxnSpPr/>
              <p:nvPr/>
            </p:nvCxnSpPr>
            <p:spPr>
              <a:xfrm>
                <a:off x="587963" y="1945789"/>
                <a:ext cx="0" cy="36943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Egyenes összekötő 370"/>
              <p:cNvCxnSpPr>
                <a:endCxn id="369" idx="0"/>
              </p:cNvCxnSpPr>
              <p:nvPr/>
            </p:nvCxnSpPr>
            <p:spPr>
              <a:xfrm flipH="1">
                <a:off x="1134079" y="1938359"/>
                <a:ext cx="71" cy="37120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Csoportba foglalás 348"/>
            <p:cNvGrpSpPr/>
            <p:nvPr/>
          </p:nvGrpSpPr>
          <p:grpSpPr>
            <a:xfrm>
              <a:off x="2892947" y="3296082"/>
              <a:ext cx="426350" cy="1088245"/>
              <a:chOff x="2878235" y="1979532"/>
              <a:chExt cx="426350" cy="1088245"/>
            </a:xfrm>
          </p:grpSpPr>
          <p:sp>
            <p:nvSpPr>
              <p:cNvPr id="364" name="Ív 363"/>
              <p:cNvSpPr/>
              <p:nvPr/>
            </p:nvSpPr>
            <p:spPr>
              <a:xfrm>
                <a:off x="2878235" y="1979532"/>
                <a:ext cx="426295" cy="151001"/>
              </a:xfrm>
              <a:prstGeom prst="arc">
                <a:avLst>
                  <a:gd name="adj1" fmla="val 19067"/>
                  <a:gd name="adj2" fmla="val 0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Ív 364"/>
              <p:cNvSpPr/>
              <p:nvPr/>
            </p:nvSpPr>
            <p:spPr>
              <a:xfrm>
                <a:off x="2878290" y="2916776"/>
                <a:ext cx="426295" cy="151001"/>
              </a:xfrm>
              <a:prstGeom prst="arc">
                <a:avLst>
                  <a:gd name="adj1" fmla="val 25276"/>
                  <a:gd name="adj2" fmla="val 10844641"/>
                </a:avLst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6" name="Egyenes összekötő 365"/>
              <p:cNvCxnSpPr/>
              <p:nvPr/>
            </p:nvCxnSpPr>
            <p:spPr>
              <a:xfrm flipH="1">
                <a:off x="2878848" y="2055032"/>
                <a:ext cx="10331" cy="94378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Egyenes összekötő 366"/>
              <p:cNvCxnSpPr>
                <a:stCxn id="364" idx="0"/>
                <a:endCxn id="365" idx="0"/>
              </p:cNvCxnSpPr>
              <p:nvPr/>
            </p:nvCxnSpPr>
            <p:spPr>
              <a:xfrm>
                <a:off x="3304504" y="2056215"/>
                <a:ext cx="35" cy="93762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0" name="Egyenes összekötő 349"/>
            <p:cNvCxnSpPr>
              <a:stCxn id="405" idx="1"/>
            </p:cNvCxnSpPr>
            <p:nvPr/>
          </p:nvCxnSpPr>
          <p:spPr>
            <a:xfrm flipH="1">
              <a:off x="1860818" y="4247943"/>
              <a:ext cx="9550" cy="28538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Egyenes összekötő 350"/>
            <p:cNvCxnSpPr>
              <a:stCxn id="401" idx="1"/>
            </p:cNvCxnSpPr>
            <p:nvPr/>
          </p:nvCxnSpPr>
          <p:spPr>
            <a:xfrm flipH="1">
              <a:off x="2397607" y="3970286"/>
              <a:ext cx="21827" cy="1056462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Egyenes összekötő 351"/>
            <p:cNvCxnSpPr>
              <a:stCxn id="397" idx="1"/>
            </p:cNvCxnSpPr>
            <p:nvPr/>
          </p:nvCxnSpPr>
          <p:spPr>
            <a:xfrm>
              <a:off x="2773180" y="4090605"/>
              <a:ext cx="3174" cy="91860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Egyenes összekötő 352"/>
            <p:cNvCxnSpPr>
              <a:stCxn id="426" idx="1"/>
            </p:cNvCxnSpPr>
            <p:nvPr/>
          </p:nvCxnSpPr>
          <p:spPr>
            <a:xfrm>
              <a:off x="3091438" y="2992277"/>
              <a:ext cx="14711" cy="37816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Egyenes összekötő 353"/>
            <p:cNvCxnSpPr>
              <a:stCxn id="385" idx="1"/>
            </p:cNvCxnSpPr>
            <p:nvPr/>
          </p:nvCxnSpPr>
          <p:spPr>
            <a:xfrm>
              <a:off x="3329680" y="3938064"/>
              <a:ext cx="0" cy="127068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Egyenes összekötő 354"/>
            <p:cNvCxnSpPr>
              <a:stCxn id="389" idx="1"/>
            </p:cNvCxnSpPr>
            <p:nvPr/>
          </p:nvCxnSpPr>
          <p:spPr>
            <a:xfrm flipH="1">
              <a:off x="4175278" y="3967188"/>
              <a:ext cx="14096" cy="68947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Egyenes összekötő 355"/>
            <p:cNvCxnSpPr>
              <a:stCxn id="373" idx="1"/>
            </p:cNvCxnSpPr>
            <p:nvPr/>
          </p:nvCxnSpPr>
          <p:spPr>
            <a:xfrm>
              <a:off x="5687120" y="3996073"/>
              <a:ext cx="0" cy="65288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gyenes összekötő 356"/>
            <p:cNvCxnSpPr>
              <a:stCxn id="369" idx="1"/>
            </p:cNvCxnSpPr>
            <p:nvPr/>
          </p:nvCxnSpPr>
          <p:spPr>
            <a:xfrm>
              <a:off x="6169298" y="4302608"/>
              <a:ext cx="27" cy="84368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gyenes összekötő 357"/>
            <p:cNvCxnSpPr>
              <a:stCxn id="393" idx="1"/>
            </p:cNvCxnSpPr>
            <p:nvPr/>
          </p:nvCxnSpPr>
          <p:spPr>
            <a:xfrm>
              <a:off x="3639997" y="3777489"/>
              <a:ext cx="7728" cy="183586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Egyenes összekötő 358"/>
            <p:cNvCxnSpPr>
              <a:stCxn id="377" idx="1"/>
            </p:cNvCxnSpPr>
            <p:nvPr/>
          </p:nvCxnSpPr>
          <p:spPr>
            <a:xfrm>
              <a:off x="3496180" y="4389054"/>
              <a:ext cx="12958" cy="162122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Szövegdoboz 359"/>
            <p:cNvSpPr txBox="1"/>
            <p:nvPr/>
          </p:nvSpPr>
          <p:spPr>
            <a:xfrm>
              <a:off x="7058222" y="3475385"/>
              <a:ext cx="8790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B050"/>
                  </a:solidFill>
                </a:rPr>
                <a:t>Elosztott</a:t>
              </a:r>
            </a:p>
            <a:p>
              <a:r>
                <a:rPr lang="hu-HU" dirty="0" smtClean="0">
                  <a:solidFill>
                    <a:srgbClr val="00B050"/>
                  </a:solidFill>
                </a:rPr>
                <a:t>adatbázis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61" name="Szabadkézi sokszög 360"/>
            <p:cNvSpPr/>
            <p:nvPr/>
          </p:nvSpPr>
          <p:spPr>
            <a:xfrm>
              <a:off x="4028536" y="2415396"/>
              <a:ext cx="759124" cy="1095555"/>
            </a:xfrm>
            <a:custGeom>
              <a:avLst/>
              <a:gdLst>
                <a:gd name="connsiteX0" fmla="*/ 759124 w 759124"/>
                <a:gd name="connsiteY0" fmla="*/ 0 h 1095555"/>
                <a:gd name="connsiteX1" fmla="*/ 370936 w 759124"/>
                <a:gd name="connsiteY1" fmla="*/ 603849 h 1095555"/>
                <a:gd name="connsiteX2" fmla="*/ 0 w 759124"/>
                <a:gd name="connsiteY2" fmla="*/ 1095555 h 1095555"/>
                <a:gd name="connsiteX0" fmla="*/ 759124 w 759124"/>
                <a:gd name="connsiteY0" fmla="*/ 0 h 1095555"/>
                <a:gd name="connsiteX1" fmla="*/ 370936 w 759124"/>
                <a:gd name="connsiteY1" fmla="*/ 603849 h 1095555"/>
                <a:gd name="connsiteX2" fmla="*/ 0 w 759124"/>
                <a:gd name="connsiteY2" fmla="*/ 1095555 h 1095555"/>
                <a:gd name="connsiteX0" fmla="*/ 759124 w 759124"/>
                <a:gd name="connsiteY0" fmla="*/ 0 h 1095555"/>
                <a:gd name="connsiteX1" fmla="*/ 370936 w 759124"/>
                <a:gd name="connsiteY1" fmla="*/ 603849 h 1095555"/>
                <a:gd name="connsiteX2" fmla="*/ 0 w 759124"/>
                <a:gd name="connsiteY2" fmla="*/ 1095555 h 1095555"/>
                <a:gd name="connsiteX0" fmla="*/ 759124 w 759124"/>
                <a:gd name="connsiteY0" fmla="*/ 0 h 1095555"/>
                <a:gd name="connsiteX1" fmla="*/ 370936 w 759124"/>
                <a:gd name="connsiteY1" fmla="*/ 603849 h 1095555"/>
                <a:gd name="connsiteX2" fmla="*/ 0 w 759124"/>
                <a:gd name="connsiteY2" fmla="*/ 1095555 h 10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124" h="1095555">
                  <a:moveTo>
                    <a:pt x="759124" y="0"/>
                  </a:moveTo>
                  <a:cubicBezTo>
                    <a:pt x="378124" y="38100"/>
                    <a:pt x="462951" y="343619"/>
                    <a:pt x="370936" y="603849"/>
                  </a:cubicBezTo>
                  <a:cubicBezTo>
                    <a:pt x="278921" y="864079"/>
                    <a:pt x="389626" y="863360"/>
                    <a:pt x="0" y="109555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Egyenes összekötő 361"/>
            <p:cNvCxnSpPr>
              <a:stCxn id="323" idx="0"/>
              <a:endCxn id="462" idx="1"/>
            </p:cNvCxnSpPr>
            <p:nvPr/>
          </p:nvCxnSpPr>
          <p:spPr>
            <a:xfrm flipV="1">
              <a:off x="4418747" y="2322944"/>
              <a:ext cx="499509" cy="54986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gyenes összekötő 362"/>
            <p:cNvCxnSpPr>
              <a:endCxn id="323" idx="2"/>
            </p:cNvCxnSpPr>
            <p:nvPr/>
          </p:nvCxnSpPr>
          <p:spPr>
            <a:xfrm flipV="1">
              <a:off x="4418747" y="3214524"/>
              <a:ext cx="0" cy="29818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7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66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6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47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Caching</a:t>
            </a:r>
            <a:r>
              <a:rPr lang="hu-HU" dirty="0" smtClean="0"/>
              <a:t> az </a:t>
            </a:r>
            <a:r>
              <a:rPr lang="hu-HU" dirty="0" err="1" smtClean="0"/>
              <a:t>IoT-ben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Népszerű videók a </a:t>
            </a:r>
            <a:r>
              <a:rPr lang="hu-HU" dirty="0" err="1" smtClean="0"/>
              <a:t>Youtube-on</a:t>
            </a:r>
            <a:endParaRPr lang="hu-HU" dirty="0" smtClean="0"/>
          </a:p>
          <a:p>
            <a:pPr lvl="1"/>
            <a:r>
              <a:rPr lang="hu-HU" dirty="0" smtClean="0"/>
              <a:t>(Lassan) változó népszerűség, de statikus tartalom</a:t>
            </a:r>
          </a:p>
          <a:p>
            <a:pPr lvl="1"/>
            <a:r>
              <a:rPr lang="hu-HU" dirty="0" smtClean="0"/>
              <a:t>(Viszonylag) könnyű </a:t>
            </a:r>
            <a:r>
              <a:rPr lang="hu-HU" dirty="0" err="1" smtClean="0"/>
              <a:t>cache-elni</a:t>
            </a:r>
            <a:endParaRPr lang="hu-HU" dirty="0" smtClean="0"/>
          </a:p>
          <a:p>
            <a:r>
              <a:rPr lang="hu-HU" dirty="0" smtClean="0"/>
              <a:t>Népszerű weboldalak</a:t>
            </a:r>
          </a:p>
          <a:p>
            <a:pPr lvl="1"/>
            <a:r>
              <a:rPr lang="hu-HU" dirty="0" smtClean="0"/>
              <a:t>Statikus oldalakat egyszerű </a:t>
            </a:r>
            <a:r>
              <a:rPr lang="hu-HU" dirty="0" err="1" smtClean="0"/>
              <a:t>cache-elni</a:t>
            </a:r>
            <a:endParaRPr lang="hu-HU" dirty="0" smtClean="0"/>
          </a:p>
          <a:p>
            <a:pPr lvl="1"/>
            <a:r>
              <a:rPr lang="hu-HU" dirty="0" smtClean="0"/>
              <a:t>A dinamikus oldalakat nehezebb, általában közvetlenül a szerverről szolgálják ki</a:t>
            </a:r>
          </a:p>
          <a:p>
            <a:r>
              <a:rPr lang="hu-HU" dirty="0" smtClean="0"/>
              <a:t>Népszerű </a:t>
            </a:r>
            <a:r>
              <a:rPr lang="hu-HU" dirty="0" err="1" smtClean="0"/>
              <a:t>IoT</a:t>
            </a:r>
            <a:r>
              <a:rPr lang="hu-HU" dirty="0" smtClean="0"/>
              <a:t> adatok</a:t>
            </a:r>
          </a:p>
          <a:p>
            <a:pPr lvl="1"/>
            <a:r>
              <a:rPr lang="hu-HU" dirty="0" smtClean="0"/>
              <a:t>„Milyenek a forgalmi viszonyok jelenleg a Lánchídon?”</a:t>
            </a:r>
          </a:p>
          <a:p>
            <a:pPr lvl="1"/>
            <a:r>
              <a:rPr lang="hu-HU" b="1" dirty="0" smtClean="0"/>
              <a:t>Nehezen </a:t>
            </a:r>
            <a:r>
              <a:rPr lang="hu-HU" b="1" dirty="0" err="1" smtClean="0"/>
              <a:t>cache-elhető</a:t>
            </a:r>
            <a:r>
              <a:rPr lang="hu-HU" b="1" dirty="0" smtClean="0"/>
              <a:t>, de érdemes </a:t>
            </a:r>
          </a:p>
          <a:p>
            <a:pPr lvl="2"/>
            <a:r>
              <a:rPr lang="hu-HU" dirty="0" smtClean="0"/>
              <a:t>Nem csak a rádiós erőforrások, de az energia kímélése miatt is  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84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42</a:t>
            </a:fld>
            <a:endParaRPr lang="hu-HU" dirty="0"/>
          </a:p>
        </p:txBody>
      </p:sp>
      <p:pic>
        <p:nvPicPr>
          <p:cNvPr id="35844" name="Picture 4" descr="http://tech.co/wp-content/uploads/2015/01/internet-of-things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7" y="913883"/>
            <a:ext cx="6096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a tárgyak internetén?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5" y="868219"/>
            <a:ext cx="7848576" cy="5421462"/>
          </a:xfrm>
        </p:spPr>
        <p:txBody>
          <a:bodyPr/>
          <a:lstStyle/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”Okos dolgok” hálózata</a:t>
            </a:r>
          </a:p>
          <a:p>
            <a:endParaRPr lang="hu-HU" sz="2800" dirty="0" smtClean="0"/>
          </a:p>
          <a:p>
            <a:r>
              <a:rPr lang="hu-HU" sz="2800" dirty="0" smtClean="0"/>
              <a:t>Mitől „okos” valami?</a:t>
            </a:r>
          </a:p>
          <a:p>
            <a:pPr lvl="1"/>
            <a:r>
              <a:rPr lang="hu-HU" sz="2400" dirty="0" smtClean="0"/>
              <a:t>Van CPU-ja, memóriája, szenzorokkal érzékeli a környezetet</a:t>
            </a:r>
          </a:p>
          <a:p>
            <a:pPr lvl="1"/>
            <a:r>
              <a:rPr lang="hu-HU" sz="2400" dirty="0" smtClean="0"/>
              <a:t>Képes kommunikálni</a:t>
            </a:r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7" name="Picture 2" descr="Weather forecasting st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t="9533" r="10812" b="7967"/>
          <a:stretch/>
        </p:blipFill>
        <p:spPr bwMode="auto">
          <a:xfrm>
            <a:off x="7682213" y="491259"/>
            <a:ext cx="4405484" cy="43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</a:t>
            </a:r>
            <a:r>
              <a:rPr lang="hu-HU" dirty="0" smtClean="0"/>
              <a:t>z első </a:t>
            </a:r>
            <a:r>
              <a:rPr lang="hu-HU" dirty="0" err="1" smtClean="0"/>
              <a:t>IoT</a:t>
            </a:r>
            <a:r>
              <a:rPr lang="hu-HU" dirty="0" smtClean="0"/>
              <a:t> eszköz?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2" y="868219"/>
            <a:ext cx="10176142" cy="5421462"/>
          </a:xfrm>
        </p:spPr>
        <p:txBody>
          <a:bodyPr>
            <a:normAutofit/>
          </a:bodyPr>
          <a:lstStyle/>
          <a:p>
            <a:r>
              <a:rPr lang="hu-HU" sz="2600" dirty="0"/>
              <a:t>E</a:t>
            </a:r>
            <a:r>
              <a:rPr lang="hu-HU" sz="2600" dirty="0" smtClean="0"/>
              <a:t>gy Coca-Cola automata a </a:t>
            </a:r>
            <a:r>
              <a:rPr lang="hu-HU" sz="2600" dirty="0"/>
              <a:t>C</a:t>
            </a:r>
            <a:r>
              <a:rPr lang="hu-HU" sz="2600" dirty="0" smtClean="0"/>
              <a:t>arnegie </a:t>
            </a:r>
            <a:r>
              <a:rPr lang="hu-HU" sz="2600" dirty="0" err="1" smtClean="0"/>
              <a:t>Mellon</a:t>
            </a:r>
            <a:r>
              <a:rPr lang="hu-HU" sz="2600" dirty="0" smtClean="0"/>
              <a:t> </a:t>
            </a:r>
            <a:r>
              <a:rPr lang="hu-HU" sz="2600" dirty="0" err="1" smtClean="0"/>
              <a:t>University-n</a:t>
            </a:r>
            <a:r>
              <a:rPr lang="hu-HU" sz="2600" dirty="0" smtClean="0"/>
              <a:t> (</a:t>
            </a:r>
            <a:r>
              <a:rPr lang="hu-HU" sz="2600" b="1" dirty="0" smtClean="0">
                <a:solidFill>
                  <a:srgbClr val="C00000"/>
                </a:solidFill>
              </a:rPr>
              <a:t>1982 !!)</a:t>
            </a:r>
          </a:p>
          <a:p>
            <a:pPr lvl="1"/>
            <a:r>
              <a:rPr lang="hu-HU" sz="2400" dirty="0" smtClean="0"/>
              <a:t>10 centtel olcsóbb volt mint a többi automata</a:t>
            </a:r>
          </a:p>
          <a:p>
            <a:pPr lvl="1"/>
            <a:r>
              <a:rPr lang="hu-HU" sz="2400" dirty="0" smtClean="0"/>
              <a:t>Mindenki oda járt, de idegesítő volt a campus másik feléről odasétálni és üresen találni, vagy épp frissen töltött meleg kólával</a:t>
            </a:r>
          </a:p>
          <a:p>
            <a:pPr lvl="1"/>
            <a:r>
              <a:rPr lang="hu-HU" sz="2400" dirty="0" smtClean="0"/>
              <a:t>4 diák - Mike </a:t>
            </a:r>
            <a:r>
              <a:rPr lang="hu-HU" sz="2400" dirty="0" err="1"/>
              <a:t>Kazar</a:t>
            </a:r>
            <a:r>
              <a:rPr lang="hu-HU" sz="2400" dirty="0"/>
              <a:t>, David </a:t>
            </a:r>
            <a:r>
              <a:rPr lang="hu-HU" sz="2400" dirty="0" err="1"/>
              <a:t>Nichols</a:t>
            </a:r>
            <a:r>
              <a:rPr lang="hu-HU" sz="2400" dirty="0"/>
              <a:t>, John </a:t>
            </a:r>
            <a:r>
              <a:rPr lang="hu-HU" sz="2400" dirty="0" err="1"/>
              <a:t>Zsarnay</a:t>
            </a:r>
            <a:r>
              <a:rPr lang="hu-HU" sz="2400" dirty="0"/>
              <a:t>, and Ivor </a:t>
            </a:r>
            <a:r>
              <a:rPr lang="hu-HU" sz="2400" dirty="0" err="1" smtClean="0"/>
              <a:t>Durham</a:t>
            </a:r>
            <a:endParaRPr lang="hu-HU" sz="2400" dirty="0" smtClean="0"/>
          </a:p>
          <a:p>
            <a:pPr lvl="2"/>
            <a:r>
              <a:rPr lang="hu-HU" sz="2200" dirty="0" smtClean="0"/>
              <a:t>Kössük az Internetre az automatát</a:t>
            </a:r>
          </a:p>
          <a:p>
            <a:pPr lvl="1"/>
            <a:r>
              <a:rPr lang="hu-HU" sz="2400" dirty="0" smtClean="0"/>
              <a:t>Lekérdezhető az állapota</a:t>
            </a:r>
          </a:p>
          <a:p>
            <a:pPr lvl="2"/>
            <a:r>
              <a:rPr lang="hu-HU" sz="2200" dirty="0" smtClean="0"/>
              <a:t>Égnek-e a rekeszeknek megfelelő </a:t>
            </a:r>
            <a:r>
              <a:rPr lang="hu-HU" sz="2200" dirty="0" err="1" smtClean="0"/>
              <a:t>Empty</a:t>
            </a:r>
            <a:r>
              <a:rPr lang="hu-HU" sz="2200" dirty="0" smtClean="0"/>
              <a:t> lámpák</a:t>
            </a:r>
          </a:p>
          <a:p>
            <a:pPr lvl="2"/>
            <a:r>
              <a:rPr lang="hu-HU" sz="2200" dirty="0" smtClean="0"/>
              <a:t>Mennyi idő telt el az utolsó feltöltéstől (</a:t>
            </a:r>
            <a:r>
              <a:rPr lang="hu-HU" sz="2200" dirty="0" err="1" smtClean="0"/>
              <a:t>lehültek-e</a:t>
            </a:r>
            <a:r>
              <a:rPr lang="hu-HU" sz="2200" dirty="0" smtClean="0"/>
              <a:t> már)</a:t>
            </a:r>
          </a:p>
          <a:p>
            <a:pPr lvl="1"/>
            <a:r>
              <a:rPr lang="hu-HU" sz="2400" dirty="0" smtClean="0"/>
              <a:t>A legnagyobb forgalmú automata egész </a:t>
            </a:r>
            <a:r>
              <a:rPr lang="hu-HU" sz="2400" dirty="0" err="1" smtClean="0"/>
              <a:t>Pennsylvania-ban</a:t>
            </a:r>
            <a:endParaRPr lang="hu-HU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36866" name="Picture 2" descr="http://urbandisastersurvivaltips.com/wp-content/uploads/2015/03/coke-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81" y="2396815"/>
            <a:ext cx="15906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Hány eszköz?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Cisco, Ericsson előrejelzések – 50 milliárd eszköz 2020-ra</a:t>
            </a:r>
          </a:p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00" y="1466343"/>
            <a:ext cx="7268895" cy="473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7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748" y="188640"/>
            <a:ext cx="9601200" cy="5172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Kapcsolódó fogalmak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008" y="868219"/>
            <a:ext cx="10611592" cy="5421462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Ubiquituous</a:t>
            </a:r>
            <a:r>
              <a:rPr lang="hu-HU" sz="2400" dirty="0" smtClean="0"/>
              <a:t> </a:t>
            </a:r>
            <a:r>
              <a:rPr lang="hu-HU" sz="2400" dirty="0" err="1" smtClean="0"/>
              <a:t>networking</a:t>
            </a:r>
            <a:r>
              <a:rPr lang="hu-HU" sz="2400" smtClean="0"/>
              <a:t> / computing</a:t>
            </a:r>
            <a:endParaRPr lang="hu-HU" sz="2400" dirty="0" smtClean="0"/>
          </a:p>
          <a:p>
            <a:pPr lvl="1"/>
            <a:r>
              <a:rPr lang="hu-HU" sz="2000" dirty="0" smtClean="0"/>
              <a:t>Mindenütt jelenlevő hálózatok</a:t>
            </a:r>
          </a:p>
          <a:p>
            <a:pPr lvl="1"/>
            <a:r>
              <a:rPr lang="hu-HU" sz="2000" dirty="0"/>
              <a:t>Mark </a:t>
            </a:r>
            <a:r>
              <a:rPr lang="hu-HU" sz="2000" dirty="0" err="1"/>
              <a:t>Weiser</a:t>
            </a:r>
            <a:r>
              <a:rPr lang="hu-HU" sz="2000" dirty="0"/>
              <a:t>, Xerox Palo Alto Research Center, 1998  </a:t>
            </a:r>
            <a:endParaRPr lang="hu-HU" sz="2000" dirty="0" smtClean="0"/>
          </a:p>
          <a:p>
            <a:r>
              <a:rPr lang="hu-HU" sz="2400" dirty="0" err="1" smtClean="0"/>
              <a:t>Pervasive</a:t>
            </a:r>
            <a:r>
              <a:rPr lang="hu-HU" sz="2400" dirty="0" smtClean="0"/>
              <a:t> </a:t>
            </a:r>
            <a:r>
              <a:rPr lang="hu-HU" sz="2400" dirty="0" err="1"/>
              <a:t>networks</a:t>
            </a:r>
            <a:endParaRPr lang="hu-HU" sz="2400" dirty="0"/>
          </a:p>
          <a:p>
            <a:pPr lvl="1"/>
            <a:r>
              <a:rPr lang="hu-HU" sz="2000" dirty="0"/>
              <a:t>Mindent átható, átszövő hálózatok</a:t>
            </a:r>
          </a:p>
          <a:p>
            <a:r>
              <a:rPr lang="hu-HU" sz="2400" dirty="0" err="1" smtClean="0"/>
              <a:t>Everyware</a:t>
            </a:r>
            <a:endParaRPr lang="hu-HU" sz="2400" dirty="0"/>
          </a:p>
          <a:p>
            <a:r>
              <a:rPr lang="en-US" sz="2400" dirty="0" smtClean="0"/>
              <a:t>Disappearing </a:t>
            </a:r>
            <a:r>
              <a:rPr lang="en-US" sz="2400" dirty="0"/>
              <a:t>computing</a:t>
            </a:r>
          </a:p>
          <a:p>
            <a:r>
              <a:rPr lang="hu-HU" sz="2400" dirty="0" err="1" smtClean="0"/>
              <a:t>Ambient</a:t>
            </a:r>
            <a:r>
              <a:rPr lang="hu-HU" sz="2400" dirty="0" smtClean="0"/>
              <a:t> </a:t>
            </a:r>
            <a:r>
              <a:rPr lang="hu-HU" sz="2400" dirty="0" err="1" smtClean="0"/>
              <a:t>networks</a:t>
            </a:r>
            <a:r>
              <a:rPr lang="hu-HU" sz="2400" dirty="0" smtClean="0"/>
              <a:t> and </a:t>
            </a:r>
            <a:r>
              <a:rPr lang="hu-HU" sz="2400" dirty="0" err="1" smtClean="0"/>
              <a:t>services</a:t>
            </a:r>
            <a:endParaRPr lang="hu-HU" sz="2400" dirty="0" smtClean="0"/>
          </a:p>
          <a:p>
            <a:pPr lvl="1"/>
            <a:r>
              <a:rPr lang="hu-HU" sz="2000" dirty="0" smtClean="0"/>
              <a:t>A felhasználót körülölelő hálózatok és szolgáltatások</a:t>
            </a:r>
          </a:p>
          <a:p>
            <a:r>
              <a:rPr lang="hu-HU" sz="2400" dirty="0" smtClean="0"/>
              <a:t>Internet of </a:t>
            </a:r>
            <a:r>
              <a:rPr lang="hu-HU" sz="2400" dirty="0" err="1" smtClean="0"/>
              <a:t>Everything</a:t>
            </a:r>
            <a:r>
              <a:rPr lang="hu-HU" sz="2400" dirty="0" smtClean="0"/>
              <a:t> (Cisco)</a:t>
            </a:r>
          </a:p>
          <a:p>
            <a:endParaRPr lang="en-US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Picture 5" descr="File:Mark weis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88" y="903015"/>
            <a:ext cx="207901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92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Mire jó?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/>
              <a:t>Kontextus-függő, személyre szabott alkalmazások és szolgáltatások</a:t>
            </a:r>
          </a:p>
          <a:p>
            <a:endParaRPr lang="hu-H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97" y="2878206"/>
            <a:ext cx="4631516" cy="30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427512" y="1270659"/>
            <a:ext cx="10367158" cy="5253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Merre menjek a Blaháról a Széll Kálmán térre?  </a:t>
            </a:r>
          </a:p>
          <a:p>
            <a:pPr lvl="1"/>
            <a:r>
              <a:rPr lang="hu-HU" sz="2000" dirty="0" smtClean="0"/>
              <a:t>Nem mindig a legrövidebb útvonal a legjobb</a:t>
            </a:r>
          </a:p>
          <a:p>
            <a:pPr lvl="1"/>
            <a:r>
              <a:rPr lang="hu-HU" sz="2000" b="1" dirty="0" smtClean="0"/>
              <a:t>A kontextustól függ</a:t>
            </a:r>
          </a:p>
          <a:p>
            <a:pPr lvl="2"/>
            <a:r>
              <a:rPr lang="hu-HU" sz="1800" dirty="0" smtClean="0"/>
              <a:t>Éjjel, gyalog - a biztonság a fontos</a:t>
            </a:r>
          </a:p>
          <a:p>
            <a:pPr lvl="2"/>
            <a:r>
              <a:rPr lang="hu-HU" sz="1800" dirty="0" smtClean="0"/>
              <a:t>Nappal, biciklivel – a legtöbb bicikli sáv</a:t>
            </a:r>
          </a:p>
          <a:p>
            <a:pPr lvl="2"/>
            <a:r>
              <a:rPr lang="hu-HU" sz="1800" dirty="0" smtClean="0"/>
              <a:t>Csúcsforgalomban, autóval – a legkisebb forgalom</a:t>
            </a:r>
          </a:p>
          <a:p>
            <a:pPr lvl="2"/>
            <a:r>
              <a:rPr lang="hu-HU" sz="1800" dirty="0" smtClean="0"/>
              <a:t>Csúcsforgalomban, gyalog – a legjobb levegő minőség</a:t>
            </a:r>
          </a:p>
          <a:p>
            <a:pPr lvl="2"/>
            <a:r>
              <a:rPr lang="hu-HU" sz="1800" dirty="0" smtClean="0"/>
              <a:t>Hideg téli időben, gyalog – a legkevésbé szeles út</a:t>
            </a:r>
          </a:p>
          <a:p>
            <a:pPr lvl="2"/>
            <a:r>
              <a:rPr lang="hu-HU" dirty="0" smtClean="0"/>
              <a:t>…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26" y="2878206"/>
            <a:ext cx="4628204" cy="30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57" y="2862790"/>
            <a:ext cx="4628204" cy="30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965946" cy="222436"/>
          </a:xfrm>
        </p:spPr>
        <p:txBody>
          <a:bodyPr/>
          <a:lstStyle/>
          <a:p>
            <a:r>
              <a:rPr lang="hu-HU" smtClean="0"/>
              <a:t>2015.04.03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/>
          <a:p>
            <a:r>
              <a:rPr lang="hu-HU" smtClean="0"/>
              <a:t>Vida Rolland, BME TMIT</a:t>
            </a:r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/>
          <a:p>
            <a:fld id="{E31375A4-56A4-47D6-9801-1991572033F7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28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Rombuszhálós bemutató (szélesvásznú)</Template>
  <TotalTime>0</TotalTime>
  <Words>3024</Words>
  <Application>Microsoft Office PowerPoint</Application>
  <PresentationFormat>Egyéni</PresentationFormat>
  <Paragraphs>934</Paragraphs>
  <Slides>42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Diamond Grid 16x9</vt:lpstr>
      <vt:lpstr>A jövő internete, BMEVITMAV74 BME-VIK és DE-IK közös szabadon választható tárgya   A tárgyak internete  Internet of Things (IoT)   Dr. Vida Rolland Távközlési és Mediainformatikai Tanszék, BME </vt:lpstr>
      <vt:lpstr>Tartalom</vt:lpstr>
      <vt:lpstr>Internet (of People)</vt:lpstr>
      <vt:lpstr>Internet of Things (IoT)</vt:lpstr>
      <vt:lpstr>Mit értünk a tárgyak internetén?</vt:lpstr>
      <vt:lpstr>Az első IoT eszköz?</vt:lpstr>
      <vt:lpstr>Hány eszköz?</vt:lpstr>
      <vt:lpstr>Kapcsolódó fogalmak</vt:lpstr>
      <vt:lpstr>Mire jó? </vt:lpstr>
      <vt:lpstr>Mire jó?</vt:lpstr>
      <vt:lpstr>Privacy (gubójog, önnöntér)</vt:lpstr>
      <vt:lpstr>Az IoT kihívásai</vt:lpstr>
      <vt:lpstr>IoT routing</vt:lpstr>
      <vt:lpstr>IoT routing</vt:lpstr>
      <vt:lpstr>LLN vs. WSN</vt:lpstr>
      <vt:lpstr>RPL – IPv6 Routing Protocol for Low Power Lossy Networks</vt:lpstr>
      <vt:lpstr>DODAG építés</vt:lpstr>
      <vt:lpstr>DODAG építés</vt:lpstr>
      <vt:lpstr>DODAG építés</vt:lpstr>
      <vt:lpstr>DODAG építés</vt:lpstr>
      <vt:lpstr>DODAG építés</vt:lpstr>
      <vt:lpstr>DODAG építés</vt:lpstr>
      <vt:lpstr>MP2P (Multi-Point to Point) forgalom</vt:lpstr>
      <vt:lpstr>P2MP (Point to Multi-Point) forgalom</vt:lpstr>
      <vt:lpstr>P2MP (Point to Multi-Point) forgalom</vt:lpstr>
      <vt:lpstr>P2P (Point-to-Point) forgalom</vt:lpstr>
      <vt:lpstr>DODAG karbantartása</vt:lpstr>
      <vt:lpstr>DODAG karbantartása</vt:lpstr>
      <vt:lpstr>DODAG karbantartása</vt:lpstr>
      <vt:lpstr>DODAG karbantartása</vt:lpstr>
      <vt:lpstr>DODAG karbantartása</vt:lpstr>
      <vt:lpstr>DODAG karbantartása</vt:lpstr>
      <vt:lpstr>DODAG karbantartása</vt:lpstr>
      <vt:lpstr>DODAG karbantartása</vt:lpstr>
      <vt:lpstr>DODAG karbantartása</vt:lpstr>
      <vt:lpstr>Becsatlakozás </vt:lpstr>
      <vt:lpstr>További részletek</vt:lpstr>
      <vt:lpstr>IoT vs. Cloud</vt:lpstr>
      <vt:lpstr>IoT vs. Cloud</vt:lpstr>
      <vt:lpstr>IoT vs. Cloud</vt:lpstr>
      <vt:lpstr>Caching az IoT-ben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2015-01-20T11:03:33Z</dcterms:created>
  <dcterms:modified xsi:type="dcterms:W3CDTF">2015-04-03T13:45:45Z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